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6" r:id="rId3"/>
  </p:sldMasterIdLst>
  <p:notesMasterIdLst>
    <p:notesMasterId r:id="rId89"/>
  </p:notesMasterIdLst>
  <p:sldIdLst>
    <p:sldId id="259" r:id="rId4"/>
    <p:sldId id="686" r:id="rId5"/>
    <p:sldId id="460" r:id="rId6"/>
    <p:sldId id="678" r:id="rId7"/>
    <p:sldId id="699" r:id="rId8"/>
    <p:sldId id="684" r:id="rId9"/>
    <p:sldId id="395" r:id="rId10"/>
    <p:sldId id="461" r:id="rId11"/>
    <p:sldId id="682" r:id="rId12"/>
    <p:sldId id="700" r:id="rId13"/>
    <p:sldId id="685" r:id="rId14"/>
    <p:sldId id="701" r:id="rId15"/>
    <p:sldId id="681" r:id="rId16"/>
    <p:sldId id="702" r:id="rId17"/>
    <p:sldId id="703" r:id="rId18"/>
    <p:sldId id="705" r:id="rId19"/>
    <p:sldId id="574" r:id="rId20"/>
    <p:sldId id="462" r:id="rId21"/>
    <p:sldId id="628" r:id="rId22"/>
    <p:sldId id="665" r:id="rId23"/>
    <p:sldId id="695" r:id="rId24"/>
    <p:sldId id="406" r:id="rId25"/>
    <p:sldId id="596" r:id="rId26"/>
    <p:sldId id="413" r:id="rId27"/>
    <p:sldId id="414" r:id="rId28"/>
    <p:sldId id="659" r:id="rId29"/>
    <p:sldId id="463" r:id="rId30"/>
    <p:sldId id="426" r:id="rId31"/>
    <p:sldId id="709" r:id="rId32"/>
    <p:sldId id="712" r:id="rId33"/>
    <p:sldId id="718" r:id="rId34"/>
    <p:sldId id="716" r:id="rId35"/>
    <p:sldId id="711" r:id="rId36"/>
    <p:sldId id="727" r:id="rId37"/>
    <p:sldId id="719" r:id="rId38"/>
    <p:sldId id="714" r:id="rId39"/>
    <p:sldId id="673" r:id="rId40"/>
    <p:sldId id="674" r:id="rId41"/>
    <p:sldId id="720" r:id="rId42"/>
    <p:sldId id="721" r:id="rId43"/>
    <p:sldId id="724" r:id="rId44"/>
    <p:sldId id="722" r:id="rId45"/>
    <p:sldId id="725" r:id="rId46"/>
    <p:sldId id="726" r:id="rId47"/>
    <p:sldId id="464" r:id="rId48"/>
    <p:sldId id="732" r:id="rId49"/>
    <p:sldId id="650" r:id="rId50"/>
    <p:sldId id="456" r:id="rId51"/>
    <p:sldId id="737" r:id="rId52"/>
    <p:sldId id="740" r:id="rId53"/>
    <p:sldId id="733" r:id="rId54"/>
    <p:sldId id="759" r:id="rId55"/>
    <p:sldId id="741" r:id="rId56"/>
    <p:sldId id="758" r:id="rId57"/>
    <p:sldId id="744" r:id="rId58"/>
    <p:sldId id="745" r:id="rId59"/>
    <p:sldId id="757" r:id="rId60"/>
    <p:sldId id="742" r:id="rId61"/>
    <p:sldId id="743" r:id="rId62"/>
    <p:sldId id="735" r:id="rId63"/>
    <p:sldId id="548" r:id="rId64"/>
    <p:sldId id="560" r:id="rId65"/>
    <p:sldId id="559" r:id="rId66"/>
    <p:sldId id="561" r:id="rId67"/>
    <p:sldId id="563" r:id="rId68"/>
    <p:sldId id="581" r:id="rId69"/>
    <p:sldId id="600" r:id="rId70"/>
    <p:sldId id="598" r:id="rId71"/>
    <p:sldId id="623" r:id="rId72"/>
    <p:sldId id="624" r:id="rId73"/>
    <p:sldId id="625" r:id="rId74"/>
    <p:sldId id="707" r:id="rId75"/>
    <p:sldId id="708" r:id="rId76"/>
    <p:sldId id="739" r:id="rId77"/>
    <p:sldId id="746" r:id="rId78"/>
    <p:sldId id="747" r:id="rId79"/>
    <p:sldId id="748" r:id="rId80"/>
    <p:sldId id="749" r:id="rId81"/>
    <p:sldId id="750" r:id="rId82"/>
    <p:sldId id="751" r:id="rId83"/>
    <p:sldId id="752" r:id="rId84"/>
    <p:sldId id="753" r:id="rId85"/>
    <p:sldId id="754" r:id="rId86"/>
    <p:sldId id="755" r:id="rId87"/>
    <p:sldId id="756" r:id="rId8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82189" autoAdjust="0"/>
  </p:normalViewPr>
  <p:slideViewPr>
    <p:cSldViewPr snapToGrid="0">
      <p:cViewPr varScale="1">
        <p:scale>
          <a:sx n="61" d="100"/>
          <a:sy n="61" d="100"/>
        </p:scale>
        <p:origin x="12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67C22-8914-4B6B-8C48-856A398608E0}" type="datetimeFigureOut">
              <a:rPr lang="nl-BE" smtClean="0"/>
              <a:t>7/12/2016</a:t>
            </a:fld>
            <a:endParaRPr lang="nl-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0752B-759F-40B2-A2C7-0F5404F948A1}" type="slidenum">
              <a:rPr lang="nl-BE" smtClean="0"/>
              <a:t>‹#›</a:t>
            </a:fld>
            <a:endParaRPr lang="nl-BE"/>
          </a:p>
        </p:txBody>
      </p:sp>
    </p:spTree>
    <p:extLst>
      <p:ext uri="{BB962C8B-B14F-4D97-AF65-F5344CB8AC3E}">
        <p14:creationId xmlns:p14="http://schemas.microsoft.com/office/powerpoint/2010/main" val="1380768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1</a:t>
            </a:fld>
            <a:endParaRPr lang="nl-BE"/>
          </a:p>
        </p:txBody>
      </p:sp>
    </p:spTree>
    <p:extLst>
      <p:ext uri="{BB962C8B-B14F-4D97-AF65-F5344CB8AC3E}">
        <p14:creationId xmlns:p14="http://schemas.microsoft.com/office/powerpoint/2010/main" val="351169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51766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grievances may be difficult to measure and their role may depend on context.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Economists and political scientists have begun to conduct surveys of </a:t>
            </a:r>
            <a:r>
              <a:rPr lang="en-US" i="1" dirty="0" err="1" smtClean="0"/>
              <a:t>excombatants</a:t>
            </a:r>
            <a:r>
              <a:rPr lang="en-US" i="1" dirty="0" smtClean="0"/>
              <a:t> in Burundi, Colombia, Liberia,</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Sierra Leone, and Uganda (Jeannie Annan et al. 2008; Ana M. </a:t>
            </a:r>
            <a:r>
              <a:rPr lang="en-US" i="1" dirty="0" err="1" smtClean="0"/>
              <a:t>Arjona</a:t>
            </a:r>
            <a:r>
              <a:rPr lang="en-US" i="1" dirty="0" smtClean="0"/>
              <a:t> and Kalyvas 2008; Humphreys and Weinstein 2004; Eric</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Mvukiyehe</a:t>
            </a:r>
            <a:r>
              <a:rPr lang="en-US" i="1" dirty="0" smtClean="0"/>
              <a:t>, Cyrus </a:t>
            </a:r>
            <a:r>
              <a:rPr lang="en-US" i="1" dirty="0" err="1" smtClean="0"/>
              <a:t>Samii</a:t>
            </a:r>
            <a:r>
              <a:rPr lang="en-US" i="1" dirty="0" smtClean="0"/>
              <a:t>, and Gwendolyn Taylor 2008; James </a:t>
            </a:r>
            <a:r>
              <a:rPr lang="en-US" i="1" dirty="0" err="1" smtClean="0"/>
              <a:t>Pugel</a:t>
            </a:r>
            <a:r>
              <a:rPr lang="en-US" i="1" dirty="0" smtClean="0"/>
              <a:t> 2007), some still works in progress. These surveys explore who</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combatants were, where they came from, and their prewar experiences. Comparisons across armed groups, or to civilians, suggest</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motivations for joining an armed group or committing particular acts of war.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McGovern (2011, p. 350) points out, micro-level studies suggest that ‘‘participants in violent politics [operate] according to rational and irrational choice models at once’’ (see also, Wood, 2003)</a:t>
            </a:r>
            <a:endParaRPr lang="nl-BE" dirty="0" smtClean="0"/>
          </a:p>
          <a:p>
            <a:endParaRPr lang="en-US" dirty="0" smtClean="0"/>
          </a:p>
          <a:p>
            <a:endParaRPr lang="nl-BE" dirty="0" smtClean="0"/>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285034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insight into the relative importance of the different mechanisms, in part because no “test” of competing hypotheses, and in part because they only consider ex-combatants</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8181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10000"/>
              </a:lnSpc>
              <a:buFont typeface="Wingdings" panose="05000000000000000000" pitchFamily="2" charset="2"/>
              <a:buChar char="§"/>
            </a:pPr>
            <a:r>
              <a:rPr lang="fr-FR" sz="2000" dirty="0" smtClean="0"/>
              <a:t>« On pourrait en fin de compte considérer l’orpaillage comme méthode de DDR très efficace. On estime que les jeunes qui ont fait partie des groupes armés s’adaptent facilement à l’orpaillage comme mode de vie –……la plupart des miliciens se sont convertis en creuseurs » (p. 227)</a:t>
            </a:r>
          </a:p>
          <a:p>
            <a:pPr lvl="1">
              <a:lnSpc>
                <a:spcPct val="110000"/>
              </a:lnSpc>
              <a:buFont typeface="Wingdings" panose="05000000000000000000" pitchFamily="2" charset="2"/>
              <a:buChar char="§"/>
            </a:pPr>
            <a:r>
              <a:rPr lang="fr-FR" sz="2000" dirty="0" smtClean="0"/>
              <a:t>« tous sont inquiets des visites inopinées des ingénieurs d’AGK ; des rumeurs parmi la population donnent lieu a des tensions et même, dans certains endroits, à une atmosphère de guerre. Comme une « Maman Restaurant » commentait : « Ici c’est la guerre. Quand la société minière vienne ici nous déplacer, nous serons prêtes ; même les mamans sont en colère et ont leurs arcs et flèches prêtes. Nous avons besoin de ça [l’orpaillage] et restons ! » (p. 229)</a:t>
            </a:r>
          </a:p>
          <a:p>
            <a:pPr>
              <a:lnSpc>
                <a:spcPct val="100000"/>
              </a:lnSpc>
            </a:pPr>
            <a:endParaRPr lang="en-US" sz="1200" dirty="0" smtClean="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2050783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b="1" dirty="0" smtClean="0">
                <a:solidFill>
                  <a:srgbClr val="C00000"/>
                </a:solidFill>
              </a:rPr>
              <a:t>2002 Mining Code </a:t>
            </a:r>
            <a:r>
              <a:rPr lang="en-US" dirty="0" smtClean="0">
                <a:sym typeface="Wingdings" panose="05000000000000000000" pitchFamily="2" charset="2"/>
              </a:rPr>
              <a:t>favors large-scale mining</a:t>
            </a:r>
          </a:p>
          <a:p>
            <a:pPr>
              <a:buFontTx/>
              <a:buChar char="-"/>
            </a:pPr>
            <a:endParaRPr lang="en-US" sz="1200" dirty="0" smtClean="0">
              <a:solidFill>
                <a:prstClr val="black"/>
              </a:solidFill>
              <a:sym typeface="Wingdings" panose="05000000000000000000" pitchFamily="2" charset="2"/>
            </a:endParaRPr>
          </a:p>
          <a:p>
            <a:pPr>
              <a:buFontTx/>
              <a:buChar char="-"/>
            </a:pPr>
            <a:r>
              <a:rPr lang="en-US" sz="1200" dirty="0" smtClean="0">
                <a:solidFill>
                  <a:prstClr val="black"/>
                </a:solidFill>
              </a:rPr>
              <a:t>dependent on ASM: up to 10 million people</a:t>
            </a:r>
          </a:p>
          <a:p>
            <a:pPr>
              <a:buFontTx/>
              <a:buChar char="-"/>
            </a:pPr>
            <a:r>
              <a:rPr lang="en-US" sz="1200" dirty="0" smtClean="0">
                <a:solidFill>
                  <a:prstClr val="black"/>
                </a:solidFill>
              </a:rPr>
              <a:t>16% of DRC’s population</a:t>
            </a:r>
          </a:p>
          <a:p>
            <a:pPr marL="0" indent="0">
              <a:buNone/>
            </a:pPr>
            <a:endParaRPr lang="fr-BE" sz="1200" dirty="0" smtClean="0"/>
          </a:p>
          <a:p>
            <a:pPr marL="0" indent="0">
              <a:buNone/>
            </a:pPr>
            <a:r>
              <a:rPr lang="fr-BE" sz="1200" dirty="0" err="1" smtClean="0"/>
              <a:t>Kamituga</a:t>
            </a:r>
            <a:r>
              <a:rPr lang="fr-BE" sz="1200" dirty="0" smtClean="0"/>
              <a:t>: </a:t>
            </a:r>
            <a:r>
              <a:rPr lang="fr-BE" sz="1200" b="1" dirty="0" smtClean="0"/>
              <a:t>Tension ASM - LSM</a:t>
            </a:r>
            <a:endParaRPr lang="fr-BE" sz="1200" dirty="0" smtClean="0"/>
          </a:p>
          <a:p>
            <a:pPr marL="171450" indent="-171450">
              <a:buFontTx/>
              <a:buChar char="-"/>
            </a:pPr>
            <a:r>
              <a:rPr lang="fr-BE" sz="1200" dirty="0" err="1" smtClean="0"/>
              <a:t>September</a:t>
            </a:r>
            <a:r>
              <a:rPr lang="fr-BE" sz="1200" dirty="0" smtClean="0"/>
              <a:t> 2013: Mining Police &amp; FARDC </a:t>
            </a:r>
            <a:r>
              <a:rPr lang="fr-BE" sz="1200" dirty="0" err="1" smtClean="0"/>
              <a:t>remove</a:t>
            </a:r>
            <a:r>
              <a:rPr lang="fr-BE" sz="1200" dirty="0" smtClean="0"/>
              <a:t> </a:t>
            </a:r>
            <a:r>
              <a:rPr lang="fr-BE" sz="1200" dirty="0" err="1" smtClean="0"/>
              <a:t>crushing</a:t>
            </a:r>
            <a:r>
              <a:rPr lang="fr-BE" sz="1200" dirty="0" smtClean="0"/>
              <a:t> </a:t>
            </a:r>
            <a:r>
              <a:rPr lang="fr-BE" sz="1200" dirty="0" err="1" smtClean="0"/>
              <a:t>mills</a:t>
            </a:r>
            <a:endParaRPr lang="fr-BE" sz="1200" dirty="0" smtClean="0"/>
          </a:p>
          <a:p>
            <a:pPr marL="171450" indent="-171450">
              <a:buFontTx/>
              <a:buChar char="-"/>
            </a:pPr>
            <a:r>
              <a:rPr lang="fr-BE" sz="1200" dirty="0" smtClean="0"/>
              <a:t>April 2015: 10 "new" </a:t>
            </a:r>
            <a:r>
              <a:rPr lang="fr-BE" sz="1200" dirty="0" err="1" smtClean="0"/>
              <a:t>mining</a:t>
            </a:r>
            <a:r>
              <a:rPr lang="fr-BE" sz="1200" dirty="0" smtClean="0"/>
              <a:t> </a:t>
            </a:r>
            <a:r>
              <a:rPr lang="fr-BE" sz="1200" dirty="0" err="1" smtClean="0"/>
              <a:t>pits</a:t>
            </a:r>
            <a:r>
              <a:rPr lang="fr-BE" sz="1200" dirty="0" smtClean="0"/>
              <a:t> </a:t>
            </a:r>
            <a:r>
              <a:rPr lang="fr-BE" sz="1200" dirty="0" err="1" smtClean="0"/>
              <a:t>closed</a:t>
            </a:r>
            <a:r>
              <a:rPr lang="fr-BE" sz="1200" dirty="0" smtClean="0"/>
              <a:t> by Mining Police</a:t>
            </a:r>
          </a:p>
          <a:p>
            <a:pPr marL="171450" indent="-171450">
              <a:buFontTx/>
              <a:buChar char="-"/>
            </a:pPr>
            <a:r>
              <a:rPr lang="fr-BE" sz="1200" dirty="0" smtClean="0"/>
              <a:t>May 2015:  3 </a:t>
            </a:r>
            <a:r>
              <a:rPr lang="fr-BE" sz="1200" dirty="0" err="1" smtClean="0"/>
              <a:t>mining</a:t>
            </a:r>
            <a:r>
              <a:rPr lang="fr-BE" sz="1200" dirty="0" smtClean="0"/>
              <a:t> </a:t>
            </a:r>
            <a:r>
              <a:rPr lang="fr-BE" sz="1200" dirty="0" err="1" smtClean="0"/>
              <a:t>pits</a:t>
            </a:r>
            <a:r>
              <a:rPr lang="fr-BE" sz="1200" dirty="0" smtClean="0"/>
              <a:t> </a:t>
            </a:r>
            <a:r>
              <a:rPr lang="fr-BE" sz="1200" dirty="0" err="1" smtClean="0"/>
              <a:t>closed</a:t>
            </a:r>
            <a:r>
              <a:rPr lang="fr-BE" sz="1200" dirty="0" smtClean="0"/>
              <a:t> by Mining Police due to destruction Banro </a:t>
            </a:r>
            <a:r>
              <a:rPr lang="fr-BE" sz="1200" dirty="0" err="1" smtClean="0"/>
              <a:t>tent</a:t>
            </a:r>
            <a:endParaRPr lang="fr-BE" sz="1200" dirty="0" smtClean="0"/>
          </a:p>
          <a:p>
            <a:pPr marL="171450" indent="-171450">
              <a:buFontTx/>
              <a:buChar char="-"/>
            </a:pPr>
            <a:r>
              <a:rPr lang="fr-BE" sz="1200" dirty="0" smtClean="0"/>
              <a:t>May 2015: Banro </a:t>
            </a:r>
            <a:r>
              <a:rPr lang="fr-BE" sz="1200" dirty="0" err="1" smtClean="0"/>
              <a:t>cut</a:t>
            </a:r>
            <a:r>
              <a:rPr lang="fr-BE" sz="1200" dirty="0" smtClean="0"/>
              <a:t> </a:t>
            </a:r>
            <a:r>
              <a:rPr lang="fr-BE" sz="1200" dirty="0" err="1" smtClean="0"/>
              <a:t>electricity</a:t>
            </a:r>
            <a:r>
              <a:rPr lang="fr-BE" sz="1200" dirty="0" smtClean="0"/>
              <a:t> </a:t>
            </a:r>
            <a:r>
              <a:rPr lang="fr-BE" sz="1200" dirty="0" err="1" smtClean="0"/>
              <a:t>access</a:t>
            </a:r>
            <a:r>
              <a:rPr lang="fr-BE" sz="1200" dirty="0" smtClean="0"/>
              <a:t> to 5 </a:t>
            </a:r>
            <a:r>
              <a:rPr lang="fr-BE" sz="1200" dirty="0" err="1" smtClean="0"/>
              <a:t>mining</a:t>
            </a:r>
            <a:r>
              <a:rPr lang="fr-BE" sz="1200" dirty="0" smtClean="0"/>
              <a:t> sites</a:t>
            </a:r>
          </a:p>
          <a:p>
            <a:pPr marL="171450" indent="-171450">
              <a:buFontTx/>
              <a:buChar char="-"/>
            </a:pPr>
            <a:r>
              <a:rPr lang="fr-BE" sz="1200" dirty="0" err="1" smtClean="0"/>
              <a:t>October</a:t>
            </a:r>
            <a:r>
              <a:rPr lang="fr-BE" sz="1200" dirty="0" smtClean="0"/>
              <a:t> 2014 - April 2015: </a:t>
            </a:r>
            <a:r>
              <a:rPr lang="fr-BE" sz="1200" dirty="0" err="1" smtClean="0"/>
              <a:t>increased</a:t>
            </a:r>
            <a:r>
              <a:rPr lang="fr-BE" sz="1200" dirty="0" smtClean="0"/>
              <a:t> intrusion of artisanal </a:t>
            </a:r>
            <a:r>
              <a:rPr lang="fr-BE" sz="1200" dirty="0" err="1" smtClean="0"/>
              <a:t>miners</a:t>
            </a:r>
            <a:r>
              <a:rPr lang="fr-BE" sz="1200" dirty="0" smtClean="0"/>
              <a:t> in Banro "</a:t>
            </a:r>
            <a:r>
              <a:rPr lang="fr-BE" sz="1200" dirty="0" err="1" smtClean="0"/>
              <a:t>research</a:t>
            </a:r>
            <a:r>
              <a:rPr lang="fr-BE" sz="1200" dirty="0" smtClean="0"/>
              <a:t> zones« </a:t>
            </a:r>
          </a:p>
          <a:p>
            <a:pPr marL="171450" indent="-171450">
              <a:buFont typeface="Arial" panose="020B0604020202020204" pitchFamily="34" charset="0"/>
              <a:buChar char="•"/>
            </a:pPr>
            <a:endParaRPr lang="fr-BE" dirty="0" smtClean="0"/>
          </a:p>
          <a:p>
            <a:pPr marL="171450" indent="-171450">
              <a:buFont typeface="Arial" panose="020B0604020202020204" pitchFamily="34" charset="0"/>
              <a:buChar char="•"/>
            </a:pPr>
            <a:endParaRPr lang="fr-BE" dirty="0" smtClean="0"/>
          </a:p>
          <a:p>
            <a:pPr marL="171450" indent="-171450">
              <a:buFont typeface="Arial" panose="020B0604020202020204" pitchFamily="34" charset="0"/>
              <a:buChar char="•"/>
            </a:pPr>
            <a:r>
              <a:rPr lang="fr-BE" dirty="0" smtClean="0"/>
              <a:t>In practice</a:t>
            </a:r>
            <a:r>
              <a:rPr lang="fr-BE" baseline="0" dirty="0" smtClean="0"/>
              <a:t> </a:t>
            </a:r>
            <a:r>
              <a:rPr lang="fr-BE" baseline="0" dirty="0" err="1" smtClean="0"/>
              <a:t>there</a:t>
            </a:r>
            <a:r>
              <a:rPr lang="fr-BE" baseline="0" dirty="0" smtClean="0"/>
              <a:t> </a:t>
            </a:r>
            <a:r>
              <a:rPr lang="fr-BE" baseline="0" dirty="0" err="1" smtClean="0"/>
              <a:t>is</a:t>
            </a:r>
            <a:r>
              <a:rPr lang="fr-BE" baseline="0" dirty="0" smtClean="0"/>
              <a:t> a </a:t>
            </a:r>
            <a:r>
              <a:rPr lang="fr-BE" baseline="0" dirty="0" err="1" smtClean="0"/>
              <a:t>duality</a:t>
            </a:r>
            <a:r>
              <a:rPr lang="fr-BE" baseline="0" dirty="0" smtClean="0"/>
              <a:t> and tension </a:t>
            </a:r>
            <a:r>
              <a:rPr lang="fr-BE" baseline="0" dirty="0" err="1" smtClean="0"/>
              <a:t>bet</a:t>
            </a:r>
            <a:endParaRPr lang="fr-BE" dirty="0" smtClean="0"/>
          </a:p>
          <a:p>
            <a:pPr marL="171450" indent="-171450">
              <a:buFont typeface="Arial" panose="020B0604020202020204" pitchFamily="34" charset="0"/>
              <a:buChar char="•"/>
            </a:pPr>
            <a:r>
              <a:rPr lang="fr-BE" dirty="0" smtClean="0"/>
              <a:t>Banro, a Canadian </a:t>
            </a:r>
            <a:r>
              <a:rPr lang="fr-BE" dirty="0" err="1" smtClean="0"/>
              <a:t>mining</a:t>
            </a:r>
            <a:r>
              <a:rPr lang="fr-BE" baseline="0" dirty="0" smtClean="0"/>
              <a:t> </a:t>
            </a:r>
            <a:r>
              <a:rPr lang="fr-BE" baseline="0" dirty="0" err="1" smtClean="0"/>
              <a:t>company</a:t>
            </a:r>
            <a:r>
              <a:rPr lang="fr-BE" baseline="0" dirty="0" smtClean="0"/>
              <a:t>, </a:t>
            </a:r>
            <a:r>
              <a:rPr lang="fr-BE" baseline="0" dirty="0" err="1" smtClean="0"/>
              <a:t>was</a:t>
            </a:r>
            <a:r>
              <a:rPr lang="fr-BE" baseline="0" dirty="0" smtClean="0"/>
              <a:t> t</a:t>
            </a:r>
            <a:r>
              <a:rPr lang="fr-BE" dirty="0" smtClean="0"/>
              <a:t>he first large-</a:t>
            </a:r>
            <a:r>
              <a:rPr lang="fr-BE" dirty="0" err="1" smtClean="0"/>
              <a:t>scale</a:t>
            </a:r>
            <a:r>
              <a:rPr lang="fr-BE" dirty="0" smtClean="0"/>
              <a:t> </a:t>
            </a:r>
            <a:r>
              <a:rPr lang="fr-BE" dirty="0" err="1" smtClean="0"/>
              <a:t>mining</a:t>
            </a:r>
            <a:r>
              <a:rPr lang="fr-BE" dirty="0" smtClean="0"/>
              <a:t> </a:t>
            </a:r>
            <a:r>
              <a:rPr lang="fr-BE" dirty="0" err="1" smtClean="0"/>
              <a:t>company</a:t>
            </a:r>
            <a:r>
              <a:rPr lang="fr-BE" dirty="0" smtClean="0"/>
              <a:t> to </a:t>
            </a:r>
            <a:r>
              <a:rPr lang="fr-BE" dirty="0" err="1" smtClean="0"/>
              <a:t>start</a:t>
            </a:r>
            <a:r>
              <a:rPr lang="fr-BE" baseline="0" dirty="0" smtClean="0"/>
              <a:t> exploration </a:t>
            </a:r>
            <a:r>
              <a:rPr lang="fr-BE" baseline="0" dirty="0" err="1" smtClean="0"/>
              <a:t>activities</a:t>
            </a:r>
            <a:r>
              <a:rPr lang="fr-BE" baseline="0" dirty="0" smtClean="0"/>
              <a:t> </a:t>
            </a:r>
            <a:r>
              <a:rPr lang="fr-BE" baseline="0" dirty="0" err="1" smtClean="0"/>
              <a:t>again</a:t>
            </a:r>
            <a:r>
              <a:rPr lang="fr-BE" baseline="0" dirty="0" smtClean="0"/>
              <a:t> in South-Kivu</a:t>
            </a:r>
          </a:p>
          <a:p>
            <a:pPr marL="171450" indent="-171450">
              <a:buFont typeface="Arial" panose="020B0604020202020204" pitchFamily="34" charset="0"/>
              <a:buChar char="•"/>
            </a:pPr>
            <a:r>
              <a:rPr lang="fr-BE" baseline="0" dirty="0" err="1" smtClean="0"/>
              <a:t>They</a:t>
            </a:r>
            <a:r>
              <a:rPr lang="fr-BE" baseline="0" dirty="0" smtClean="0"/>
              <a:t> </a:t>
            </a:r>
            <a:r>
              <a:rPr lang="fr-BE" baseline="0" dirty="0" err="1" smtClean="0"/>
              <a:t>obtained</a:t>
            </a:r>
            <a:r>
              <a:rPr lang="fr-BE" baseline="0" dirty="0" smtClean="0"/>
              <a:t> </a:t>
            </a:r>
            <a:r>
              <a:rPr lang="fr-BE" baseline="0" dirty="0" err="1" smtClean="0"/>
              <a:t>three</a:t>
            </a:r>
            <a:r>
              <a:rPr lang="fr-BE" baseline="0" dirty="0" smtClean="0"/>
              <a:t> large exploration </a:t>
            </a:r>
            <a:r>
              <a:rPr lang="fr-BE" baseline="0" dirty="0" err="1" smtClean="0"/>
              <a:t>permits</a:t>
            </a:r>
            <a:r>
              <a:rPr lang="fr-BE" baseline="0" dirty="0" smtClean="0"/>
              <a:t> in South-Kivu (</a:t>
            </a:r>
            <a:r>
              <a:rPr lang="fr-BE" baseline="0" dirty="0" err="1" smtClean="0"/>
              <a:t>which</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on the </a:t>
            </a:r>
            <a:r>
              <a:rPr lang="fr-BE" baseline="0" dirty="0" err="1" smtClean="0"/>
              <a:t>map</a:t>
            </a:r>
            <a:r>
              <a:rPr lang="fr-BE" baseline="0" dirty="0" smtClean="0"/>
              <a:t> </a:t>
            </a:r>
            <a:r>
              <a:rPr lang="fr-BE" baseline="0" dirty="0" err="1" smtClean="0"/>
              <a:t>here</a:t>
            </a:r>
            <a:r>
              <a:rPr lang="fr-BE" baseline="0" dirty="0" smtClean="0"/>
              <a:t>): </a:t>
            </a:r>
            <a:r>
              <a:rPr lang="fr-BE" baseline="0" dirty="0" err="1" smtClean="0"/>
              <a:t>Twangiza</a:t>
            </a:r>
            <a:r>
              <a:rPr lang="fr-BE" baseline="0" dirty="0" smtClean="0"/>
              <a:t>, </a:t>
            </a:r>
            <a:r>
              <a:rPr lang="fr-BE" baseline="0" dirty="0" err="1" smtClean="0"/>
              <a:t>Kamituga</a:t>
            </a:r>
            <a:r>
              <a:rPr lang="fr-BE" baseline="0" dirty="0" smtClean="0"/>
              <a:t> and </a:t>
            </a:r>
            <a:r>
              <a:rPr lang="fr-BE" baseline="0" dirty="0" err="1" smtClean="0"/>
              <a:t>Lugushwa</a:t>
            </a:r>
            <a:endParaRPr lang="fr-BE" baseline="0" dirty="0" smtClean="0"/>
          </a:p>
          <a:p>
            <a:pPr marL="171450" indent="-171450">
              <a:buFont typeface="Arial" panose="020B0604020202020204" pitchFamily="34" charset="0"/>
              <a:buChar char="•"/>
            </a:pPr>
            <a:r>
              <a:rPr lang="fr-BE" baseline="0" dirty="0" smtClean="0"/>
              <a:t>A </a:t>
            </a:r>
            <a:r>
              <a:rPr lang="fr-BE" baseline="0" dirty="0" err="1" smtClean="0"/>
              <a:t>fourth</a:t>
            </a:r>
            <a:r>
              <a:rPr lang="fr-BE" baseline="0" dirty="0" smtClean="0"/>
              <a:t> one, </a:t>
            </a:r>
            <a:r>
              <a:rPr lang="fr-BE" baseline="0" dirty="0" err="1" smtClean="0"/>
              <a:t>Namoya</a:t>
            </a:r>
            <a:r>
              <a:rPr lang="fr-BE" baseline="0" dirty="0" smtClean="0"/>
              <a:t>, </a:t>
            </a:r>
            <a:r>
              <a:rPr lang="fr-BE" baseline="0" dirty="0" err="1" smtClean="0"/>
              <a:t>is</a:t>
            </a:r>
            <a:r>
              <a:rPr lang="fr-BE" baseline="0" dirty="0" smtClean="0"/>
              <a:t> </a:t>
            </a:r>
            <a:r>
              <a:rPr lang="fr-BE" baseline="0" dirty="0" err="1" smtClean="0"/>
              <a:t>located</a:t>
            </a:r>
            <a:r>
              <a:rPr lang="fr-BE" baseline="0" dirty="0" smtClean="0"/>
              <a:t> in Maniema province, close to the border </a:t>
            </a:r>
            <a:r>
              <a:rPr lang="fr-BE" baseline="0" dirty="0" err="1" smtClean="0"/>
              <a:t>with</a:t>
            </a:r>
            <a:r>
              <a:rPr lang="fr-BE" baseline="0" dirty="0" smtClean="0"/>
              <a:t> South-Kivu</a:t>
            </a:r>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r>
              <a:rPr lang="fr-BE" baseline="0" dirty="0" smtClean="0"/>
              <a:t>Banro first </a:t>
            </a:r>
            <a:r>
              <a:rPr lang="fr-BE" baseline="0" dirty="0" err="1" smtClean="0"/>
              <a:t>focussed</a:t>
            </a:r>
            <a:r>
              <a:rPr lang="fr-BE" baseline="0" dirty="0" smtClean="0"/>
              <a:t> </a:t>
            </a:r>
            <a:r>
              <a:rPr lang="fr-BE" baseline="0" dirty="0" err="1" smtClean="0"/>
              <a:t>its</a:t>
            </a:r>
            <a:r>
              <a:rPr lang="fr-BE" baseline="0" dirty="0" smtClean="0"/>
              <a:t> attention on the </a:t>
            </a:r>
            <a:r>
              <a:rPr lang="fr-BE" baseline="0" dirty="0" err="1" smtClean="0"/>
              <a:t>Twangiza</a:t>
            </a:r>
            <a:r>
              <a:rPr lang="fr-BE" baseline="0" dirty="0" smtClean="0"/>
              <a:t> </a:t>
            </a:r>
            <a:r>
              <a:rPr lang="fr-BE" baseline="0" dirty="0" err="1" smtClean="0"/>
              <a:t>mining</a:t>
            </a:r>
            <a:r>
              <a:rPr lang="fr-BE" baseline="0" dirty="0" smtClean="0"/>
              <a:t> site, </a:t>
            </a:r>
            <a:r>
              <a:rPr lang="fr-BE" baseline="0" dirty="0" err="1" smtClean="0"/>
              <a:t>where</a:t>
            </a:r>
            <a:r>
              <a:rPr lang="fr-BE" baseline="0" dirty="0" smtClean="0"/>
              <a:t> </a:t>
            </a:r>
            <a:r>
              <a:rPr lang="fr-BE" baseline="0" dirty="0" err="1" smtClean="0"/>
              <a:t>it</a:t>
            </a:r>
            <a:r>
              <a:rPr lang="fr-BE" baseline="0" dirty="0" smtClean="0"/>
              <a:t> </a:t>
            </a:r>
            <a:r>
              <a:rPr lang="fr-BE" baseline="0" dirty="0" err="1" smtClean="0"/>
              <a:t>started</a:t>
            </a:r>
            <a:r>
              <a:rPr lang="fr-BE" baseline="0" dirty="0" smtClean="0"/>
              <a:t> exploration </a:t>
            </a:r>
            <a:r>
              <a:rPr lang="fr-BE" baseline="0" dirty="0" err="1" smtClean="0"/>
              <a:t>activities</a:t>
            </a:r>
            <a:r>
              <a:rPr lang="fr-BE" baseline="0" dirty="0" smtClean="0"/>
              <a:t> in 2005 and </a:t>
            </a:r>
            <a:r>
              <a:rPr lang="fr-BE" baseline="0" dirty="0" err="1" smtClean="0"/>
              <a:t>actual</a:t>
            </a:r>
            <a:r>
              <a:rPr lang="fr-BE" baseline="0" dirty="0" smtClean="0"/>
              <a:t> production in 2011</a:t>
            </a:r>
          </a:p>
          <a:p>
            <a:pPr marL="171450" indent="-171450">
              <a:buFont typeface="Arial" panose="020B0604020202020204" pitchFamily="34" charset="0"/>
              <a:buChar char="•"/>
            </a:pPr>
            <a:r>
              <a:rPr lang="fr-BE" baseline="0" dirty="0" err="1" smtClean="0"/>
              <a:t>Geenen</a:t>
            </a:r>
            <a:r>
              <a:rPr lang="fr-BE" baseline="0" dirty="0" smtClean="0"/>
              <a:t>, and </a:t>
            </a:r>
            <a:r>
              <a:rPr lang="fr-BE" baseline="0" dirty="0" err="1" smtClean="0"/>
              <a:t>Geenen</a:t>
            </a:r>
            <a:r>
              <a:rPr lang="fr-BE" baseline="0" dirty="0" smtClean="0"/>
              <a:t> &amp; Claessens have </a:t>
            </a:r>
            <a:r>
              <a:rPr lang="fr-BE" baseline="0" dirty="0" err="1" smtClean="0"/>
              <a:t>studied</a:t>
            </a:r>
            <a:r>
              <a:rPr lang="fr-BE" baseline="0" dirty="0" smtClean="0"/>
              <a:t> the </a:t>
            </a:r>
            <a:r>
              <a:rPr lang="fr-BE" baseline="0" dirty="0" err="1" smtClean="0"/>
              <a:t>relationship</a:t>
            </a:r>
            <a:r>
              <a:rPr lang="fr-BE" baseline="0" dirty="0" smtClean="0"/>
              <a:t> </a:t>
            </a:r>
            <a:r>
              <a:rPr lang="fr-BE" baseline="0" dirty="0" err="1" smtClean="0"/>
              <a:t>between</a:t>
            </a:r>
            <a:r>
              <a:rPr lang="fr-BE" baseline="0" dirty="0" smtClean="0"/>
              <a:t> artisanal and </a:t>
            </a:r>
            <a:r>
              <a:rPr lang="fr-BE" baseline="0" dirty="0" err="1" smtClean="0"/>
              <a:t>industrial</a:t>
            </a:r>
            <a:r>
              <a:rPr lang="fr-BE" baseline="0" dirty="0" smtClean="0"/>
              <a:t> </a:t>
            </a:r>
            <a:r>
              <a:rPr lang="fr-BE" baseline="0" dirty="0" err="1" smtClean="0"/>
              <a:t>mining</a:t>
            </a:r>
            <a:r>
              <a:rPr lang="fr-BE" baseline="0" dirty="0" smtClean="0"/>
              <a:t> at the </a:t>
            </a:r>
            <a:r>
              <a:rPr lang="fr-BE" baseline="0" dirty="0" err="1" smtClean="0"/>
              <a:t>Twangiza</a:t>
            </a:r>
            <a:r>
              <a:rPr lang="fr-BE" baseline="0" dirty="0" smtClean="0"/>
              <a:t> gold </a:t>
            </a:r>
            <a:r>
              <a:rPr lang="fr-BE" baseline="0" dirty="0" err="1" smtClean="0"/>
              <a:t>mining</a:t>
            </a:r>
            <a:r>
              <a:rPr lang="fr-BE" baseline="0" dirty="0" smtClean="0"/>
              <a:t> concession</a:t>
            </a:r>
          </a:p>
          <a:p>
            <a:pPr marL="171450" indent="-171450">
              <a:buFont typeface="Arial" panose="020B0604020202020204" pitchFamily="34" charset="0"/>
              <a:buChar char="•"/>
            </a:pPr>
            <a:r>
              <a:rPr lang="fr-BE" baseline="0" dirty="0" err="1" smtClean="0"/>
              <a:t>They</a:t>
            </a:r>
            <a:r>
              <a:rPr lang="fr-BE" baseline="0" dirty="0" smtClean="0"/>
              <a:t> </a:t>
            </a:r>
            <a:r>
              <a:rPr lang="fr-BE" baseline="0" dirty="0" err="1" smtClean="0"/>
              <a:t>describe</a:t>
            </a:r>
            <a:r>
              <a:rPr lang="fr-BE" baseline="0" dirty="0" smtClean="0"/>
              <a:t> how the </a:t>
            </a:r>
            <a:r>
              <a:rPr lang="fr-BE" baseline="0" dirty="0" err="1" smtClean="0"/>
              <a:t>development</a:t>
            </a:r>
            <a:r>
              <a:rPr lang="fr-BE" baseline="0" dirty="0" smtClean="0"/>
              <a:t> of the </a:t>
            </a:r>
            <a:r>
              <a:rPr lang="fr-BE" baseline="0" dirty="0" err="1" smtClean="0"/>
              <a:t>Twangiza</a:t>
            </a:r>
            <a:r>
              <a:rPr lang="fr-BE" baseline="0" dirty="0" smtClean="0"/>
              <a:t> mine has </a:t>
            </a:r>
            <a:r>
              <a:rPr lang="fr-BE" baseline="0" dirty="0" err="1" smtClean="0"/>
              <a:t>led</a:t>
            </a:r>
            <a:r>
              <a:rPr lang="fr-BE" baseline="0" dirty="0" smtClean="0"/>
              <a:t> to the </a:t>
            </a:r>
            <a:r>
              <a:rPr lang="fr-BE" baseline="0" dirty="0" err="1" smtClean="0"/>
              <a:t>dispossession</a:t>
            </a:r>
            <a:r>
              <a:rPr lang="fr-BE" baseline="0" dirty="0" smtClean="0"/>
              <a:t> and </a:t>
            </a:r>
            <a:r>
              <a:rPr lang="fr-BE" baseline="0" dirty="0" err="1" smtClean="0"/>
              <a:t>displacement</a:t>
            </a:r>
            <a:r>
              <a:rPr lang="fr-BE" baseline="0" dirty="0" smtClean="0"/>
              <a:t> of local </a:t>
            </a:r>
            <a:r>
              <a:rPr lang="fr-BE" baseline="0" dirty="0" err="1" smtClean="0"/>
              <a:t>communities</a:t>
            </a:r>
            <a:endParaRPr lang="fr-BE" baseline="0" dirty="0" smtClean="0"/>
          </a:p>
          <a:p>
            <a:pPr marL="171450" indent="-171450">
              <a:buFont typeface="Arial" panose="020B0604020202020204" pitchFamily="34" charset="0"/>
              <a:buChar char="•"/>
            </a:pPr>
            <a:r>
              <a:rPr lang="fr-BE" dirty="0" err="1" smtClean="0"/>
              <a:t>After</a:t>
            </a:r>
            <a:r>
              <a:rPr lang="fr-BE" dirty="0" smtClean="0"/>
              <a:t> </a:t>
            </a:r>
            <a:r>
              <a:rPr lang="fr-BE" dirty="0" err="1" smtClean="0"/>
              <a:t>facing</a:t>
            </a:r>
            <a:r>
              <a:rPr lang="fr-BE" dirty="0" smtClean="0"/>
              <a:t> </a:t>
            </a:r>
            <a:r>
              <a:rPr lang="fr-BE" dirty="0" err="1" smtClean="0"/>
              <a:t>significant</a:t>
            </a:r>
            <a:r>
              <a:rPr lang="fr-BE" baseline="0" dirty="0" smtClean="0"/>
              <a:t> </a:t>
            </a:r>
            <a:r>
              <a:rPr lang="fr-BE" baseline="0" dirty="0" err="1" smtClean="0"/>
              <a:t>resistance</a:t>
            </a:r>
            <a:r>
              <a:rPr lang="fr-BE" baseline="0" dirty="0" smtClean="0"/>
              <a:t> </a:t>
            </a:r>
            <a:r>
              <a:rPr lang="fr-BE" baseline="0" dirty="0" err="1" smtClean="0"/>
              <a:t>from</a:t>
            </a:r>
            <a:r>
              <a:rPr lang="fr-BE" baseline="0" dirty="0" smtClean="0"/>
              <a:t> the local population, Banro </a:t>
            </a:r>
            <a:r>
              <a:rPr lang="fr-BE" dirty="0" err="1" smtClean="0"/>
              <a:t>did</a:t>
            </a:r>
            <a:r>
              <a:rPr lang="fr-BE" dirty="0" smtClean="0"/>
              <a:t> set up a </a:t>
            </a:r>
            <a:r>
              <a:rPr lang="fr-BE" dirty="0" err="1" smtClean="0"/>
              <a:t>community</a:t>
            </a:r>
            <a:r>
              <a:rPr lang="fr-BE" dirty="0" smtClean="0"/>
              <a:t> forum</a:t>
            </a:r>
            <a:r>
              <a:rPr lang="fr-BE" baseline="0" dirty="0" smtClean="0"/>
              <a:t> to </a:t>
            </a:r>
            <a:r>
              <a:rPr lang="fr-BE" baseline="0" dirty="0" err="1" smtClean="0"/>
              <a:t>discuss</a:t>
            </a:r>
            <a:r>
              <a:rPr lang="fr-BE" baseline="0" dirty="0" smtClean="0"/>
              <a:t> issues of </a:t>
            </a:r>
            <a:r>
              <a:rPr lang="fr-BE" baseline="0" dirty="0" err="1" smtClean="0"/>
              <a:t>resettlement</a:t>
            </a:r>
            <a:r>
              <a:rPr lang="fr-BE" baseline="0" dirty="0" smtClean="0"/>
              <a:t> and compensation, </a:t>
            </a:r>
          </a:p>
          <a:p>
            <a:pPr marL="171450" indent="-171450">
              <a:buFont typeface="Arial" panose="020B0604020202020204" pitchFamily="34" charset="0"/>
              <a:buChar char="•"/>
            </a:pPr>
            <a:r>
              <a:rPr lang="fr-BE" baseline="0" dirty="0" smtClean="0"/>
              <a:t>and </a:t>
            </a:r>
            <a:r>
              <a:rPr lang="fr-BE" baseline="0" dirty="0" err="1" smtClean="0"/>
              <a:t>they</a:t>
            </a:r>
            <a:r>
              <a:rPr lang="fr-BE" baseline="0" dirty="0" smtClean="0"/>
              <a:t> </a:t>
            </a:r>
            <a:r>
              <a:rPr lang="fr-BE" baseline="0" dirty="0" err="1" smtClean="0"/>
              <a:t>organized</a:t>
            </a:r>
            <a:r>
              <a:rPr lang="fr-BE" baseline="0" dirty="0" smtClean="0"/>
              <a:t> training and </a:t>
            </a:r>
            <a:r>
              <a:rPr lang="fr-BE" baseline="0" dirty="0" err="1" smtClean="0"/>
              <a:t>employment</a:t>
            </a:r>
            <a:r>
              <a:rPr lang="fr-BE" baseline="0" dirty="0" smtClean="0"/>
              <a:t> programs. </a:t>
            </a:r>
            <a:r>
              <a:rPr lang="fr-BE" baseline="0" dirty="0" err="1" smtClean="0"/>
              <a:t>Geenen</a:t>
            </a:r>
            <a:r>
              <a:rPr lang="fr-BE" baseline="0" dirty="0" smtClean="0"/>
              <a:t> and </a:t>
            </a:r>
            <a:r>
              <a:rPr lang="fr-BE" baseline="0" dirty="0" err="1" smtClean="0"/>
              <a:t>Geenen</a:t>
            </a:r>
            <a:r>
              <a:rPr lang="fr-BE" baseline="0" dirty="0" smtClean="0"/>
              <a:t> &amp; Claessens argue </a:t>
            </a:r>
            <a:r>
              <a:rPr lang="fr-BE" baseline="0" dirty="0" err="1" smtClean="0"/>
              <a:t>however</a:t>
            </a:r>
            <a:r>
              <a:rPr lang="fr-BE" baseline="0" dirty="0" smtClean="0"/>
              <a:t> </a:t>
            </a:r>
            <a:r>
              <a:rPr lang="fr-BE" baseline="0" dirty="0" err="1" smtClean="0"/>
              <a:t>that</a:t>
            </a:r>
            <a:r>
              <a:rPr lang="fr-BE" baseline="0" dirty="0" smtClean="0"/>
              <a:t> </a:t>
            </a:r>
            <a:r>
              <a:rPr lang="fr-BE" baseline="0" dirty="0" err="1" smtClean="0"/>
              <a:t>these</a:t>
            </a:r>
            <a:r>
              <a:rPr lang="fr-BE" baseline="0" dirty="0" smtClean="0"/>
              <a:t> </a:t>
            </a:r>
            <a:r>
              <a:rPr lang="fr-BE" baseline="0" dirty="0" err="1" smtClean="0"/>
              <a:t>measures</a:t>
            </a:r>
            <a:r>
              <a:rPr lang="fr-BE" baseline="0" dirty="0" smtClean="0"/>
              <a:t> have </a:t>
            </a:r>
            <a:r>
              <a:rPr lang="fr-BE" baseline="0" dirty="0" err="1" smtClean="0"/>
              <a:t>only</a:t>
            </a:r>
            <a:r>
              <a:rPr lang="fr-BE" baseline="0" dirty="0" smtClean="0"/>
              <a:t> </a:t>
            </a:r>
            <a:r>
              <a:rPr lang="fr-BE" baseline="0" dirty="0" err="1" smtClean="0"/>
              <a:t>benefitted</a:t>
            </a:r>
            <a:r>
              <a:rPr lang="fr-BE" baseline="0" dirty="0" smtClean="0"/>
              <a:t> a </a:t>
            </a:r>
            <a:r>
              <a:rPr lang="fr-BE" baseline="0" dirty="0" err="1" smtClean="0"/>
              <a:t>small</a:t>
            </a:r>
            <a:r>
              <a:rPr lang="fr-BE" baseline="0" dirty="0" smtClean="0"/>
              <a:t> part of the </a:t>
            </a:r>
            <a:r>
              <a:rPr lang="fr-BE" baseline="0" dirty="0" err="1" smtClean="0"/>
              <a:t>affected</a:t>
            </a:r>
            <a:r>
              <a:rPr lang="fr-BE" baseline="0" dirty="0" smtClean="0"/>
              <a:t> population and are </a:t>
            </a:r>
            <a:r>
              <a:rPr lang="fr-BE" baseline="0" dirty="0" err="1" smtClean="0"/>
              <a:t>unlikely</a:t>
            </a:r>
            <a:r>
              <a:rPr lang="fr-BE" baseline="0" dirty="0" smtClean="0"/>
              <a:t> to </a:t>
            </a:r>
            <a:r>
              <a:rPr lang="fr-BE" baseline="0" dirty="0" err="1" smtClean="0"/>
              <a:t>bring</a:t>
            </a:r>
            <a:r>
              <a:rPr lang="fr-BE" baseline="0" dirty="0" smtClean="0"/>
              <a:t> relief in the long </a:t>
            </a:r>
            <a:r>
              <a:rPr lang="fr-BE" baseline="0" dirty="0" err="1" smtClean="0"/>
              <a:t>run</a:t>
            </a:r>
            <a:r>
              <a:rPr lang="fr-BE" baseline="0" dirty="0" smtClean="0"/>
              <a:t>. </a:t>
            </a:r>
          </a:p>
          <a:p>
            <a:pPr marL="171450" indent="-171450">
              <a:buFont typeface="Arial" panose="020B0604020202020204" pitchFamily="34" charset="0"/>
              <a:buChar char="•"/>
            </a:pPr>
            <a:r>
              <a:rPr lang="fr-BE" baseline="0" dirty="0" smtClean="0"/>
              <a:t>This </a:t>
            </a:r>
            <a:r>
              <a:rPr lang="fr-BE" baseline="0" dirty="0" err="1" smtClean="0"/>
              <a:t>is</a:t>
            </a:r>
            <a:r>
              <a:rPr lang="fr-BE" baseline="0" dirty="0" smtClean="0"/>
              <a:t> </a:t>
            </a:r>
            <a:r>
              <a:rPr lang="fr-BE" baseline="0" dirty="0" err="1" smtClean="0"/>
              <a:t>illustrated</a:t>
            </a:r>
            <a:r>
              <a:rPr lang="fr-BE" baseline="0" dirty="0" smtClean="0"/>
              <a:t> by the </a:t>
            </a:r>
            <a:r>
              <a:rPr lang="fr-BE" baseline="0" dirty="0" err="1" smtClean="0"/>
              <a:t>fact</a:t>
            </a:r>
            <a:r>
              <a:rPr lang="fr-BE" baseline="0" dirty="0" smtClean="0"/>
              <a:t> </a:t>
            </a:r>
            <a:r>
              <a:rPr lang="fr-BE" baseline="0" dirty="0" err="1" smtClean="0"/>
              <a:t>that</a:t>
            </a:r>
            <a:r>
              <a:rPr lang="fr-BE" baseline="0" dirty="0" smtClean="0"/>
              <a:t> </a:t>
            </a:r>
            <a:r>
              <a:rPr lang="fr-BE" baseline="0" dirty="0" err="1" smtClean="0"/>
              <a:t>after</a:t>
            </a:r>
            <a:r>
              <a:rPr lang="fr-BE" baseline="0" dirty="0" smtClean="0"/>
              <a:t> </a:t>
            </a:r>
            <a:r>
              <a:rPr lang="fr-BE" baseline="0" dirty="0" err="1" smtClean="0"/>
              <a:t>these</a:t>
            </a:r>
            <a:r>
              <a:rPr lang="fr-BE" baseline="0" dirty="0" smtClean="0"/>
              <a:t> programs </a:t>
            </a:r>
            <a:r>
              <a:rPr lang="fr-BE" baseline="0" dirty="0" err="1" smtClean="0"/>
              <a:t>ended</a:t>
            </a:r>
            <a:r>
              <a:rPr lang="fr-BE" baseline="0" dirty="0" smtClean="0"/>
              <a:t>, </a:t>
            </a:r>
            <a:r>
              <a:rPr lang="fr-BE" baseline="0" dirty="0" err="1" smtClean="0"/>
              <a:t>mid</a:t>
            </a:r>
            <a:r>
              <a:rPr lang="fr-BE" baseline="0" dirty="0" smtClean="0"/>
              <a:t> 2011, 500-900 artisanal </a:t>
            </a:r>
            <a:r>
              <a:rPr lang="fr-BE" baseline="0" dirty="0" err="1" smtClean="0"/>
              <a:t>miners</a:t>
            </a:r>
            <a:r>
              <a:rPr lang="fr-BE" baseline="0" dirty="0" smtClean="0"/>
              <a:t> - </a:t>
            </a:r>
            <a:r>
              <a:rPr lang="fr-BE" baseline="0" dirty="0" err="1" smtClean="0"/>
              <a:t>lacking</a:t>
            </a:r>
            <a:r>
              <a:rPr lang="fr-BE" baseline="0" dirty="0" smtClean="0"/>
              <a:t> alternative </a:t>
            </a:r>
            <a:r>
              <a:rPr lang="fr-BE" baseline="0" dirty="0" err="1" smtClean="0"/>
              <a:t>livelihood</a:t>
            </a:r>
            <a:r>
              <a:rPr lang="fr-BE" baseline="0" dirty="0" smtClean="0"/>
              <a:t> options - </a:t>
            </a:r>
            <a:r>
              <a:rPr lang="fr-BE" baseline="0" dirty="0" err="1" smtClean="0"/>
              <a:t>reoccupied</a:t>
            </a:r>
            <a:r>
              <a:rPr lang="fr-BE" baseline="0" dirty="0" smtClean="0"/>
              <a:t> artisanal </a:t>
            </a:r>
            <a:r>
              <a:rPr lang="fr-BE" baseline="0" dirty="0" err="1" smtClean="0"/>
              <a:t>mining</a:t>
            </a:r>
            <a:r>
              <a:rPr lang="fr-BE" baseline="0" dirty="0" smtClean="0"/>
              <a:t> sites </a:t>
            </a:r>
            <a:r>
              <a:rPr lang="fr-BE" baseline="0" dirty="0" err="1" smtClean="0"/>
              <a:t>which</a:t>
            </a:r>
            <a:r>
              <a:rPr lang="fr-BE" baseline="0" dirty="0" smtClean="0"/>
              <a:t> </a:t>
            </a:r>
            <a:r>
              <a:rPr lang="fr-BE" baseline="0" dirty="0" err="1" smtClean="0"/>
              <a:t>were</a:t>
            </a:r>
            <a:r>
              <a:rPr lang="fr-BE" baseline="0" dirty="0" smtClean="0"/>
              <a:t> </a:t>
            </a:r>
            <a:r>
              <a:rPr lang="fr-BE" baseline="0" dirty="0" err="1" smtClean="0"/>
              <a:t>previously</a:t>
            </a:r>
            <a:r>
              <a:rPr lang="fr-BE" baseline="0" dirty="0" smtClean="0"/>
              <a:t> </a:t>
            </a:r>
            <a:r>
              <a:rPr lang="fr-BE" baseline="0" dirty="0" err="1" smtClean="0"/>
              <a:t>closed</a:t>
            </a:r>
            <a:r>
              <a:rPr lang="fr-BE" baseline="0" dirty="0" smtClean="0"/>
              <a:t> down by Banro</a:t>
            </a:r>
          </a:p>
          <a:p>
            <a:pPr marL="171450" indent="-171450">
              <a:buFont typeface="Arial" panose="020B0604020202020204" pitchFamily="34" charset="0"/>
              <a:buChar char="•"/>
            </a:pPr>
            <a:r>
              <a:rPr lang="fr-BE" baseline="0" dirty="0" err="1" smtClean="0"/>
              <a:t>They</a:t>
            </a:r>
            <a:r>
              <a:rPr lang="fr-BE" baseline="0" dirty="0" smtClean="0"/>
              <a:t> </a:t>
            </a:r>
            <a:r>
              <a:rPr lang="fr-BE" baseline="0" dirty="0" err="1" smtClean="0"/>
              <a:t>still</a:t>
            </a:r>
            <a:r>
              <a:rPr lang="fr-BE" baseline="0" dirty="0" smtClean="0"/>
              <a:t> </a:t>
            </a:r>
            <a:r>
              <a:rPr lang="fr-BE" baseline="0" dirty="0" err="1" smtClean="0"/>
              <a:t>remain</a:t>
            </a:r>
            <a:r>
              <a:rPr lang="fr-BE" baseline="0" dirty="0" smtClean="0"/>
              <a:t> </a:t>
            </a:r>
            <a:r>
              <a:rPr lang="fr-BE" baseline="0" dirty="0" err="1" smtClean="0"/>
              <a:t>there</a:t>
            </a:r>
            <a:r>
              <a:rPr lang="fr-BE" baseline="0" dirty="0" smtClean="0"/>
              <a:t> and a </a:t>
            </a:r>
            <a:r>
              <a:rPr lang="fr-BE" baseline="0" dirty="0" err="1" smtClean="0"/>
              <a:t>sustainable</a:t>
            </a:r>
            <a:r>
              <a:rPr lang="fr-BE" baseline="0" dirty="0" smtClean="0"/>
              <a:t> solution </a:t>
            </a:r>
            <a:r>
              <a:rPr lang="fr-BE" baseline="0" dirty="0" err="1" smtClean="0"/>
              <a:t>is</a:t>
            </a:r>
            <a:r>
              <a:rPr lang="fr-BE" baseline="0" dirty="0" smtClean="0"/>
              <a:t> </a:t>
            </a:r>
            <a:r>
              <a:rPr lang="fr-BE" baseline="0" dirty="0" err="1" smtClean="0"/>
              <a:t>yet</a:t>
            </a:r>
            <a:r>
              <a:rPr lang="fr-BE" baseline="0" dirty="0" smtClean="0"/>
              <a:t> to </a:t>
            </a:r>
            <a:r>
              <a:rPr lang="fr-BE" baseline="0" dirty="0" err="1" smtClean="0"/>
              <a:t>be</a:t>
            </a:r>
            <a:r>
              <a:rPr lang="fr-BE" baseline="0" dirty="0" smtClean="0"/>
              <a:t> </a:t>
            </a:r>
            <a:r>
              <a:rPr lang="fr-BE" baseline="0" dirty="0" err="1" smtClean="0"/>
              <a:t>found</a:t>
            </a:r>
            <a:r>
              <a:rPr lang="fr-BE" baseline="0" dirty="0" smtClean="0"/>
              <a:t>.  </a:t>
            </a:r>
          </a:p>
          <a:p>
            <a:pPr marL="0" indent="0">
              <a:buFont typeface="Arial" panose="020B0604020202020204" pitchFamily="34" charset="0"/>
              <a:buNone/>
            </a:pPr>
            <a:endParaRPr lang="fr-BE" dirty="0" smtClean="0"/>
          </a:p>
          <a:p>
            <a:pPr marL="171450" indent="-171450">
              <a:buFont typeface="Arial" panose="020B0604020202020204" pitchFamily="34" charset="0"/>
              <a:buChar char="•"/>
            </a:pPr>
            <a:r>
              <a:rPr lang="fr-BE" dirty="0" err="1" smtClean="0"/>
              <a:t>However</a:t>
            </a:r>
            <a:r>
              <a:rPr lang="fr-BE" dirty="0" smtClean="0"/>
              <a:t>,</a:t>
            </a:r>
            <a:r>
              <a:rPr lang="fr-BE" baseline="0" dirty="0" smtClean="0"/>
              <a:t> the ASM </a:t>
            </a:r>
            <a:r>
              <a:rPr lang="fr-BE" baseline="0" dirty="0" err="1" smtClean="0"/>
              <a:t>livelihood</a:t>
            </a:r>
            <a:r>
              <a:rPr lang="fr-BE" baseline="0" dirty="0" smtClean="0"/>
              <a:t> has been </a:t>
            </a:r>
            <a:r>
              <a:rPr lang="fr-BE" baseline="0" dirty="0" err="1" smtClean="0"/>
              <a:t>under</a:t>
            </a:r>
            <a:r>
              <a:rPr lang="fr-BE" baseline="0" dirty="0" smtClean="0"/>
              <a:t> pressure in the </a:t>
            </a:r>
            <a:r>
              <a:rPr lang="fr-BE" baseline="0" dirty="0" err="1" smtClean="0"/>
              <a:t>past</a:t>
            </a:r>
            <a:r>
              <a:rPr lang="fr-BE" baseline="0" dirty="0" smtClean="0"/>
              <a:t> </a:t>
            </a:r>
            <a:r>
              <a:rPr lang="fr-BE" baseline="0" dirty="0" err="1" smtClean="0"/>
              <a:t>decade</a:t>
            </a:r>
            <a:r>
              <a:rPr lang="fr-BE" baseline="0" dirty="0" smtClean="0"/>
              <a:t>, as the </a:t>
            </a:r>
            <a:r>
              <a:rPr lang="fr-BE" baseline="0" dirty="0" err="1" smtClean="0"/>
              <a:t>Government</a:t>
            </a:r>
            <a:r>
              <a:rPr lang="fr-BE" baseline="0" dirty="0" smtClean="0"/>
              <a:t> has been </a:t>
            </a:r>
            <a:r>
              <a:rPr lang="fr-BE" baseline="0" dirty="0" err="1" smtClean="0"/>
              <a:t>actively</a:t>
            </a:r>
            <a:r>
              <a:rPr lang="fr-BE" baseline="0" dirty="0" smtClean="0"/>
              <a:t> </a:t>
            </a:r>
            <a:r>
              <a:rPr lang="fr-BE" baseline="0" dirty="0" err="1" smtClean="0"/>
              <a:t>trying</a:t>
            </a:r>
            <a:r>
              <a:rPr lang="fr-BE" baseline="0" dirty="0" smtClean="0"/>
              <a:t> to attract </a:t>
            </a:r>
            <a:r>
              <a:rPr lang="fr-BE" baseline="0" dirty="0" err="1" smtClean="0"/>
              <a:t>foreign</a:t>
            </a:r>
            <a:r>
              <a:rPr lang="fr-BE" baseline="0" dirty="0" smtClean="0"/>
              <a:t> direct </a:t>
            </a:r>
            <a:r>
              <a:rPr lang="fr-BE" baseline="0" dirty="0" err="1" smtClean="0"/>
              <a:t>investments</a:t>
            </a:r>
            <a:r>
              <a:rPr lang="fr-BE" baseline="0" dirty="0" smtClean="0"/>
              <a:t> in the mining </a:t>
            </a:r>
            <a:r>
              <a:rPr lang="fr-BE" baseline="0" dirty="0" err="1" smtClean="0"/>
              <a:t>sector</a:t>
            </a:r>
            <a:r>
              <a:rPr lang="fr-BE" baseline="0" dirty="0" smtClean="0"/>
              <a:t>. </a:t>
            </a:r>
          </a:p>
          <a:p>
            <a:pPr marL="171450" indent="-171450">
              <a:buFont typeface="Arial" panose="020B0604020202020204" pitchFamily="34" charset="0"/>
              <a:buChar char="•"/>
            </a:pPr>
            <a:r>
              <a:rPr lang="fr-BE" baseline="0" dirty="0" smtClean="0"/>
              <a:t>The main </a:t>
            </a:r>
            <a:r>
              <a:rPr lang="fr-BE" baseline="0" dirty="0" err="1" smtClean="0"/>
              <a:t>legal</a:t>
            </a:r>
            <a:r>
              <a:rPr lang="fr-BE" baseline="0" dirty="0" smtClean="0"/>
              <a:t> documents </a:t>
            </a:r>
            <a:r>
              <a:rPr lang="fr-BE" baseline="0" dirty="0" err="1" smtClean="0"/>
              <a:t>that</a:t>
            </a:r>
            <a:r>
              <a:rPr lang="fr-BE" baseline="0" dirty="0" smtClean="0"/>
              <a:t> </a:t>
            </a:r>
            <a:r>
              <a:rPr lang="fr-BE" baseline="0" dirty="0" err="1" smtClean="0"/>
              <a:t>govern</a:t>
            </a:r>
            <a:r>
              <a:rPr lang="fr-BE" baseline="0" dirty="0" smtClean="0"/>
              <a:t> </a:t>
            </a:r>
            <a:r>
              <a:rPr lang="fr-BE" baseline="0" dirty="0" err="1" smtClean="0"/>
              <a:t>DRC’s</a:t>
            </a:r>
            <a:r>
              <a:rPr lang="fr-BE" baseline="0" dirty="0" smtClean="0"/>
              <a:t> mining </a:t>
            </a:r>
            <a:r>
              <a:rPr lang="fr-BE" baseline="0" dirty="0" err="1" smtClean="0"/>
              <a:t>sector</a:t>
            </a:r>
            <a:r>
              <a:rPr lang="fr-BE" baseline="0" dirty="0" smtClean="0"/>
              <a:t> </a:t>
            </a:r>
            <a:r>
              <a:rPr lang="fr-BE" baseline="0" dirty="0" err="1" smtClean="0"/>
              <a:t>today</a:t>
            </a:r>
            <a:r>
              <a:rPr lang="fr-BE" baseline="0" dirty="0" smtClean="0"/>
              <a:t> are the Mining Code and Mining Regulations </a:t>
            </a:r>
            <a:r>
              <a:rPr lang="fr-BE" baseline="0" dirty="0" err="1" smtClean="0"/>
              <a:t>which</a:t>
            </a:r>
            <a:r>
              <a:rPr lang="fr-BE" baseline="0" dirty="0" smtClean="0"/>
              <a:t> </a:t>
            </a:r>
            <a:r>
              <a:rPr lang="fr-BE" baseline="0" dirty="0" err="1" smtClean="0"/>
              <a:t>were</a:t>
            </a:r>
            <a:r>
              <a:rPr lang="fr-BE" baseline="0" dirty="0" smtClean="0"/>
              <a:t> </a:t>
            </a:r>
            <a:r>
              <a:rPr lang="fr-BE" baseline="0" dirty="0" err="1" smtClean="0"/>
              <a:t>introduced</a:t>
            </a:r>
            <a:r>
              <a:rPr lang="fr-BE" baseline="0" dirty="0" smtClean="0"/>
              <a:t> in 2002 and 2003 </a:t>
            </a:r>
            <a:r>
              <a:rPr lang="fr-BE" baseline="0" dirty="0" err="1" smtClean="0"/>
              <a:t>respectively</a:t>
            </a:r>
            <a:r>
              <a:rPr lang="fr-BE" baseline="0" dirty="0" smtClean="0"/>
              <a:t>.</a:t>
            </a:r>
          </a:p>
          <a:p>
            <a:pPr marL="171450" indent="-171450">
              <a:buFont typeface="Arial" panose="020B0604020202020204" pitchFamily="34" charset="0"/>
              <a:buChar char="•"/>
            </a:pPr>
            <a:r>
              <a:rPr lang="fr-BE" baseline="0" dirty="0" err="1" smtClean="0"/>
              <a:t>They</a:t>
            </a:r>
            <a:r>
              <a:rPr lang="fr-BE" baseline="0" dirty="0" smtClean="0"/>
              <a:t> </a:t>
            </a:r>
            <a:r>
              <a:rPr lang="fr-BE" baseline="0" dirty="0" err="1" smtClean="0"/>
              <a:t>were</a:t>
            </a:r>
            <a:r>
              <a:rPr lang="fr-BE" baseline="0" dirty="0" smtClean="0"/>
              <a:t> </a:t>
            </a:r>
            <a:r>
              <a:rPr lang="fr-BE" baseline="0" dirty="0" err="1" smtClean="0"/>
              <a:t>established</a:t>
            </a:r>
            <a:r>
              <a:rPr lang="fr-BE" baseline="0" dirty="0" smtClean="0"/>
              <a:t> </a:t>
            </a:r>
            <a:r>
              <a:rPr lang="fr-BE" baseline="0" dirty="0" err="1" smtClean="0"/>
              <a:t>under</a:t>
            </a:r>
            <a:r>
              <a:rPr lang="fr-BE" baseline="0" dirty="0" smtClean="0"/>
              <a:t> the guidance of the World Bank and the IMF and </a:t>
            </a:r>
            <a:r>
              <a:rPr lang="fr-BE" baseline="0" dirty="0" err="1" smtClean="0"/>
              <a:t>were</a:t>
            </a:r>
            <a:r>
              <a:rPr lang="fr-BE" baseline="0" dirty="0" smtClean="0"/>
              <a:t> </a:t>
            </a:r>
            <a:r>
              <a:rPr lang="fr-BE" baseline="0" dirty="0" err="1" smtClean="0"/>
              <a:t>aimed</a:t>
            </a:r>
            <a:r>
              <a:rPr lang="fr-BE" baseline="0" dirty="0" smtClean="0"/>
              <a:t> at </a:t>
            </a:r>
            <a:r>
              <a:rPr lang="fr-BE" baseline="0" dirty="0" err="1" smtClean="0"/>
              <a:t>stimulating</a:t>
            </a:r>
            <a:r>
              <a:rPr lang="fr-BE" baseline="0" dirty="0" smtClean="0"/>
              <a:t> </a:t>
            </a:r>
            <a:r>
              <a:rPr lang="fr-BE" baseline="0" dirty="0" err="1" smtClean="0"/>
              <a:t>private</a:t>
            </a:r>
            <a:r>
              <a:rPr lang="fr-BE" baseline="0" dirty="0" smtClean="0"/>
              <a:t> </a:t>
            </a:r>
            <a:r>
              <a:rPr lang="fr-BE" baseline="0" dirty="0" err="1" smtClean="0"/>
              <a:t>investments</a:t>
            </a:r>
            <a:r>
              <a:rPr lang="fr-BE" baseline="0" dirty="0" smtClean="0"/>
              <a:t> in Large </a:t>
            </a:r>
            <a:r>
              <a:rPr lang="fr-BE" baseline="0" dirty="0" err="1" smtClean="0"/>
              <a:t>Scale</a:t>
            </a:r>
            <a:r>
              <a:rPr lang="fr-BE" baseline="0" dirty="0" smtClean="0"/>
              <a:t> Mining</a:t>
            </a:r>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r>
              <a:rPr lang="fr-BE" baseline="0" dirty="0" smtClean="0"/>
              <a:t>The documents </a:t>
            </a:r>
            <a:r>
              <a:rPr lang="fr-BE" baseline="0" dirty="0" err="1" smtClean="0"/>
              <a:t>explicitely</a:t>
            </a:r>
            <a:r>
              <a:rPr lang="fr-BE" baseline="0" dirty="0" smtClean="0"/>
              <a:t> </a:t>
            </a:r>
            <a:r>
              <a:rPr lang="fr-BE" baseline="0" dirty="0" err="1" smtClean="0"/>
              <a:t>recognize</a:t>
            </a:r>
            <a:r>
              <a:rPr lang="fr-BE" baseline="0" dirty="0" smtClean="0"/>
              <a:t> artisanal mining, but state </a:t>
            </a:r>
            <a:r>
              <a:rPr lang="fr-BE" baseline="0" dirty="0" err="1" smtClean="0"/>
              <a:t>that</a:t>
            </a:r>
            <a:r>
              <a:rPr lang="fr-BE" baseline="0" dirty="0" smtClean="0"/>
              <a:t> </a:t>
            </a:r>
            <a:r>
              <a:rPr lang="fr-BE" baseline="0" dirty="0" err="1" smtClean="0"/>
              <a:t>it</a:t>
            </a:r>
            <a:r>
              <a:rPr lang="fr-BE" baseline="0" dirty="0" smtClean="0"/>
              <a:t> </a:t>
            </a:r>
            <a:r>
              <a:rPr lang="fr-BE" baseline="0" dirty="0" err="1" smtClean="0"/>
              <a:t>may</a:t>
            </a:r>
            <a:r>
              <a:rPr lang="fr-BE" baseline="0" dirty="0" smtClean="0"/>
              <a:t> </a:t>
            </a:r>
            <a:r>
              <a:rPr lang="fr-BE" baseline="0" dirty="0" err="1" smtClean="0"/>
              <a:t>only</a:t>
            </a:r>
            <a:r>
              <a:rPr lang="fr-BE" baseline="0" dirty="0" smtClean="0"/>
              <a:t> take place in AEZ</a:t>
            </a:r>
          </a:p>
          <a:p>
            <a:pPr marL="628650" lvl="1" indent="-171450">
              <a:buFont typeface="Arial" panose="020B0604020202020204" pitchFamily="34" charset="0"/>
              <a:buChar char="•"/>
            </a:pPr>
            <a:r>
              <a:rPr lang="fr-BE" baseline="0" dirty="0" smtClean="0"/>
              <a:t>The </a:t>
            </a:r>
            <a:r>
              <a:rPr lang="fr-BE" baseline="0" dirty="0" err="1" smtClean="0"/>
              <a:t>government</a:t>
            </a:r>
            <a:r>
              <a:rPr lang="fr-BE" baseline="0" dirty="0" smtClean="0"/>
              <a:t> </a:t>
            </a:r>
            <a:r>
              <a:rPr lang="fr-BE" baseline="0" dirty="0" err="1" smtClean="0"/>
              <a:t>created</a:t>
            </a:r>
            <a:r>
              <a:rPr lang="fr-BE" baseline="0" dirty="0" smtClean="0"/>
              <a:t> </a:t>
            </a:r>
            <a:r>
              <a:rPr lang="fr-BE" baseline="0" dirty="0" err="1" smtClean="0"/>
              <a:t>very</a:t>
            </a:r>
            <a:r>
              <a:rPr lang="fr-BE" baseline="0" dirty="0" smtClean="0"/>
              <a:t> few of </a:t>
            </a:r>
            <a:r>
              <a:rPr lang="fr-BE" baseline="0" dirty="0" err="1" smtClean="0"/>
              <a:t>them</a:t>
            </a:r>
            <a:endParaRPr lang="fr-BE" baseline="0" dirty="0" smtClean="0"/>
          </a:p>
          <a:p>
            <a:pPr marL="628650" lvl="1" indent="-171450">
              <a:buFont typeface="Arial" panose="020B0604020202020204" pitchFamily="34" charset="0"/>
              <a:buChar char="•"/>
            </a:pPr>
            <a:r>
              <a:rPr lang="fr-BE" baseline="0" dirty="0" err="1" smtClean="0"/>
              <a:t>They</a:t>
            </a:r>
            <a:r>
              <a:rPr lang="fr-BE" baseline="0" dirty="0" smtClean="0"/>
              <a:t> are </a:t>
            </a:r>
            <a:r>
              <a:rPr lang="fr-BE" baseline="0" dirty="0" err="1" smtClean="0"/>
              <a:t>often</a:t>
            </a:r>
            <a:r>
              <a:rPr lang="fr-BE" baseline="0" dirty="0" smtClean="0"/>
              <a:t> </a:t>
            </a:r>
            <a:r>
              <a:rPr lang="fr-BE" baseline="0" dirty="0" err="1" smtClean="0"/>
              <a:t>located</a:t>
            </a:r>
            <a:r>
              <a:rPr lang="fr-BE" baseline="0" dirty="0" smtClean="0"/>
              <a:t> in </a:t>
            </a:r>
            <a:r>
              <a:rPr lang="fr-BE" baseline="0" dirty="0" err="1" smtClean="0"/>
              <a:t>remote</a:t>
            </a:r>
            <a:r>
              <a:rPr lang="fr-BE" baseline="0" dirty="0" smtClean="0"/>
              <a:t> areas </a:t>
            </a:r>
            <a:r>
              <a:rPr lang="fr-BE" baseline="0" dirty="0" err="1" smtClean="0"/>
              <a:t>which</a:t>
            </a:r>
            <a:r>
              <a:rPr lang="fr-BE" baseline="0" dirty="0" smtClean="0"/>
              <a:t> are hard to </a:t>
            </a:r>
            <a:r>
              <a:rPr lang="fr-BE" baseline="0" dirty="0" err="1" smtClean="0"/>
              <a:t>reach</a:t>
            </a:r>
            <a:endParaRPr lang="fr-BE" baseline="0" dirty="0" smtClean="0"/>
          </a:p>
          <a:p>
            <a:pPr marL="628650" lvl="1" indent="-171450">
              <a:buFont typeface="Arial" panose="020B0604020202020204" pitchFamily="34" charset="0"/>
              <a:buChar char="•"/>
            </a:pPr>
            <a:r>
              <a:rPr lang="fr-BE" baseline="0" dirty="0" smtClean="0"/>
              <a:t>And no </a:t>
            </a:r>
            <a:r>
              <a:rPr lang="fr-BE" baseline="0" dirty="0" err="1" smtClean="0"/>
              <a:t>geological</a:t>
            </a:r>
            <a:r>
              <a:rPr lang="fr-BE" baseline="0" dirty="0" smtClean="0"/>
              <a:t> </a:t>
            </a:r>
            <a:r>
              <a:rPr lang="fr-BE" baseline="0" dirty="0" err="1" smtClean="0"/>
              <a:t>studies</a:t>
            </a:r>
            <a:r>
              <a:rPr lang="fr-BE" baseline="0" dirty="0" smtClean="0"/>
              <a:t> have been </a:t>
            </a:r>
            <a:r>
              <a:rPr lang="fr-BE" baseline="0" dirty="0" err="1" smtClean="0"/>
              <a:t>conducted</a:t>
            </a:r>
            <a:r>
              <a:rPr lang="fr-BE" baseline="0" dirty="0" smtClean="0"/>
              <a:t> to </a:t>
            </a:r>
            <a:r>
              <a:rPr lang="fr-BE" baseline="0" dirty="0" err="1" smtClean="0"/>
              <a:t>determine</a:t>
            </a:r>
            <a:r>
              <a:rPr lang="fr-BE" baseline="0" dirty="0" smtClean="0"/>
              <a:t> the </a:t>
            </a:r>
            <a:r>
              <a:rPr lang="fr-BE" baseline="0" dirty="0" err="1" smtClean="0"/>
              <a:t>mineral</a:t>
            </a:r>
            <a:r>
              <a:rPr lang="fr-BE" baseline="0" dirty="0" smtClean="0"/>
              <a:t> </a:t>
            </a:r>
            <a:r>
              <a:rPr lang="fr-BE" baseline="0" dirty="0" err="1" smtClean="0"/>
              <a:t>reserves</a:t>
            </a:r>
            <a:endParaRPr lang="fr-BE" baseline="0" dirty="0" smtClean="0"/>
          </a:p>
          <a:p>
            <a:pPr marL="628650" lvl="1" indent="-171450">
              <a:buFont typeface="Arial" panose="020B0604020202020204" pitchFamily="34" charset="0"/>
              <a:buChar char="•"/>
            </a:pPr>
            <a:r>
              <a:rPr lang="fr-BE" baseline="0" dirty="0" err="1" smtClean="0"/>
              <a:t>Moreover</a:t>
            </a:r>
            <a:r>
              <a:rPr lang="fr-BE" baseline="0" dirty="0" smtClean="0"/>
              <a:t> the AEZ </a:t>
            </a:r>
            <a:r>
              <a:rPr lang="fr-BE" baseline="0" dirty="0" err="1" smtClean="0"/>
              <a:t>cover</a:t>
            </a:r>
            <a:r>
              <a:rPr lang="fr-BE" baseline="0" dirty="0" smtClean="0"/>
              <a:t> </a:t>
            </a:r>
            <a:r>
              <a:rPr lang="fr-BE" baseline="0" dirty="0" err="1" smtClean="0"/>
              <a:t>only</a:t>
            </a:r>
            <a:r>
              <a:rPr lang="fr-BE" baseline="0" dirty="0" smtClean="0"/>
              <a:t> </a:t>
            </a:r>
            <a:r>
              <a:rPr lang="fr-BE" baseline="0" dirty="0" err="1" smtClean="0"/>
              <a:t>very</a:t>
            </a:r>
            <a:r>
              <a:rPr lang="fr-BE" baseline="0" dirty="0" smtClean="0"/>
              <a:t> </a:t>
            </a:r>
            <a:r>
              <a:rPr lang="fr-BE" baseline="0" dirty="0" err="1" smtClean="0"/>
              <a:t>small</a:t>
            </a:r>
            <a:r>
              <a:rPr lang="fr-BE" baseline="0" dirty="0" smtClean="0"/>
              <a:t> areas, </a:t>
            </a:r>
            <a:r>
              <a:rPr lang="fr-BE" baseline="0" dirty="0" err="1" smtClean="0"/>
              <a:t>especially</a:t>
            </a:r>
            <a:r>
              <a:rPr lang="fr-BE" baseline="0" dirty="0" smtClean="0"/>
              <a:t> relative to the size of the concessions </a:t>
            </a:r>
            <a:r>
              <a:rPr lang="fr-BE" baseline="0" dirty="0" err="1" smtClean="0"/>
              <a:t>granted</a:t>
            </a:r>
            <a:r>
              <a:rPr lang="fr-BE" baseline="0" dirty="0" smtClean="0"/>
              <a:t> to LSM</a:t>
            </a:r>
          </a:p>
          <a:p>
            <a:pPr marL="628650" lvl="1" indent="-171450">
              <a:buFont typeface="Arial" panose="020B0604020202020204" pitchFamily="34" charset="0"/>
              <a:buChar char="•"/>
            </a:pPr>
            <a:r>
              <a:rPr lang="fr-BE" baseline="0" dirty="0" smtClean="0"/>
              <a:t>This </a:t>
            </a:r>
            <a:r>
              <a:rPr lang="fr-BE" baseline="0" dirty="0" err="1" smtClean="0"/>
              <a:t>is</a:t>
            </a:r>
            <a:r>
              <a:rPr lang="fr-BE" baseline="0" dirty="0" smtClean="0"/>
              <a:t> a </a:t>
            </a:r>
            <a:r>
              <a:rPr lang="fr-BE" baseline="0" dirty="0" err="1" smtClean="0"/>
              <a:t>map</a:t>
            </a:r>
            <a:r>
              <a:rPr lang="fr-BE" baseline="0" dirty="0" smtClean="0"/>
              <a:t> of South-Kivu, </a:t>
            </a:r>
            <a:r>
              <a:rPr lang="fr-BE" baseline="0" dirty="0" err="1" smtClean="0"/>
              <a:t>drawn</a:t>
            </a:r>
            <a:r>
              <a:rPr lang="fr-BE" baseline="0" dirty="0" smtClean="0"/>
              <a:t> with data </a:t>
            </a:r>
            <a:r>
              <a:rPr lang="fr-BE" baseline="0" dirty="0" err="1" smtClean="0"/>
              <a:t>from</a:t>
            </a:r>
            <a:r>
              <a:rPr lang="fr-BE" baseline="0" dirty="0" smtClean="0"/>
              <a:t> the Cadastre Minier</a:t>
            </a:r>
          </a:p>
          <a:p>
            <a:pPr marL="628650" lvl="1" indent="-171450">
              <a:buFont typeface="Arial" panose="020B0604020202020204" pitchFamily="34" charset="0"/>
              <a:buChar char="•"/>
            </a:pPr>
            <a:r>
              <a:rPr lang="fr-BE" baseline="0" dirty="0" smtClean="0"/>
              <a:t>The green, </a:t>
            </a:r>
            <a:r>
              <a:rPr lang="fr-BE" baseline="0" dirty="0" err="1" smtClean="0"/>
              <a:t>yellow</a:t>
            </a:r>
            <a:r>
              <a:rPr lang="fr-BE" baseline="0" dirty="0" smtClean="0"/>
              <a:t> and orange rectangles </a:t>
            </a:r>
            <a:r>
              <a:rPr lang="fr-BE" baseline="0" dirty="0" err="1" smtClean="0"/>
              <a:t>represent</a:t>
            </a:r>
            <a:r>
              <a:rPr lang="fr-BE" baseline="0" dirty="0" smtClean="0"/>
              <a:t> exploration and exploitation </a:t>
            </a:r>
            <a:r>
              <a:rPr lang="fr-BE" baseline="0" dirty="0" err="1" smtClean="0"/>
              <a:t>permits</a:t>
            </a:r>
            <a:r>
              <a:rPr lang="fr-BE" baseline="0" dirty="0" smtClean="0"/>
              <a:t> </a:t>
            </a:r>
            <a:r>
              <a:rPr lang="fr-BE" baseline="0" dirty="0" err="1" smtClean="0"/>
              <a:t>granted</a:t>
            </a:r>
            <a:r>
              <a:rPr lang="fr-BE" baseline="0" dirty="0" smtClean="0"/>
              <a:t> to LSM.</a:t>
            </a:r>
          </a:p>
          <a:p>
            <a:pPr marL="628650" lvl="1" indent="-171450">
              <a:buFont typeface="Arial" panose="020B0604020202020204" pitchFamily="34" charset="0"/>
              <a:buChar char="•"/>
            </a:pPr>
            <a:r>
              <a:rPr lang="fr-BE" baseline="0" dirty="0" smtClean="0"/>
              <a:t>The AEZ are </a:t>
            </a:r>
            <a:r>
              <a:rPr lang="fr-BE" baseline="0" dirty="0" err="1" smtClean="0"/>
              <a:t>depicted</a:t>
            </a:r>
            <a:r>
              <a:rPr lang="fr-BE" baseline="0" dirty="0" smtClean="0"/>
              <a:t> in </a:t>
            </a:r>
            <a:r>
              <a:rPr lang="fr-BE" baseline="0" dirty="0" err="1" smtClean="0"/>
              <a:t>red</a:t>
            </a:r>
            <a:r>
              <a:rPr lang="fr-BE" baseline="0" dirty="0" smtClean="0"/>
              <a:t>. </a:t>
            </a:r>
            <a:r>
              <a:rPr lang="fr-BE" baseline="0" dirty="0" err="1" smtClean="0"/>
              <a:t>Currently</a:t>
            </a:r>
            <a:r>
              <a:rPr lang="fr-BE" baseline="0" dirty="0" smtClean="0"/>
              <a:t>, there are </a:t>
            </a:r>
            <a:r>
              <a:rPr lang="fr-BE" baseline="0" dirty="0" err="1" smtClean="0"/>
              <a:t>only</a:t>
            </a:r>
            <a:r>
              <a:rPr lang="fr-BE" baseline="0" dirty="0" smtClean="0"/>
              <a:t> 7 of </a:t>
            </a:r>
            <a:r>
              <a:rPr lang="fr-BE" baseline="0" dirty="0" err="1" smtClean="0"/>
              <a:t>them</a:t>
            </a:r>
            <a:r>
              <a:rPr lang="fr-BE" baseline="0" dirty="0" smtClean="0"/>
              <a:t>. </a:t>
            </a:r>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r>
              <a:rPr lang="fr-BE" baseline="0" dirty="0" smtClean="0"/>
              <a:t>In practice, ASM </a:t>
            </a:r>
            <a:r>
              <a:rPr lang="fr-BE" baseline="0" dirty="0" err="1" smtClean="0"/>
              <a:t>takes</a:t>
            </a:r>
            <a:r>
              <a:rPr lang="fr-BE" baseline="0" dirty="0" smtClean="0"/>
              <a:t> place </a:t>
            </a:r>
            <a:r>
              <a:rPr lang="fr-BE" baseline="0" dirty="0" err="1" smtClean="0"/>
              <a:t>everywhere</a:t>
            </a:r>
            <a:r>
              <a:rPr lang="fr-BE" baseline="0" dirty="0" smtClean="0"/>
              <a:t>, </a:t>
            </a:r>
            <a:r>
              <a:rPr lang="fr-BE" baseline="0" dirty="0" err="1" smtClean="0"/>
              <a:t>including</a:t>
            </a:r>
            <a:r>
              <a:rPr lang="fr-BE" baseline="0" dirty="0" smtClean="0"/>
              <a:t> in the mining concessions </a:t>
            </a:r>
            <a:r>
              <a:rPr lang="fr-BE" baseline="0" dirty="0" err="1" smtClean="0"/>
              <a:t>granted</a:t>
            </a:r>
            <a:r>
              <a:rPr lang="fr-BE" baseline="0" dirty="0" smtClean="0"/>
              <a:t> to </a:t>
            </a:r>
            <a:r>
              <a:rPr lang="fr-BE" baseline="0" dirty="0" err="1" smtClean="0"/>
              <a:t>industrial</a:t>
            </a:r>
            <a:r>
              <a:rPr lang="fr-BE" baseline="0" dirty="0" smtClean="0"/>
              <a:t> </a:t>
            </a:r>
            <a:r>
              <a:rPr lang="fr-BE" baseline="0" dirty="0" err="1" smtClean="0"/>
              <a:t>companies</a:t>
            </a:r>
            <a:r>
              <a:rPr lang="fr-BE" baseline="0" dirty="0" smtClean="0"/>
              <a:t>, </a:t>
            </a:r>
            <a:r>
              <a:rPr lang="fr-BE" baseline="0" dirty="0" err="1" smtClean="0"/>
              <a:t>which</a:t>
            </a:r>
            <a:r>
              <a:rPr lang="fr-BE" baseline="0" dirty="0" smtClean="0"/>
              <a:t> </a:t>
            </a:r>
            <a:r>
              <a:rPr lang="fr-BE" baseline="0" dirty="0" err="1" smtClean="0"/>
              <a:t>creates</a:t>
            </a:r>
            <a:r>
              <a:rPr lang="fr-BE" baseline="0" dirty="0" smtClean="0"/>
              <a:t> a duality and tension </a:t>
            </a:r>
            <a:r>
              <a:rPr lang="fr-BE" baseline="0" dirty="0" err="1" smtClean="0"/>
              <a:t>between</a:t>
            </a:r>
            <a:r>
              <a:rPr lang="fr-BE" baseline="0" dirty="0" smtClean="0"/>
              <a:t> ASM and LSM in </a:t>
            </a:r>
            <a:r>
              <a:rPr lang="fr-BE" baseline="0" dirty="0" err="1" smtClean="0"/>
              <a:t>several</a:t>
            </a:r>
            <a:r>
              <a:rPr lang="fr-BE" baseline="0" dirty="0" smtClean="0"/>
              <a:t> concessions.</a:t>
            </a:r>
          </a:p>
          <a:p>
            <a:pPr marL="171450" indent="-171450">
              <a:buFont typeface="Arial" panose="020B0604020202020204" pitchFamily="34" charset="0"/>
              <a:buChar char="•"/>
            </a:pPr>
            <a:r>
              <a:rPr lang="fr-BE" baseline="0" dirty="0" smtClean="0"/>
              <a:t>« De Jure » artisanal miners are </a:t>
            </a:r>
            <a:r>
              <a:rPr lang="fr-BE" baseline="0" dirty="0" err="1" smtClean="0"/>
              <a:t>thus</a:t>
            </a:r>
            <a:r>
              <a:rPr lang="fr-BE" baseline="0" dirty="0" smtClean="0"/>
              <a:t> </a:t>
            </a:r>
            <a:r>
              <a:rPr lang="fr-BE" baseline="0" dirty="0" err="1" smtClean="0"/>
              <a:t>invaders</a:t>
            </a:r>
            <a:r>
              <a:rPr lang="fr-BE" baseline="0" dirty="0" smtClean="0"/>
              <a:t> </a:t>
            </a:r>
            <a:r>
              <a:rPr lang="fr-BE" baseline="0" dirty="0" err="1" smtClean="0"/>
              <a:t>engaged</a:t>
            </a:r>
            <a:r>
              <a:rPr lang="fr-BE" baseline="0" dirty="0" smtClean="0"/>
              <a:t> in </a:t>
            </a:r>
            <a:r>
              <a:rPr lang="fr-BE" baseline="0" dirty="0" err="1" smtClean="0"/>
              <a:t>illegal</a:t>
            </a:r>
            <a:r>
              <a:rPr lang="fr-BE" baseline="0" dirty="0" smtClean="0"/>
              <a:t> </a:t>
            </a:r>
            <a:r>
              <a:rPr lang="fr-BE" baseline="0" dirty="0" err="1" smtClean="0"/>
              <a:t>activities</a:t>
            </a:r>
            <a:r>
              <a:rPr lang="fr-BE" baseline="0" dirty="0" smtClean="0"/>
              <a:t> – and LSM has the </a:t>
            </a:r>
            <a:r>
              <a:rPr lang="fr-BE" baseline="0" dirty="0" err="1" smtClean="0"/>
              <a:t>upper</a:t>
            </a:r>
            <a:r>
              <a:rPr lang="fr-BE" baseline="0" dirty="0" smtClean="0"/>
              <a:t> hand</a:t>
            </a:r>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r>
              <a:rPr lang="fr-BE" baseline="0" dirty="0" smtClean="0"/>
              <a:t>… The mining regulations </a:t>
            </a:r>
            <a:r>
              <a:rPr lang="fr-BE" baseline="0" dirty="0" err="1" smtClean="0"/>
              <a:t>further</a:t>
            </a:r>
            <a:r>
              <a:rPr lang="fr-BE" baseline="0" dirty="0" smtClean="0"/>
              <a:t> </a:t>
            </a:r>
            <a:r>
              <a:rPr lang="fr-BE" baseline="0" dirty="0" err="1" smtClean="0"/>
              <a:t>specify</a:t>
            </a:r>
            <a:r>
              <a:rPr lang="fr-BE" baseline="0" dirty="0" smtClean="0"/>
              <a:t> </a:t>
            </a:r>
            <a:r>
              <a:rPr lang="fr-BE" baseline="0" dirty="0" err="1" smtClean="0"/>
              <a:t>that</a:t>
            </a:r>
            <a:r>
              <a:rPr lang="fr-BE" baseline="0" dirty="0" smtClean="0"/>
              <a:t> artisanal miners </a:t>
            </a:r>
            <a:r>
              <a:rPr lang="fr-BE" baseline="0" dirty="0" err="1" smtClean="0"/>
              <a:t>need</a:t>
            </a:r>
            <a:r>
              <a:rPr lang="fr-BE" baseline="0" dirty="0" smtClean="0"/>
              <a:t> to </a:t>
            </a:r>
            <a:r>
              <a:rPr lang="fr-BE" baseline="0" dirty="0" err="1" smtClean="0"/>
              <a:t>obtain</a:t>
            </a:r>
            <a:r>
              <a:rPr lang="fr-BE" baseline="0" dirty="0" smtClean="0"/>
              <a:t> a </a:t>
            </a:r>
            <a:r>
              <a:rPr lang="fr-BE" baseline="0" dirty="0" err="1" smtClean="0"/>
              <a:t>yearly</a:t>
            </a:r>
            <a:r>
              <a:rPr lang="fr-BE" baseline="0" dirty="0" smtClean="0"/>
              <a:t> permit, the « carte d’exploitant artisanal » </a:t>
            </a:r>
          </a:p>
          <a:p>
            <a:pPr marL="171450" indent="-171450">
              <a:buFont typeface="Arial" panose="020B0604020202020204" pitchFamily="34" charset="0"/>
              <a:buChar char="•"/>
            </a:pPr>
            <a:r>
              <a:rPr lang="fr-BE" baseline="0" dirty="0" smtClean="0"/>
              <a:t>and </a:t>
            </a:r>
            <a:r>
              <a:rPr lang="fr-BE" baseline="0" dirty="0" err="1" smtClean="0"/>
              <a:t>need</a:t>
            </a:r>
            <a:r>
              <a:rPr lang="fr-BE" baseline="0" dirty="0" smtClean="0"/>
              <a:t> to </a:t>
            </a:r>
            <a:r>
              <a:rPr lang="fr-BE" baseline="0" dirty="0" err="1" smtClean="0"/>
              <a:t>comply</a:t>
            </a:r>
            <a:r>
              <a:rPr lang="fr-BE" baseline="0" dirty="0" smtClean="0"/>
              <a:t> to a nr. of regulations on </a:t>
            </a:r>
            <a:r>
              <a:rPr lang="fr-BE" baseline="0" dirty="0" err="1" smtClean="0"/>
              <a:t>safety</a:t>
            </a:r>
            <a:r>
              <a:rPr lang="fr-BE" baseline="0" dirty="0" smtClean="0"/>
              <a:t>, the use of water and </a:t>
            </a:r>
            <a:r>
              <a:rPr lang="fr-BE" baseline="0" dirty="0" err="1" smtClean="0"/>
              <a:t>environmental</a:t>
            </a:r>
            <a:r>
              <a:rPr lang="fr-BE" baseline="0" dirty="0" smtClean="0"/>
              <a:t> </a:t>
            </a:r>
            <a:r>
              <a:rPr lang="fr-BE" baseline="0" dirty="0" err="1" smtClean="0"/>
              <a:t>standars</a:t>
            </a:r>
            <a:endParaRPr lang="fr-BE" baseline="0" dirty="0" smtClean="0"/>
          </a:p>
          <a:p>
            <a:pPr marL="171450" indent="-171450">
              <a:buFont typeface="Arial" panose="020B0604020202020204" pitchFamily="34" charset="0"/>
              <a:buChar char="•"/>
            </a:pPr>
            <a:endParaRPr lang="fr-BE" baseline="0" dirty="0" smtClean="0"/>
          </a:p>
          <a:p>
            <a:pPr marL="171450" indent="-171450">
              <a:buFont typeface="Arial" panose="020B0604020202020204" pitchFamily="34" charset="0"/>
              <a:buChar char="•"/>
            </a:pPr>
            <a:r>
              <a:rPr lang="fr-BE" dirty="0" smtClean="0"/>
              <a:t>Our </a:t>
            </a:r>
            <a:r>
              <a:rPr lang="fr-BE" dirty="0" err="1" smtClean="0"/>
              <a:t>research</a:t>
            </a:r>
            <a:r>
              <a:rPr lang="fr-BE" dirty="0" smtClean="0"/>
              <a:t> </a:t>
            </a:r>
            <a:r>
              <a:rPr lang="fr-BE" dirty="0" err="1" smtClean="0"/>
              <a:t>is</a:t>
            </a:r>
            <a:r>
              <a:rPr lang="fr-BE" dirty="0" smtClean="0"/>
              <a:t> </a:t>
            </a:r>
            <a:r>
              <a:rPr lang="fr-BE" dirty="0" err="1" smtClean="0"/>
              <a:t>focussed</a:t>
            </a:r>
            <a:r>
              <a:rPr lang="fr-BE" dirty="0" smtClean="0"/>
              <a:t> on the Mining site of </a:t>
            </a:r>
            <a:r>
              <a:rPr lang="fr-BE" dirty="0" err="1" smtClean="0"/>
              <a:t>Kamituga</a:t>
            </a:r>
            <a:r>
              <a:rPr lang="fr-BE" dirty="0" smtClean="0"/>
              <a:t> (show location on </a:t>
            </a:r>
            <a:r>
              <a:rPr lang="fr-BE" dirty="0" err="1" smtClean="0"/>
              <a:t>map</a:t>
            </a:r>
            <a:r>
              <a:rPr lang="fr-BE" dirty="0" smtClean="0"/>
              <a:t>)</a:t>
            </a:r>
          </a:p>
          <a:p>
            <a:pPr marL="171450" indent="-171450">
              <a:buFont typeface="Arial" panose="020B0604020202020204" pitchFamily="34" charset="0"/>
              <a:buChar char="•"/>
            </a:pPr>
            <a:r>
              <a:rPr lang="fr-BE" dirty="0" smtClean="0"/>
              <a:t>Banro </a:t>
            </a:r>
            <a:r>
              <a:rPr lang="fr-BE" dirty="0" err="1" smtClean="0"/>
              <a:t>entered</a:t>
            </a:r>
            <a:r>
              <a:rPr lang="fr-BE" dirty="0" smtClean="0"/>
              <a:t> the exploration phase in</a:t>
            </a:r>
            <a:r>
              <a:rPr lang="fr-BE" baseline="0" dirty="0" smtClean="0"/>
              <a:t> 2011</a:t>
            </a:r>
            <a:r>
              <a:rPr lang="fr-BE" dirty="0" smtClean="0"/>
              <a:t>, </a:t>
            </a:r>
          </a:p>
          <a:p>
            <a:pPr marL="171450" indent="-171450">
              <a:buFont typeface="Arial" panose="020B0604020202020204" pitchFamily="34" charset="0"/>
              <a:buChar char="•"/>
            </a:pPr>
            <a:r>
              <a:rPr lang="fr-BE" dirty="0" err="1" smtClean="0"/>
              <a:t>When</a:t>
            </a:r>
            <a:r>
              <a:rPr lang="fr-BE" baseline="0" dirty="0" smtClean="0"/>
              <a:t> </a:t>
            </a:r>
            <a:r>
              <a:rPr lang="fr-BE" baseline="0" dirty="0" err="1" smtClean="0"/>
              <a:t>they</a:t>
            </a:r>
            <a:r>
              <a:rPr lang="fr-BE" baseline="0" dirty="0" smtClean="0"/>
              <a:t> do move to the production phase, </a:t>
            </a:r>
            <a:r>
              <a:rPr lang="fr-BE" baseline="0" dirty="0" err="1" smtClean="0"/>
              <a:t>however</a:t>
            </a:r>
            <a:r>
              <a:rPr lang="fr-BE" baseline="0" dirty="0" smtClean="0"/>
              <a:t>, the impact </a:t>
            </a:r>
            <a:r>
              <a:rPr lang="fr-BE" baseline="0" dirty="0" err="1" smtClean="0"/>
              <a:t>will</a:t>
            </a:r>
            <a:r>
              <a:rPr lang="fr-BE" baseline="0" dirty="0" smtClean="0"/>
              <a:t> </a:t>
            </a:r>
            <a:r>
              <a:rPr lang="fr-BE" baseline="0" dirty="0" err="1" smtClean="0"/>
              <a:t>arguably</a:t>
            </a:r>
            <a:r>
              <a:rPr lang="fr-BE" baseline="0" dirty="0" smtClean="0"/>
              <a:t> </a:t>
            </a:r>
            <a:r>
              <a:rPr lang="fr-BE" baseline="0" dirty="0" err="1" smtClean="0"/>
              <a:t>be</a:t>
            </a:r>
            <a:r>
              <a:rPr lang="fr-BE" baseline="0" dirty="0" smtClean="0"/>
              <a:t> </a:t>
            </a:r>
            <a:r>
              <a:rPr lang="fr-BE" baseline="0" dirty="0" err="1" smtClean="0"/>
              <a:t>even</a:t>
            </a:r>
            <a:r>
              <a:rPr lang="fr-BE" baseline="0" dirty="0" smtClean="0"/>
              <a:t> </a:t>
            </a:r>
            <a:r>
              <a:rPr lang="fr-BE" baseline="0" dirty="0" err="1" smtClean="0"/>
              <a:t>larger</a:t>
            </a:r>
            <a:r>
              <a:rPr lang="fr-BE" baseline="0" dirty="0" smtClean="0"/>
              <a:t> </a:t>
            </a:r>
            <a:r>
              <a:rPr lang="fr-BE" baseline="0" dirty="0" err="1" smtClean="0"/>
              <a:t>than</a:t>
            </a:r>
            <a:r>
              <a:rPr lang="fr-BE" baseline="0" dirty="0" smtClean="0"/>
              <a:t> </a:t>
            </a:r>
            <a:r>
              <a:rPr lang="fr-BE" baseline="0" dirty="0" err="1" smtClean="0"/>
              <a:t>it</a:t>
            </a:r>
            <a:r>
              <a:rPr lang="fr-BE" baseline="0" dirty="0" smtClean="0"/>
              <a:t> has been in </a:t>
            </a:r>
            <a:r>
              <a:rPr lang="fr-BE" baseline="0" dirty="0" err="1" smtClean="0"/>
              <a:t>Twangiza</a:t>
            </a:r>
            <a:endParaRPr lang="fr-BE" baseline="0" dirty="0" smtClean="0"/>
          </a:p>
          <a:p>
            <a:pPr marL="171450" indent="-171450">
              <a:buFont typeface="Arial" panose="020B0604020202020204" pitchFamily="34" charset="0"/>
              <a:buChar char="•"/>
            </a:pPr>
            <a:r>
              <a:rPr lang="fr-BE" baseline="0" dirty="0" err="1" smtClean="0"/>
              <a:t>After</a:t>
            </a:r>
            <a:r>
              <a:rPr lang="fr-BE" baseline="0" dirty="0" smtClean="0"/>
              <a:t> Bukavu and </a:t>
            </a:r>
            <a:r>
              <a:rPr lang="fr-BE" baseline="0" dirty="0" err="1" smtClean="0"/>
              <a:t>Uvira</a:t>
            </a:r>
            <a:r>
              <a:rPr lang="fr-BE" baseline="0" dirty="0" smtClean="0"/>
              <a:t>, </a:t>
            </a:r>
            <a:r>
              <a:rPr lang="fr-BE" baseline="0" dirty="0" err="1" smtClean="0"/>
              <a:t>Kamituga</a:t>
            </a:r>
            <a:r>
              <a:rPr lang="fr-BE" baseline="0" dirty="0" smtClean="0"/>
              <a:t> </a:t>
            </a:r>
            <a:r>
              <a:rPr lang="fr-BE" baseline="0" dirty="0" err="1" smtClean="0"/>
              <a:t>is</a:t>
            </a:r>
            <a:r>
              <a:rPr lang="fr-BE" baseline="0" dirty="0" smtClean="0"/>
              <a:t> one of the </a:t>
            </a:r>
            <a:r>
              <a:rPr lang="fr-BE" baseline="0" dirty="0" err="1" smtClean="0"/>
              <a:t>most</a:t>
            </a:r>
            <a:r>
              <a:rPr lang="fr-BE" baseline="0" dirty="0" smtClean="0"/>
              <a:t> </a:t>
            </a:r>
            <a:r>
              <a:rPr lang="fr-BE" baseline="0" dirty="0" err="1" smtClean="0"/>
              <a:t>populous</a:t>
            </a:r>
            <a:r>
              <a:rPr lang="fr-BE" baseline="0" dirty="0" smtClean="0"/>
              <a:t> </a:t>
            </a:r>
            <a:r>
              <a:rPr lang="fr-BE" baseline="0" dirty="0" err="1" smtClean="0"/>
              <a:t>cities</a:t>
            </a:r>
            <a:r>
              <a:rPr lang="fr-BE" baseline="0" dirty="0" smtClean="0"/>
              <a:t> of South-Kivu, </a:t>
            </a:r>
            <a:r>
              <a:rPr lang="fr-BE" baseline="0" dirty="0" err="1" smtClean="0"/>
              <a:t>with</a:t>
            </a:r>
            <a:r>
              <a:rPr lang="fr-BE" baseline="0" dirty="0" smtClean="0"/>
              <a:t> an </a:t>
            </a:r>
            <a:r>
              <a:rPr lang="fr-BE" baseline="0" dirty="0" err="1" smtClean="0"/>
              <a:t>estimated</a:t>
            </a:r>
            <a:r>
              <a:rPr lang="fr-BE" baseline="0" dirty="0" smtClean="0"/>
              <a:t> population of 187,000 </a:t>
            </a:r>
            <a:r>
              <a:rPr lang="fr-BE" baseline="0" dirty="0" err="1" smtClean="0"/>
              <a:t>inhabitants</a:t>
            </a:r>
            <a:endParaRPr lang="fr-BE" baseline="0" dirty="0" smtClean="0"/>
          </a:p>
          <a:p>
            <a:pPr marL="171450" indent="-171450">
              <a:buFont typeface="Arial" panose="020B0604020202020204" pitchFamily="34" charset="0"/>
              <a:buChar char="•"/>
            </a:pPr>
            <a:r>
              <a:rPr lang="fr-BE" baseline="0" dirty="0" smtClean="0"/>
              <a:t>The </a:t>
            </a:r>
            <a:r>
              <a:rPr lang="fr-BE" baseline="0" dirty="0" err="1" smtClean="0"/>
              <a:t>number</a:t>
            </a:r>
            <a:r>
              <a:rPr lang="fr-BE" baseline="0" dirty="0" smtClean="0"/>
              <a:t> of artisanal </a:t>
            </a:r>
            <a:r>
              <a:rPr lang="fr-BE" baseline="0" dirty="0" err="1" smtClean="0"/>
              <a:t>miners</a:t>
            </a:r>
            <a:r>
              <a:rPr lang="fr-BE" baseline="0" dirty="0" smtClean="0"/>
              <a:t> </a:t>
            </a:r>
            <a:r>
              <a:rPr lang="fr-BE" baseline="0" dirty="0" err="1" smtClean="0"/>
              <a:t>is</a:t>
            </a:r>
            <a:r>
              <a:rPr lang="fr-BE" baseline="0" dirty="0" smtClean="0"/>
              <a:t> </a:t>
            </a:r>
            <a:r>
              <a:rPr lang="fr-BE" baseline="0" dirty="0" err="1" smtClean="0"/>
              <a:t>estimated</a:t>
            </a:r>
            <a:r>
              <a:rPr lang="fr-BE" baseline="0" dirty="0" smtClean="0"/>
              <a:t> </a:t>
            </a:r>
            <a:r>
              <a:rPr lang="fr-BE" baseline="0" dirty="0" err="1" smtClean="0"/>
              <a:t>between</a:t>
            </a:r>
            <a:r>
              <a:rPr lang="fr-BE" baseline="0" dirty="0" smtClean="0"/>
              <a:t> 13,000 and 15,000  (13,000 on a COKA </a:t>
            </a:r>
            <a:r>
              <a:rPr lang="fr-BE" baseline="0" dirty="0" err="1" smtClean="0"/>
              <a:t>list</a:t>
            </a:r>
            <a:r>
              <a:rPr lang="fr-BE" baseline="0" dirty="0" smtClean="0"/>
              <a:t> – 2,250 on a CRC </a:t>
            </a:r>
            <a:r>
              <a:rPr lang="fr-BE" baseline="0" dirty="0" err="1" smtClean="0"/>
              <a:t>list</a:t>
            </a:r>
            <a:r>
              <a:rPr lang="fr-BE" baseline="0" dirty="0" smtClean="0"/>
              <a:t>  ---  </a:t>
            </a:r>
            <a:r>
              <a:rPr lang="fr-BE" baseline="0" dirty="0" err="1" smtClean="0"/>
              <a:t>other</a:t>
            </a:r>
            <a:r>
              <a:rPr lang="fr-BE" baseline="0" dirty="0" smtClean="0"/>
              <a:t> </a:t>
            </a:r>
            <a:r>
              <a:rPr lang="fr-BE" baseline="0" dirty="0" err="1" smtClean="0"/>
              <a:t>estimates</a:t>
            </a:r>
            <a:r>
              <a:rPr lang="fr-BE" baseline="0" dirty="0" smtClean="0"/>
              <a:t> </a:t>
            </a:r>
            <a:r>
              <a:rPr lang="fr-BE" baseline="0" dirty="0" err="1" smtClean="0"/>
              <a:t>say</a:t>
            </a:r>
            <a:r>
              <a:rPr lang="fr-BE" baseline="0" dirty="0" smtClean="0"/>
              <a:t> 13,600 mines in 2013).</a:t>
            </a:r>
          </a:p>
          <a:p>
            <a:pPr marL="171450" indent="-171450">
              <a:buFont typeface="Arial" panose="020B0604020202020204" pitchFamily="34" charset="0"/>
              <a:buChar char="•"/>
            </a:pPr>
            <a:r>
              <a:rPr lang="fr-BE" baseline="0" dirty="0" err="1" smtClean="0"/>
              <a:t>Using</a:t>
            </a:r>
            <a:r>
              <a:rPr lang="fr-BE" baseline="0" dirty="0" smtClean="0"/>
              <a:t> the World </a:t>
            </a:r>
            <a:r>
              <a:rPr lang="fr-BE" baseline="0" dirty="0" err="1" smtClean="0"/>
              <a:t>Bank’s</a:t>
            </a:r>
            <a:r>
              <a:rPr lang="fr-BE" baseline="0" dirty="0" smtClean="0"/>
              <a:t> </a:t>
            </a:r>
            <a:r>
              <a:rPr lang="fr-BE" baseline="0" dirty="0" err="1" smtClean="0"/>
              <a:t>methodology</a:t>
            </a:r>
            <a:r>
              <a:rPr lang="fr-BE" baseline="0" dirty="0" smtClean="0"/>
              <a:t> of 5 </a:t>
            </a:r>
            <a:r>
              <a:rPr lang="fr-BE" baseline="0" dirty="0" err="1" smtClean="0"/>
              <a:t>dependents</a:t>
            </a:r>
            <a:r>
              <a:rPr lang="fr-BE" baseline="0" dirty="0" smtClean="0"/>
              <a:t> per miner, </a:t>
            </a:r>
            <a:r>
              <a:rPr lang="fr-BE" baseline="0" dirty="0" err="1" smtClean="0"/>
              <a:t>this</a:t>
            </a:r>
            <a:r>
              <a:rPr lang="fr-BE" baseline="0" dirty="0" smtClean="0"/>
              <a:t> </a:t>
            </a:r>
            <a:r>
              <a:rPr lang="fr-BE" baseline="0" dirty="0" err="1" smtClean="0"/>
              <a:t>means</a:t>
            </a:r>
            <a:r>
              <a:rPr lang="fr-BE" baseline="0" dirty="0" smtClean="0"/>
              <a:t> </a:t>
            </a:r>
            <a:r>
              <a:rPr lang="fr-BE" baseline="0" dirty="0" err="1" smtClean="0"/>
              <a:t>that</a:t>
            </a:r>
            <a:r>
              <a:rPr lang="fr-BE" baseline="0" dirty="0" smtClean="0"/>
              <a:t> up to 70,000 people or 37% of </a:t>
            </a:r>
            <a:r>
              <a:rPr lang="fr-BE" baseline="0" dirty="0" err="1" smtClean="0"/>
              <a:t>Kamituga’s</a:t>
            </a:r>
            <a:r>
              <a:rPr lang="fr-BE" baseline="0" dirty="0" smtClean="0"/>
              <a:t> population </a:t>
            </a:r>
            <a:r>
              <a:rPr lang="fr-BE" baseline="0" dirty="0" err="1" smtClean="0"/>
              <a:t>is</a:t>
            </a:r>
            <a:r>
              <a:rPr lang="fr-BE" baseline="0" dirty="0" smtClean="0"/>
              <a:t> </a:t>
            </a:r>
            <a:r>
              <a:rPr lang="fr-BE" baseline="0" dirty="0" err="1" smtClean="0"/>
              <a:t>directly</a:t>
            </a:r>
            <a:r>
              <a:rPr lang="fr-BE" baseline="0" dirty="0" smtClean="0"/>
              <a:t> </a:t>
            </a:r>
            <a:r>
              <a:rPr lang="fr-BE" baseline="0" dirty="0" err="1" smtClean="0"/>
              <a:t>dependent</a:t>
            </a:r>
            <a:r>
              <a:rPr lang="fr-BE" baseline="0" dirty="0" smtClean="0"/>
              <a:t> on ASM</a:t>
            </a:r>
          </a:p>
          <a:p>
            <a:pPr marL="171450" indent="-171450">
              <a:buFont typeface="Arial" panose="020B0604020202020204" pitchFamily="34" charset="0"/>
              <a:buChar char="•"/>
            </a:pPr>
            <a:r>
              <a:rPr lang="fr-BE" baseline="0" dirty="0" err="1" smtClean="0"/>
              <a:t>Many</a:t>
            </a:r>
            <a:r>
              <a:rPr lang="fr-BE" baseline="0" dirty="0" smtClean="0"/>
              <a:t> more are </a:t>
            </a:r>
            <a:r>
              <a:rPr lang="fr-BE" baseline="0" dirty="0" err="1" smtClean="0"/>
              <a:t>indirectly</a:t>
            </a:r>
            <a:r>
              <a:rPr lang="fr-BE" baseline="0" dirty="0" smtClean="0"/>
              <a:t> </a:t>
            </a:r>
            <a:r>
              <a:rPr lang="fr-BE" baseline="0" dirty="0" err="1" smtClean="0"/>
              <a:t>dependent</a:t>
            </a:r>
            <a:r>
              <a:rPr lang="fr-BE" baseline="0" dirty="0" smtClean="0"/>
              <a:t> on ASM as gold </a:t>
            </a:r>
            <a:r>
              <a:rPr lang="fr-BE" baseline="0" dirty="0" err="1" smtClean="0"/>
              <a:t>from</a:t>
            </a:r>
            <a:r>
              <a:rPr lang="fr-BE" baseline="0" dirty="0" smtClean="0"/>
              <a:t> artisanal </a:t>
            </a:r>
            <a:r>
              <a:rPr lang="fr-BE" baseline="0" dirty="0" err="1" smtClean="0"/>
              <a:t>mining</a:t>
            </a:r>
            <a:r>
              <a:rPr lang="fr-BE" baseline="0" dirty="0" smtClean="0"/>
              <a:t> fuels the local </a:t>
            </a:r>
            <a:r>
              <a:rPr lang="fr-BE" baseline="0" dirty="0" err="1" smtClean="0"/>
              <a:t>economy</a:t>
            </a:r>
            <a:r>
              <a:rPr lang="fr-BE" baseline="0" dirty="0" smtClean="0"/>
              <a:t> and </a:t>
            </a:r>
            <a:r>
              <a:rPr lang="fr-BE" baseline="0" dirty="0" err="1" smtClean="0"/>
              <a:t>it’s</a:t>
            </a:r>
            <a:r>
              <a:rPr lang="fr-BE" baseline="0" dirty="0" smtClean="0"/>
              <a:t> </a:t>
            </a:r>
            <a:r>
              <a:rPr lang="fr-BE" baseline="0" dirty="0" err="1" smtClean="0"/>
              <a:t>activities</a:t>
            </a:r>
            <a:endParaRPr lang="fr-BE" dirty="0" smtClean="0"/>
          </a:p>
          <a:p>
            <a:pPr marL="171450" indent="-171450">
              <a:buFont typeface="Arial" panose="020B0604020202020204" pitchFamily="34" charset="0"/>
              <a:buChar char="•"/>
            </a:pPr>
            <a:endParaRPr lang="fr-BE" dirty="0" smtClean="0"/>
          </a:p>
          <a:p>
            <a:pPr marL="171450" indent="-171450">
              <a:buFont typeface="Arial" panose="020B0604020202020204" pitchFamily="34" charset="0"/>
              <a:buChar char="•"/>
            </a:pPr>
            <a:r>
              <a:rPr lang="fr-BE" dirty="0" smtClean="0"/>
              <a:t>As Banro </a:t>
            </a:r>
            <a:r>
              <a:rPr lang="fr-BE" dirty="0" err="1" smtClean="0"/>
              <a:t>is</a:t>
            </a:r>
            <a:r>
              <a:rPr lang="fr-BE" dirty="0" smtClean="0"/>
              <a:t> </a:t>
            </a:r>
            <a:r>
              <a:rPr lang="fr-BE" dirty="0" err="1" smtClean="0"/>
              <a:t>still</a:t>
            </a:r>
            <a:r>
              <a:rPr lang="fr-BE" dirty="0" smtClean="0"/>
              <a:t> in the exploration phase,</a:t>
            </a:r>
            <a:r>
              <a:rPr lang="fr-BE" baseline="0" dirty="0" smtClean="0"/>
              <a:t> </a:t>
            </a:r>
            <a:r>
              <a:rPr lang="fr-BE" baseline="0" dirty="0" err="1" smtClean="0"/>
              <a:t>they</a:t>
            </a:r>
            <a:r>
              <a:rPr lang="fr-BE" baseline="0" dirty="0" smtClean="0"/>
              <a:t> </a:t>
            </a:r>
            <a:r>
              <a:rPr lang="fr-BE" baseline="0" dirty="0" err="1" smtClean="0"/>
              <a:t>tolerate</a:t>
            </a:r>
            <a:r>
              <a:rPr lang="fr-BE" baseline="0" dirty="0" smtClean="0"/>
              <a:t> ASM to a certain </a:t>
            </a:r>
            <a:r>
              <a:rPr lang="fr-BE" baseline="0" dirty="0" err="1" smtClean="0"/>
              <a:t>extent</a:t>
            </a:r>
            <a:endParaRPr lang="fr-BE" baseline="0" dirty="0" smtClean="0"/>
          </a:p>
          <a:p>
            <a:pPr marL="171450" lvl="0" indent="-171450">
              <a:buFont typeface="Arial" panose="020B0604020202020204" pitchFamily="34" charset="0"/>
              <a:buChar char="•"/>
            </a:pPr>
            <a:r>
              <a:rPr lang="fr-BE" baseline="0" dirty="0" smtClean="0"/>
              <a:t>In </a:t>
            </a:r>
            <a:r>
              <a:rPr lang="fr-BE" baseline="0" dirty="0" err="1" smtClean="0"/>
              <a:t>several</a:t>
            </a:r>
            <a:r>
              <a:rPr lang="fr-BE" baseline="0" dirty="0" smtClean="0"/>
              <a:t> sites, artisanal </a:t>
            </a:r>
            <a:r>
              <a:rPr lang="fr-BE" baseline="0" dirty="0" err="1" smtClean="0"/>
              <a:t>miners</a:t>
            </a:r>
            <a:r>
              <a:rPr lang="fr-BE" baseline="0" dirty="0" smtClean="0"/>
              <a:t> are not </a:t>
            </a:r>
            <a:r>
              <a:rPr lang="fr-BE" baseline="0" dirty="0" err="1" smtClean="0"/>
              <a:t>allowed</a:t>
            </a:r>
            <a:r>
              <a:rPr lang="fr-BE" baseline="0" dirty="0" smtClean="0"/>
              <a:t> to open new </a:t>
            </a:r>
            <a:r>
              <a:rPr lang="fr-BE" baseline="0" dirty="0" err="1" smtClean="0"/>
              <a:t>pits</a:t>
            </a:r>
            <a:r>
              <a:rPr lang="fr-BE" baseline="0" dirty="0" smtClean="0"/>
              <a:t> and </a:t>
            </a:r>
            <a:r>
              <a:rPr lang="fr-BE" baseline="0" dirty="0" err="1" smtClean="0"/>
              <a:t>some</a:t>
            </a:r>
            <a:r>
              <a:rPr lang="fr-BE" baseline="0" dirty="0" smtClean="0"/>
              <a:t> sites are off </a:t>
            </a:r>
            <a:r>
              <a:rPr lang="fr-BE" baseline="0" dirty="0" err="1" smtClean="0"/>
              <a:t>limits</a:t>
            </a:r>
            <a:r>
              <a:rPr lang="fr-BE" baseline="0" dirty="0" smtClean="0"/>
              <a:t> for</a:t>
            </a:r>
          </a:p>
          <a:p>
            <a:pPr marL="171450" lvl="0" indent="-171450">
              <a:buFont typeface="Arial" panose="020B0604020202020204" pitchFamily="34" charset="0"/>
              <a:buChar char="•"/>
            </a:pPr>
            <a:r>
              <a:rPr lang="fr-BE" baseline="0" dirty="0" err="1" smtClean="0"/>
              <a:t>Furthermore</a:t>
            </a:r>
            <a:r>
              <a:rPr lang="fr-BE" baseline="0" dirty="0" smtClean="0"/>
              <a:t>, </a:t>
            </a:r>
            <a:r>
              <a:rPr lang="fr-BE" baseline="0" dirty="0" err="1" smtClean="0"/>
              <a:t>semi-industrial</a:t>
            </a:r>
            <a:r>
              <a:rPr lang="fr-BE" baseline="0" dirty="0" smtClean="0"/>
              <a:t> modes of production are </a:t>
            </a:r>
            <a:r>
              <a:rPr lang="fr-BE" baseline="0" dirty="0" err="1" smtClean="0"/>
              <a:t>prohibited</a:t>
            </a:r>
            <a:r>
              <a:rPr lang="fr-BE" baseline="0" dirty="0" smtClean="0"/>
              <a:t>: </a:t>
            </a:r>
            <a:r>
              <a:rPr lang="fr-BE" baseline="0" dirty="0" err="1" smtClean="0"/>
              <a:t>miners</a:t>
            </a:r>
            <a:r>
              <a:rPr lang="fr-BE" baseline="0" dirty="0" smtClean="0"/>
              <a:t> are not </a:t>
            </a:r>
            <a:r>
              <a:rPr lang="fr-BE" baseline="0" dirty="0" err="1" smtClean="0"/>
              <a:t>allowed</a:t>
            </a:r>
            <a:r>
              <a:rPr lang="fr-BE" baseline="0" dirty="0" smtClean="0"/>
              <a:t> to use dynamite or </a:t>
            </a:r>
            <a:r>
              <a:rPr lang="fr-BE" baseline="0" dirty="0" err="1" smtClean="0"/>
              <a:t>crushing</a:t>
            </a:r>
            <a:r>
              <a:rPr lang="fr-BE" baseline="0" dirty="0" smtClean="0"/>
              <a:t> </a:t>
            </a:r>
            <a:r>
              <a:rPr lang="fr-BE" baseline="0" dirty="0" err="1" smtClean="0"/>
              <a:t>mills</a:t>
            </a:r>
            <a:r>
              <a:rPr lang="fr-BE" baseline="0" dirty="0" smtClean="0"/>
              <a:t> or </a:t>
            </a:r>
            <a:r>
              <a:rPr lang="fr-BE" baseline="0" dirty="0" err="1" smtClean="0"/>
              <a:t>electricity</a:t>
            </a:r>
            <a:r>
              <a:rPr lang="fr-BE" baseline="0" dirty="0" smtClean="0"/>
              <a:t> </a:t>
            </a:r>
          </a:p>
          <a:p>
            <a:pPr marL="628650" lvl="1" indent="-171450">
              <a:buFont typeface="Arial" panose="020B0604020202020204" pitchFamily="34" charset="0"/>
              <a:buChar char="•"/>
            </a:pPr>
            <a:r>
              <a:rPr lang="fr-BE" baseline="0" dirty="0" smtClean="0"/>
              <a:t>Violations of </a:t>
            </a:r>
            <a:r>
              <a:rPr lang="fr-BE" baseline="0" dirty="0" err="1" smtClean="0"/>
              <a:t>these</a:t>
            </a:r>
            <a:r>
              <a:rPr lang="fr-BE" baseline="0" dirty="0" smtClean="0"/>
              <a:t> prohibitions have </a:t>
            </a:r>
            <a:r>
              <a:rPr lang="fr-BE" baseline="0" dirty="0" err="1" smtClean="0"/>
              <a:t>already</a:t>
            </a:r>
            <a:r>
              <a:rPr lang="fr-BE" baseline="0" dirty="0" smtClean="0"/>
              <a:t> </a:t>
            </a:r>
            <a:r>
              <a:rPr lang="fr-BE" baseline="0" dirty="0" err="1" smtClean="0"/>
              <a:t>led</a:t>
            </a:r>
            <a:r>
              <a:rPr lang="fr-BE" baseline="0" dirty="0" smtClean="0"/>
              <a:t> to </a:t>
            </a:r>
            <a:r>
              <a:rPr lang="fr-BE" baseline="0" dirty="0" err="1" smtClean="0"/>
              <a:t>several</a:t>
            </a:r>
            <a:r>
              <a:rPr lang="fr-BE" baseline="0" dirty="0" smtClean="0"/>
              <a:t> incidents </a:t>
            </a:r>
            <a:r>
              <a:rPr lang="fr-BE" baseline="0" dirty="0" err="1" smtClean="0"/>
              <a:t>between</a:t>
            </a:r>
            <a:r>
              <a:rPr lang="fr-BE" baseline="0" dirty="0" smtClean="0"/>
              <a:t> the </a:t>
            </a:r>
            <a:r>
              <a:rPr lang="fr-BE" baseline="0" dirty="0" err="1" smtClean="0"/>
              <a:t>miners</a:t>
            </a:r>
            <a:r>
              <a:rPr lang="fr-BE" baseline="0" dirty="0" smtClean="0"/>
              <a:t> and Banro, </a:t>
            </a:r>
            <a:r>
              <a:rPr lang="fr-BE" baseline="0" dirty="0" err="1" smtClean="0"/>
              <a:t>who</a:t>
            </a:r>
            <a:r>
              <a:rPr lang="fr-BE" baseline="0" dirty="0" smtClean="0"/>
              <a:t> have </a:t>
            </a:r>
            <a:r>
              <a:rPr lang="fr-BE" baseline="0" dirty="0" err="1" smtClean="0"/>
              <a:t>used</a:t>
            </a:r>
            <a:r>
              <a:rPr lang="fr-BE" baseline="0" dirty="0" smtClean="0"/>
              <a:t> the Mining Police and FARDC to restore </a:t>
            </a:r>
            <a:r>
              <a:rPr lang="fr-BE" baseline="0" dirty="0" err="1" smtClean="0"/>
              <a:t>order</a:t>
            </a:r>
            <a:endParaRPr lang="fr-BE" baseline="0" dirty="0" smtClean="0"/>
          </a:p>
          <a:p>
            <a:pPr marL="171450" indent="-171450">
              <a:buFont typeface="Arial" panose="020B0604020202020204" pitchFamily="34" charset="0"/>
              <a:buChar char="•"/>
            </a:pPr>
            <a:endParaRPr lang="fr-BE" baseline="0" dirty="0" smtClean="0"/>
          </a:p>
        </p:txBody>
      </p:sp>
      <p:sp>
        <p:nvSpPr>
          <p:cNvPr id="4" name="Slide Number Placeholder 3"/>
          <p:cNvSpPr>
            <a:spLocks noGrp="1"/>
          </p:cNvSpPr>
          <p:nvPr>
            <p:ph type="sldNum" sz="quarter" idx="10"/>
          </p:nvPr>
        </p:nvSpPr>
        <p:spPr/>
        <p:txBody>
          <a:bodyPr/>
          <a:lstStyle/>
          <a:p>
            <a:fld id="{D0B3348C-B55F-4B50-9711-2D2B3CB666EC}" type="slidenum">
              <a:rPr lang="nl-BE" smtClean="0">
                <a:solidFill>
                  <a:prstClr val="black"/>
                </a:solidFill>
              </a:rPr>
              <a:pPr/>
              <a:t>16</a:t>
            </a:fld>
            <a:endParaRPr lang="nl-BE">
              <a:solidFill>
                <a:prstClr val="black"/>
              </a:solidFill>
            </a:endParaRPr>
          </a:p>
        </p:txBody>
      </p:sp>
    </p:spTree>
    <p:extLst>
      <p:ext uri="{BB962C8B-B14F-4D97-AF65-F5344CB8AC3E}">
        <p14:creationId xmlns:p14="http://schemas.microsoft.com/office/powerpoint/2010/main" val="358854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Looting opportunities (minerals, other natural resources, roadblocks)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setting with severe objective deprivation and a history of rebellious conflict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17</a:t>
            </a:fld>
            <a:endParaRPr lang="nl-BE">
              <a:solidFill>
                <a:prstClr val="black"/>
              </a:solidFill>
            </a:endParaRPr>
          </a:p>
        </p:txBody>
      </p:sp>
    </p:spTree>
    <p:extLst>
      <p:ext uri="{BB962C8B-B14F-4D97-AF65-F5344CB8AC3E}">
        <p14:creationId xmlns:p14="http://schemas.microsoft.com/office/powerpoint/2010/main" val="199667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18</a:t>
            </a:fld>
            <a:endParaRPr lang="nl-BE">
              <a:solidFill>
                <a:prstClr val="black"/>
              </a:solidFill>
            </a:endParaRPr>
          </a:p>
        </p:txBody>
      </p:sp>
    </p:spTree>
    <p:extLst>
      <p:ext uri="{BB962C8B-B14F-4D97-AF65-F5344CB8AC3E}">
        <p14:creationId xmlns:p14="http://schemas.microsoft.com/office/powerpoint/2010/main" val="72035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val="644882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216140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185385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a:t>
            </a:fld>
            <a:endParaRPr lang="nl-BE">
              <a:solidFill>
                <a:prstClr val="black"/>
              </a:solidFill>
            </a:endParaRPr>
          </a:p>
        </p:txBody>
      </p:sp>
    </p:spTree>
    <p:extLst>
      <p:ext uri="{BB962C8B-B14F-4D97-AF65-F5344CB8AC3E}">
        <p14:creationId xmlns:p14="http://schemas.microsoft.com/office/powerpoint/2010/main" val="15940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desirability bias may kick in</a:t>
            </a:r>
          </a:p>
          <a:p>
            <a:r>
              <a:rPr lang="en-US" dirty="0" smtClean="0"/>
              <a:t>Focusing on two distinct forms of ‘rebelling’</a:t>
            </a:r>
          </a:p>
          <a:p>
            <a:pPr marL="514350" indent="-514350">
              <a:buAutoNum type="arabicParenBoth"/>
            </a:pPr>
            <a:r>
              <a:rPr lang="en-US" dirty="0" smtClean="0"/>
              <a:t>joining armed group</a:t>
            </a:r>
          </a:p>
          <a:p>
            <a:pPr marL="0" indent="0">
              <a:buNone/>
            </a:pPr>
            <a:r>
              <a:rPr lang="en-US" dirty="0" smtClean="0"/>
              <a:t>Can be greed or grievance, but we framed it as “greed”, i.e. one among many alternative income sources to mining </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24</a:t>
            </a:fld>
            <a:endParaRPr lang="nl-BE"/>
          </a:p>
        </p:txBody>
      </p:sp>
    </p:spTree>
    <p:extLst>
      <p:ext uri="{BB962C8B-B14F-4D97-AF65-F5344CB8AC3E}">
        <p14:creationId xmlns:p14="http://schemas.microsoft.com/office/powerpoint/2010/main" val="2789365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Socialization, community </a:t>
            </a:r>
            <a:r>
              <a:rPr lang="en-US" dirty="0" err="1" smtClean="0"/>
              <a:t>fibre</a:t>
            </a:r>
            <a:r>
              <a:rPr lang="en-US" dirty="0" smtClean="0"/>
              <a:t> may kick in</a:t>
            </a:r>
          </a:p>
          <a:p>
            <a:pPr marL="0" indent="0">
              <a:buNone/>
            </a:pPr>
            <a:r>
              <a:rPr lang="en-US" dirty="0" smtClean="0"/>
              <a:t>(2) rioting/revolting against Banro</a:t>
            </a:r>
          </a:p>
          <a:p>
            <a:pPr marL="0" indent="0">
              <a:buNone/>
            </a:pPr>
            <a:r>
              <a:rPr lang="en-US" dirty="0" smtClean="0"/>
              <a:t>Can be greed or grievance, but we framed it as “grievance”, i.e. actions should Banro move to production phase and not be able to accommodate all miners</a:t>
            </a:r>
            <a:endParaRPr lang="nl-BE" dirty="0" smtClean="0"/>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25</a:t>
            </a:fld>
            <a:endParaRPr lang="nl-BE"/>
          </a:p>
        </p:txBody>
      </p:sp>
    </p:spTree>
    <p:extLst>
      <p:ext uri="{BB962C8B-B14F-4D97-AF65-F5344CB8AC3E}">
        <p14:creationId xmlns:p14="http://schemas.microsoft.com/office/powerpoint/2010/main" val="307772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b="0" i="0" u="none" strike="noStrike" kern="1200" baseline="0" dirty="0" err="1" smtClean="0">
                <a:solidFill>
                  <a:schemeClr val="tx1"/>
                </a:solidFill>
                <a:latin typeface="+mn-lt"/>
                <a:ea typeface="+mn-ea"/>
                <a:cs typeface="+mn-cs"/>
              </a:rPr>
              <a:t>social</a:t>
            </a:r>
            <a:r>
              <a:rPr lang="nl-BE" sz="1200" b="0" i="0" u="none" strike="noStrike" kern="1200" baseline="0" dirty="0" smtClean="0">
                <a:solidFill>
                  <a:schemeClr val="tx1"/>
                </a:solidFill>
                <a:latin typeface="+mn-lt"/>
                <a:ea typeface="+mn-ea"/>
                <a:cs typeface="+mn-cs"/>
              </a:rPr>
              <a:t> control </a:t>
            </a:r>
            <a:r>
              <a:rPr lang="nl-BE" sz="1200" b="0" i="0" u="none" strike="noStrike" kern="1200" baseline="0" dirty="0" err="1" smtClean="0">
                <a:solidFill>
                  <a:schemeClr val="tx1"/>
                </a:solidFill>
                <a:latin typeface="+mn-lt"/>
                <a:ea typeface="+mn-ea"/>
                <a:cs typeface="+mn-cs"/>
              </a:rPr>
              <a:t>theory</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val="257360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asks a simple question “Would they Rebel ?”. We ask this question to artisanal miners in South-Kivu, DRC.</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27</a:t>
            </a:fld>
            <a:endParaRPr lang="nl-BE">
              <a:solidFill>
                <a:prstClr val="black"/>
              </a:solidFill>
            </a:endParaRPr>
          </a:p>
        </p:txBody>
      </p:sp>
    </p:spTree>
    <p:extLst>
      <p:ext uri="{BB962C8B-B14F-4D97-AF65-F5344CB8AC3E}">
        <p14:creationId xmlns:p14="http://schemas.microsoft.com/office/powerpoint/2010/main" val="4104196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i="1" dirty="0" err="1" smtClean="0">
                <a:solidFill>
                  <a:srgbClr val="FF0000"/>
                </a:solidFill>
              </a:rPr>
              <a:t>larger</a:t>
            </a:r>
            <a:r>
              <a:rPr lang="fr-BE" sz="1200" b="1" i="1" dirty="0" smtClean="0">
                <a:solidFill>
                  <a:srgbClr val="FF0000"/>
                </a:solidFill>
              </a:rPr>
              <a:t> proportion </a:t>
            </a:r>
            <a:r>
              <a:rPr lang="fr-BE" sz="1200" b="1" i="1" dirty="0" err="1" smtClean="0">
                <a:solidFill>
                  <a:srgbClr val="FF0000"/>
                </a:solidFill>
              </a:rPr>
              <a:t>says</a:t>
            </a:r>
            <a:r>
              <a:rPr lang="fr-BE" sz="1200" b="1" i="1" dirty="0" smtClean="0">
                <a:solidFill>
                  <a:srgbClr val="FF0000"/>
                </a:solidFill>
              </a:rPr>
              <a:t> </a:t>
            </a:r>
            <a:r>
              <a:rPr lang="fr-BE" sz="1200" b="1" i="1" dirty="0" err="1" smtClean="0">
                <a:solidFill>
                  <a:srgbClr val="FF0000"/>
                </a:solidFill>
              </a:rPr>
              <a:t>they</a:t>
            </a:r>
            <a:r>
              <a:rPr lang="fr-BE" sz="1200" b="1" i="1" dirty="0" smtClean="0">
                <a:solidFill>
                  <a:srgbClr val="FF0000"/>
                </a:solidFill>
              </a:rPr>
              <a:t> </a:t>
            </a:r>
            <a:r>
              <a:rPr lang="fr-BE" sz="1200" b="1" i="1" dirty="0" err="1" smtClean="0">
                <a:solidFill>
                  <a:srgbClr val="FF0000"/>
                </a:solidFill>
              </a:rPr>
              <a:t>will</a:t>
            </a:r>
            <a:r>
              <a:rPr lang="fr-BE" sz="1200" b="1" i="1" dirty="0" smtClean="0">
                <a:solidFill>
                  <a:srgbClr val="FF0000"/>
                </a:solidFill>
              </a:rPr>
              <a:t> </a:t>
            </a:r>
            <a:r>
              <a:rPr lang="fr-BE" sz="1200" b="1" i="1" dirty="0" err="1" smtClean="0">
                <a:solidFill>
                  <a:srgbClr val="FF0000"/>
                </a:solidFill>
              </a:rPr>
              <a:t>joing</a:t>
            </a:r>
            <a:r>
              <a:rPr lang="fr-BE" sz="1200" b="1" i="1" dirty="0" smtClean="0">
                <a:solidFill>
                  <a:srgbClr val="FF0000"/>
                </a:solidFill>
              </a:rPr>
              <a:t> </a:t>
            </a:r>
            <a:r>
              <a:rPr lang="fr-BE" sz="1200" b="1" i="1" dirty="0" err="1" smtClean="0">
                <a:solidFill>
                  <a:srgbClr val="FF0000"/>
                </a:solidFill>
              </a:rPr>
              <a:t>some</a:t>
            </a:r>
            <a:r>
              <a:rPr lang="fr-BE" sz="1200" b="1" i="1" dirty="0" smtClean="0">
                <a:solidFill>
                  <a:srgbClr val="FF0000"/>
                </a:solidFill>
              </a:rPr>
              <a:t> </a:t>
            </a:r>
            <a:r>
              <a:rPr lang="fr-BE" sz="1200" b="1" i="1" dirty="0" err="1" smtClean="0">
                <a:solidFill>
                  <a:srgbClr val="FF0000"/>
                </a:solidFill>
              </a:rPr>
              <a:t>armed</a:t>
            </a:r>
            <a:r>
              <a:rPr lang="fr-BE" sz="1200" b="1" i="1" dirty="0" smtClean="0">
                <a:solidFill>
                  <a:srgbClr val="FF0000"/>
                </a:solidFill>
              </a:rPr>
              <a:t> group; </a:t>
            </a:r>
            <a:r>
              <a:rPr lang="fr-BE" sz="1200" b="1" i="1" dirty="0" err="1" smtClean="0">
                <a:solidFill>
                  <a:srgbClr val="FF0000"/>
                </a:solidFill>
              </a:rPr>
              <a:t>it</a:t>
            </a:r>
            <a:r>
              <a:rPr lang="fr-BE" sz="1200" b="1" i="1" dirty="0" smtClean="0">
                <a:solidFill>
                  <a:srgbClr val="FF0000"/>
                </a:solidFill>
              </a:rPr>
              <a:t> </a:t>
            </a:r>
            <a:r>
              <a:rPr lang="fr-BE" sz="1200" b="1" i="1" dirty="0" err="1" smtClean="0">
                <a:solidFill>
                  <a:srgbClr val="FF0000"/>
                </a:solidFill>
              </a:rPr>
              <a:t>is</a:t>
            </a:r>
            <a:r>
              <a:rPr lang="fr-BE" sz="1200" b="1" i="1" dirty="0" smtClean="0">
                <a:solidFill>
                  <a:srgbClr val="FF0000"/>
                </a:solidFill>
              </a:rPr>
              <a:t> </a:t>
            </a:r>
            <a:r>
              <a:rPr lang="fr-BE" sz="1200" b="1" i="1" dirty="0" err="1" smtClean="0">
                <a:solidFill>
                  <a:srgbClr val="FF0000"/>
                </a:solidFill>
              </a:rPr>
              <a:t>framed</a:t>
            </a:r>
            <a:r>
              <a:rPr lang="fr-BE" sz="1200" b="1" i="1" dirty="0" smtClean="0">
                <a:solidFill>
                  <a:srgbClr val="FF0000"/>
                </a:solidFill>
              </a:rPr>
              <a:t> in </a:t>
            </a:r>
            <a:r>
              <a:rPr lang="fr-BE" sz="1200" b="1" i="1" dirty="0" err="1" smtClean="0">
                <a:solidFill>
                  <a:srgbClr val="FF0000"/>
                </a:solidFill>
              </a:rPr>
              <a:t>grievance</a:t>
            </a:r>
            <a:r>
              <a:rPr lang="fr-BE" sz="1200" b="1" i="1" dirty="0" smtClean="0">
                <a:solidFill>
                  <a:srgbClr val="FF0000"/>
                </a:solidFill>
              </a:rPr>
              <a:t> </a:t>
            </a:r>
            <a:r>
              <a:rPr lang="fr-BE" sz="1200" b="1" i="1" dirty="0" err="1" smtClean="0">
                <a:solidFill>
                  <a:srgbClr val="FF0000"/>
                </a:solidFill>
              </a:rPr>
              <a:t>context</a:t>
            </a:r>
            <a:endParaRPr lang="fr-BE" sz="1200" b="1" i="1" dirty="0" smtClean="0">
              <a:solidFill>
                <a:srgbClr val="FF0000"/>
              </a:solidFill>
            </a:endParaRPr>
          </a:p>
          <a:p>
            <a:r>
              <a:rPr lang="fr-BE" sz="1200" b="1" i="1" dirty="0" smtClean="0">
                <a:solidFill>
                  <a:srgbClr val="FF0000"/>
                </a:solidFill>
              </a:rPr>
              <a:t>Note: </a:t>
            </a:r>
            <a:r>
              <a:rPr lang="fr-BE" sz="1200" b="1" i="1" dirty="0" err="1" smtClean="0">
                <a:solidFill>
                  <a:srgbClr val="FF0000"/>
                </a:solidFill>
              </a:rPr>
              <a:t>correlation</a:t>
            </a:r>
            <a:r>
              <a:rPr lang="fr-BE" sz="1200" b="1" i="1" dirty="0" smtClean="0">
                <a:solidFill>
                  <a:srgbClr val="FF0000"/>
                </a:solidFill>
              </a:rPr>
              <a:t> </a:t>
            </a:r>
            <a:r>
              <a:rPr lang="fr-BE" sz="1200" b="1" i="1" dirty="0" err="1" smtClean="0">
                <a:solidFill>
                  <a:srgbClr val="FF0000"/>
                </a:solidFill>
              </a:rPr>
              <a:t>between</a:t>
            </a:r>
            <a:r>
              <a:rPr lang="fr-BE" sz="1200" b="1" i="1" dirty="0" smtClean="0">
                <a:solidFill>
                  <a:srgbClr val="FF0000"/>
                </a:solidFill>
              </a:rPr>
              <a:t> </a:t>
            </a:r>
            <a:r>
              <a:rPr lang="fr-BE" sz="1200" b="1" i="1" dirty="0" err="1" smtClean="0">
                <a:solidFill>
                  <a:srgbClr val="FF0000"/>
                </a:solidFill>
              </a:rPr>
              <a:t>these</a:t>
            </a:r>
            <a:r>
              <a:rPr lang="fr-BE" sz="1200" b="1" i="1" baseline="0" dirty="0" smtClean="0">
                <a:solidFill>
                  <a:srgbClr val="FF0000"/>
                </a:solidFill>
              </a:rPr>
              <a:t> </a:t>
            </a:r>
            <a:r>
              <a:rPr lang="fr-BE" sz="1200" b="1" i="1" baseline="0" dirty="0" err="1" smtClean="0">
                <a:solidFill>
                  <a:srgbClr val="FF0000"/>
                </a:solidFill>
              </a:rPr>
              <a:t>two</a:t>
            </a:r>
            <a:r>
              <a:rPr lang="fr-BE" sz="1200" b="1" i="1" baseline="0" dirty="0" smtClean="0">
                <a:solidFill>
                  <a:srgbClr val="FF0000"/>
                </a:solidFill>
              </a:rPr>
              <a:t> </a:t>
            </a:r>
            <a:r>
              <a:rPr lang="fr-BE" sz="1200" b="1" i="1" baseline="0" dirty="0" err="1" smtClean="0">
                <a:solidFill>
                  <a:srgbClr val="FF0000"/>
                </a:solidFill>
              </a:rPr>
              <a:t>is</a:t>
            </a:r>
            <a:r>
              <a:rPr lang="fr-BE" sz="1200" b="1" i="1" baseline="0" dirty="0" smtClean="0">
                <a:solidFill>
                  <a:srgbClr val="FF0000"/>
                </a:solidFill>
              </a:rPr>
              <a:t> VERY </a:t>
            </a:r>
            <a:r>
              <a:rPr lang="fr-BE" sz="1200" b="1" i="1" baseline="0" dirty="0" err="1" smtClean="0">
                <a:solidFill>
                  <a:srgbClr val="FF0000"/>
                </a:solidFill>
              </a:rPr>
              <a:t>low</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28</a:t>
            </a:fld>
            <a:endParaRPr lang="nl-BE"/>
          </a:p>
        </p:txBody>
      </p:sp>
    </p:spTree>
    <p:extLst>
      <p:ext uri="{BB962C8B-B14F-4D97-AF65-F5344CB8AC3E}">
        <p14:creationId xmlns:p14="http://schemas.microsoft.com/office/powerpoint/2010/main" val="168044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29</a:t>
            </a:fld>
            <a:endParaRPr lang="nl-BE">
              <a:solidFill>
                <a:prstClr val="black"/>
              </a:solidFill>
            </a:endParaRPr>
          </a:p>
        </p:txBody>
      </p:sp>
    </p:spTree>
    <p:extLst>
      <p:ext uri="{BB962C8B-B14F-4D97-AF65-F5344CB8AC3E}">
        <p14:creationId xmlns:p14="http://schemas.microsoft.com/office/powerpoint/2010/main" val="3462489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36</a:t>
            </a:fld>
            <a:endParaRPr lang="nl-BE">
              <a:solidFill>
                <a:prstClr val="black"/>
              </a:solidFill>
            </a:endParaRPr>
          </a:p>
        </p:txBody>
      </p:sp>
    </p:spTree>
    <p:extLst>
      <p:ext uri="{BB962C8B-B14F-4D97-AF65-F5344CB8AC3E}">
        <p14:creationId xmlns:p14="http://schemas.microsoft.com/office/powerpoint/2010/main" val="1136447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Displaced</a:t>
            </a:r>
            <a:r>
              <a:rPr lang="fr-BE" dirty="0" smtClean="0"/>
              <a:t> due to armed combat</a:t>
            </a:r>
            <a:r>
              <a:rPr lang="fr-BE" baseline="0" dirty="0" smtClean="0"/>
              <a:t> </a:t>
            </a:r>
            <a:r>
              <a:rPr lang="fr-BE" baseline="0" dirty="0" err="1" smtClean="0"/>
              <a:t>very</a:t>
            </a:r>
            <a:r>
              <a:rPr lang="fr-BE" baseline="0" dirty="0" smtClean="0"/>
              <a:t> high</a:t>
            </a:r>
            <a:endParaRPr lang="nl-BE" dirty="0"/>
          </a:p>
        </p:txBody>
      </p:sp>
      <p:sp>
        <p:nvSpPr>
          <p:cNvPr id="4" name="Slide Number Placeholder 3"/>
          <p:cNvSpPr>
            <a:spLocks noGrp="1"/>
          </p:cNvSpPr>
          <p:nvPr>
            <p:ph type="sldNum" sz="quarter" idx="10"/>
          </p:nvPr>
        </p:nvSpPr>
        <p:spPr/>
        <p:txBody>
          <a:bodyPr/>
          <a:lstStyle/>
          <a:p>
            <a:fld id="{D0B3348C-B55F-4B50-9711-2D2B3CB666EC}" type="slidenum">
              <a:rPr lang="nl-BE" smtClean="0">
                <a:solidFill>
                  <a:prstClr val="black"/>
                </a:solidFill>
              </a:rPr>
              <a:pPr/>
              <a:t>37</a:t>
            </a:fld>
            <a:endParaRPr lang="nl-BE">
              <a:solidFill>
                <a:prstClr val="black"/>
              </a:solidFill>
            </a:endParaRPr>
          </a:p>
        </p:txBody>
      </p:sp>
    </p:spTree>
    <p:extLst>
      <p:ext uri="{BB962C8B-B14F-4D97-AF65-F5344CB8AC3E}">
        <p14:creationId xmlns:p14="http://schemas.microsoft.com/office/powerpoint/2010/main" val="320815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If</a:t>
            </a:r>
            <a:r>
              <a:rPr lang="fr-BE" baseline="0" dirty="0" smtClean="0"/>
              <a:t> 6% has </a:t>
            </a:r>
            <a:r>
              <a:rPr lang="fr-BE" baseline="0" dirty="0" err="1" smtClean="0"/>
              <a:t>participated</a:t>
            </a:r>
            <a:r>
              <a:rPr lang="fr-BE" baseline="0" dirty="0" smtClean="0"/>
              <a:t> in activities of </a:t>
            </a:r>
            <a:r>
              <a:rPr lang="fr-BE" baseline="0" dirty="0" err="1" smtClean="0"/>
              <a:t>rebel</a:t>
            </a:r>
            <a:r>
              <a:rPr lang="fr-BE" baseline="0" dirty="0" smtClean="0"/>
              <a:t> group </a:t>
            </a:r>
            <a:r>
              <a:rPr lang="fr-BE" baseline="0" dirty="0" err="1" smtClean="0"/>
              <a:t>before</a:t>
            </a:r>
            <a:r>
              <a:rPr lang="fr-BE" baseline="0" dirty="0" smtClean="0"/>
              <a:t>, and if </a:t>
            </a:r>
            <a:r>
              <a:rPr lang="fr-BE" baseline="0" dirty="0" err="1" smtClean="0"/>
              <a:t>sample</a:t>
            </a:r>
            <a:r>
              <a:rPr lang="fr-BE" baseline="0" dirty="0" smtClean="0"/>
              <a:t> is </a:t>
            </a:r>
            <a:r>
              <a:rPr lang="fr-BE" baseline="0" dirty="0" err="1" smtClean="0"/>
              <a:t>representative</a:t>
            </a:r>
            <a:r>
              <a:rPr lang="fr-BE" baseline="0" dirty="0" smtClean="0"/>
              <a:t> </a:t>
            </a:r>
            <a:r>
              <a:rPr lang="fr-BE" baseline="0" dirty="0" smtClean="0">
                <a:sym typeface="Wingdings" panose="05000000000000000000" pitchFamily="2" charset="2"/>
              </a:rPr>
              <a:t> 14,000 *0.06 = 840 ex-</a:t>
            </a:r>
            <a:r>
              <a:rPr lang="fr-BE" baseline="0" dirty="0" err="1" smtClean="0">
                <a:sym typeface="Wingdings" panose="05000000000000000000" pitchFamily="2" charset="2"/>
              </a:rPr>
              <a:t>rebels</a:t>
            </a:r>
            <a:r>
              <a:rPr lang="fr-BE" baseline="0" dirty="0" smtClean="0">
                <a:sym typeface="Wingdings" panose="05000000000000000000" pitchFamily="2" charset="2"/>
              </a:rPr>
              <a:t/>
            </a:r>
            <a:br>
              <a:rPr lang="fr-BE" baseline="0" dirty="0" smtClean="0">
                <a:sym typeface="Wingdings" panose="05000000000000000000" pitchFamily="2" charset="2"/>
              </a:rPr>
            </a:br>
            <a:r>
              <a:rPr lang="fr-BE" baseline="0" dirty="0" err="1" smtClean="0">
                <a:sym typeface="Wingdings" panose="05000000000000000000" pitchFamily="2" charset="2"/>
              </a:rPr>
              <a:t>almost</a:t>
            </a:r>
            <a:r>
              <a:rPr lang="fr-BE" baseline="0" dirty="0" smtClean="0">
                <a:sym typeface="Wingdings" panose="05000000000000000000" pitchFamily="2" charset="2"/>
              </a:rPr>
              <a:t> </a:t>
            </a:r>
            <a:r>
              <a:rPr lang="fr-BE" baseline="0" dirty="0" err="1" smtClean="0">
                <a:sym typeface="Wingdings" panose="05000000000000000000" pitchFamily="2" charset="2"/>
              </a:rPr>
              <a:t>certainly</a:t>
            </a:r>
            <a:r>
              <a:rPr lang="fr-BE" baseline="0" dirty="0" smtClean="0">
                <a:sym typeface="Wingdings" panose="05000000000000000000" pitchFamily="2" charset="2"/>
              </a:rPr>
              <a:t> an </a:t>
            </a:r>
            <a:r>
              <a:rPr lang="fr-BE" baseline="0" dirty="0" err="1" smtClean="0">
                <a:sym typeface="Wingdings" panose="05000000000000000000" pitchFamily="2" charset="2"/>
              </a:rPr>
              <a:t>underestimage</a:t>
            </a:r>
            <a:r>
              <a:rPr lang="fr-BE" baseline="0" dirty="0" smtClean="0">
                <a:sym typeface="Wingdings" panose="05000000000000000000" pitchFamily="2" charset="2"/>
              </a:rPr>
              <a:t>  nr. of miners is </a:t>
            </a:r>
            <a:r>
              <a:rPr lang="fr-BE" baseline="0" dirty="0" err="1" smtClean="0">
                <a:sym typeface="Wingdings" panose="05000000000000000000" pitchFamily="2" charset="2"/>
              </a:rPr>
              <a:t>larger</a:t>
            </a:r>
            <a:r>
              <a:rPr lang="fr-BE" baseline="0" dirty="0" smtClean="0">
                <a:sym typeface="Wingdings" panose="05000000000000000000" pitchFamily="2" charset="2"/>
              </a:rPr>
              <a:t> &amp; people are </a:t>
            </a:r>
            <a:r>
              <a:rPr lang="fr-BE" baseline="0" dirty="0" err="1" smtClean="0">
                <a:sym typeface="Wingdings" panose="05000000000000000000" pitchFamily="2" charset="2"/>
              </a:rPr>
              <a:t>probably</a:t>
            </a:r>
            <a:r>
              <a:rPr lang="fr-BE" baseline="0" dirty="0" smtClean="0">
                <a:sym typeface="Wingdings" panose="05000000000000000000" pitchFamily="2" charset="2"/>
              </a:rPr>
              <a:t> likely to </a:t>
            </a:r>
            <a:r>
              <a:rPr lang="fr-BE" baseline="0" dirty="0" err="1" smtClean="0">
                <a:sym typeface="Wingdings" panose="05000000000000000000" pitchFamily="2" charset="2"/>
              </a:rPr>
              <a:t>underreport</a:t>
            </a:r>
            <a:r>
              <a:rPr lang="fr-BE" baseline="0" dirty="0" smtClean="0">
                <a:sym typeface="Wingdings" panose="05000000000000000000" pitchFamily="2" charset="2"/>
              </a:rPr>
              <a:t> </a:t>
            </a:r>
            <a:r>
              <a:rPr lang="fr-BE" baseline="0" dirty="0" err="1" smtClean="0">
                <a:sym typeface="Wingdings" panose="05000000000000000000" pitchFamily="2" charset="2"/>
              </a:rPr>
              <a:t>their</a:t>
            </a:r>
            <a:r>
              <a:rPr lang="fr-BE" baseline="0" dirty="0" smtClean="0">
                <a:sym typeface="Wingdings" panose="05000000000000000000" pitchFamily="2" charset="2"/>
              </a:rPr>
              <a:t> </a:t>
            </a:r>
            <a:r>
              <a:rPr lang="fr-BE" baseline="0" dirty="0" err="1" smtClean="0">
                <a:sym typeface="Wingdings" panose="05000000000000000000" pitchFamily="2" charset="2"/>
              </a:rPr>
              <a:t>own</a:t>
            </a:r>
            <a:r>
              <a:rPr lang="fr-BE" baseline="0" dirty="0" smtClean="0">
                <a:sym typeface="Wingdings" panose="05000000000000000000" pitchFamily="2" charset="2"/>
              </a:rPr>
              <a:t> or </a:t>
            </a:r>
            <a:r>
              <a:rPr lang="fr-BE" baseline="0" dirty="0" err="1" smtClean="0">
                <a:sym typeface="Wingdings" panose="05000000000000000000" pitchFamily="2" charset="2"/>
              </a:rPr>
              <a:t>their</a:t>
            </a:r>
            <a:r>
              <a:rPr lang="fr-BE" baseline="0" dirty="0" smtClean="0">
                <a:sym typeface="Wingdings" panose="05000000000000000000" pitchFamily="2" charset="2"/>
              </a:rPr>
              <a:t> </a:t>
            </a:r>
            <a:r>
              <a:rPr lang="fr-BE" baseline="0" dirty="0" err="1" smtClean="0">
                <a:sym typeface="Wingdings" panose="05000000000000000000" pitchFamily="2" charset="2"/>
              </a:rPr>
              <a:t>friend’s</a:t>
            </a:r>
            <a:r>
              <a:rPr lang="fr-BE" baseline="0" dirty="0" smtClean="0">
                <a:sym typeface="Wingdings" panose="05000000000000000000" pitchFamily="2" charset="2"/>
              </a:rPr>
              <a:t> participation in armed groups. </a:t>
            </a:r>
          </a:p>
          <a:p>
            <a:endParaRPr lang="fr-BE" baseline="0" dirty="0" smtClean="0">
              <a:sym typeface="Wingdings" panose="05000000000000000000" pitchFamily="2" charset="2"/>
            </a:endParaRPr>
          </a:p>
          <a:p>
            <a:r>
              <a:rPr lang="fr-BE" baseline="0" dirty="0" err="1" smtClean="0">
                <a:sym typeface="Wingdings" panose="05000000000000000000" pitchFamily="2" charset="2"/>
              </a:rPr>
              <a:t>We</a:t>
            </a:r>
            <a:r>
              <a:rPr lang="fr-BE" baseline="0" dirty="0" smtClean="0">
                <a:sym typeface="Wingdings" panose="05000000000000000000" pitchFamily="2" charset="2"/>
              </a:rPr>
              <a:t> have </a:t>
            </a:r>
            <a:r>
              <a:rPr lang="fr-BE" baseline="0" dirty="0" err="1" smtClean="0">
                <a:sym typeface="Wingdings" panose="05000000000000000000" pitchFamily="2" charset="2"/>
              </a:rPr>
              <a:t>anecdotal</a:t>
            </a:r>
            <a:r>
              <a:rPr lang="fr-BE" baseline="0" dirty="0" smtClean="0">
                <a:sym typeface="Wingdings" panose="05000000000000000000" pitchFamily="2" charset="2"/>
              </a:rPr>
              <a:t> </a:t>
            </a:r>
            <a:r>
              <a:rPr lang="fr-BE" baseline="0" dirty="0" err="1" smtClean="0">
                <a:sym typeface="Wingdings" panose="05000000000000000000" pitchFamily="2" charset="2"/>
              </a:rPr>
              <a:t>evidence</a:t>
            </a:r>
            <a:r>
              <a:rPr lang="fr-BE" baseline="0" dirty="0" smtClean="0">
                <a:sym typeface="Wingdings" panose="05000000000000000000" pitchFamily="2" charset="2"/>
              </a:rPr>
              <a:t> </a:t>
            </a:r>
            <a:r>
              <a:rPr lang="fr-BE" baseline="0" dirty="0" err="1" smtClean="0">
                <a:sym typeface="Wingdings" panose="05000000000000000000" pitchFamily="2" charset="2"/>
              </a:rPr>
              <a:t>that</a:t>
            </a:r>
            <a:r>
              <a:rPr lang="fr-BE" baseline="0" dirty="0" smtClean="0">
                <a:sym typeface="Wingdings" panose="05000000000000000000" pitchFamily="2" charset="2"/>
              </a:rPr>
              <a:t> about 800 ex-</a:t>
            </a:r>
            <a:r>
              <a:rPr lang="fr-BE" baseline="0" dirty="0" err="1" smtClean="0">
                <a:sym typeface="Wingdings" panose="05000000000000000000" pitchFamily="2" charset="2"/>
              </a:rPr>
              <a:t>rebels</a:t>
            </a:r>
            <a:r>
              <a:rPr lang="fr-BE" baseline="0" dirty="0" smtClean="0">
                <a:sym typeface="Wingdings" panose="05000000000000000000" pitchFamily="2" charset="2"/>
              </a:rPr>
              <a:t> </a:t>
            </a:r>
            <a:r>
              <a:rPr lang="fr-BE" baseline="0" dirty="0" err="1" smtClean="0">
                <a:sym typeface="Wingdings" panose="05000000000000000000" pitchFamily="2" charset="2"/>
              </a:rPr>
              <a:t>were</a:t>
            </a:r>
            <a:r>
              <a:rPr lang="fr-BE" baseline="0" dirty="0" smtClean="0">
                <a:sym typeface="Wingdings" panose="05000000000000000000" pitchFamily="2" charset="2"/>
              </a:rPr>
              <a:t> </a:t>
            </a:r>
            <a:r>
              <a:rPr lang="fr-BE" baseline="0" dirty="0" err="1" smtClean="0">
                <a:sym typeface="Wingdings" panose="05000000000000000000" pitchFamily="2" charset="2"/>
              </a:rPr>
              <a:t>reintegrated</a:t>
            </a:r>
            <a:r>
              <a:rPr lang="fr-BE" baseline="0" dirty="0" smtClean="0">
                <a:sym typeface="Wingdings" panose="05000000000000000000" pitchFamily="2" charset="2"/>
              </a:rPr>
              <a:t> in the </a:t>
            </a:r>
            <a:r>
              <a:rPr lang="fr-BE" baseline="0" dirty="0" err="1" smtClean="0">
                <a:sym typeface="Wingdings" panose="05000000000000000000" pitchFamily="2" charset="2"/>
              </a:rPr>
              <a:t>territory</a:t>
            </a:r>
            <a:r>
              <a:rPr lang="fr-BE" baseline="0" dirty="0" smtClean="0">
                <a:sym typeface="Wingdings" panose="05000000000000000000" pitchFamily="2" charset="2"/>
              </a:rPr>
              <a:t> of </a:t>
            </a:r>
            <a:r>
              <a:rPr lang="fr-BE" baseline="0" dirty="0" err="1" smtClean="0">
                <a:sym typeface="Wingdings" panose="05000000000000000000" pitchFamily="2" charset="2"/>
              </a:rPr>
              <a:t>Mwenga</a:t>
            </a:r>
            <a:r>
              <a:rPr lang="fr-BE" baseline="0" dirty="0" smtClean="0">
                <a:sym typeface="Wingdings" panose="05000000000000000000" pitchFamily="2" charset="2"/>
              </a:rPr>
              <a:t> </a:t>
            </a:r>
            <a:r>
              <a:rPr lang="fr-BE" baseline="0" dirty="0" err="1" smtClean="0">
                <a:sym typeface="Wingdings" panose="05000000000000000000" pitchFamily="2" charset="2"/>
              </a:rPr>
              <a:t>within</a:t>
            </a:r>
            <a:r>
              <a:rPr lang="fr-BE" baseline="0" dirty="0" smtClean="0">
                <a:sym typeface="Wingdings" panose="05000000000000000000" pitchFamily="2" charset="2"/>
              </a:rPr>
              <a:t> the DDR program</a:t>
            </a:r>
            <a:br>
              <a:rPr lang="fr-BE" baseline="0" dirty="0" smtClean="0">
                <a:sym typeface="Wingdings" panose="05000000000000000000" pitchFamily="2" charset="2"/>
              </a:rPr>
            </a:br>
            <a:r>
              <a:rPr lang="fr-BE" baseline="0" dirty="0" smtClean="0">
                <a:sym typeface="Wingdings" panose="05000000000000000000" pitchFamily="2" charset="2"/>
              </a:rPr>
              <a:t>About 600 of </a:t>
            </a:r>
            <a:r>
              <a:rPr lang="fr-BE" baseline="0" dirty="0" err="1" smtClean="0">
                <a:sym typeface="Wingdings" panose="05000000000000000000" pitchFamily="2" charset="2"/>
              </a:rPr>
              <a:t>them</a:t>
            </a:r>
            <a:r>
              <a:rPr lang="fr-BE" baseline="0" dirty="0" smtClean="0">
                <a:sym typeface="Wingdings" panose="05000000000000000000" pitchFamily="2" charset="2"/>
              </a:rPr>
              <a:t> </a:t>
            </a:r>
            <a:r>
              <a:rPr lang="fr-BE" baseline="0" dirty="0" err="1" smtClean="0">
                <a:sym typeface="Wingdings" panose="05000000000000000000" pitchFamily="2" charset="2"/>
              </a:rPr>
              <a:t>supposedly</a:t>
            </a:r>
            <a:r>
              <a:rPr lang="fr-BE" baseline="0" dirty="0" smtClean="0">
                <a:sym typeface="Wingdings" panose="05000000000000000000" pitchFamily="2" charset="2"/>
              </a:rPr>
              <a:t> </a:t>
            </a:r>
            <a:r>
              <a:rPr lang="fr-BE" baseline="0" dirty="0" err="1" smtClean="0">
                <a:sym typeface="Wingdings" panose="05000000000000000000" pitchFamily="2" charset="2"/>
              </a:rPr>
              <a:t>ended</a:t>
            </a:r>
            <a:r>
              <a:rPr lang="fr-BE" baseline="0" dirty="0" smtClean="0">
                <a:sym typeface="Wingdings" panose="05000000000000000000" pitchFamily="2" charset="2"/>
              </a:rPr>
              <a:t> up in Kamituga and are </a:t>
            </a:r>
            <a:r>
              <a:rPr lang="fr-BE" baseline="0" dirty="0" err="1" smtClean="0">
                <a:sym typeface="Wingdings" panose="05000000000000000000" pitchFamily="2" charset="2"/>
              </a:rPr>
              <a:t>currently</a:t>
            </a:r>
            <a:r>
              <a:rPr lang="fr-BE" baseline="0" dirty="0" smtClean="0">
                <a:sym typeface="Wingdings" panose="05000000000000000000" pitchFamily="2" charset="2"/>
              </a:rPr>
              <a:t> </a:t>
            </a:r>
            <a:r>
              <a:rPr lang="fr-BE" baseline="0" dirty="0" err="1" smtClean="0">
                <a:sym typeface="Wingdings" panose="05000000000000000000" pitchFamily="2" charset="2"/>
              </a:rPr>
              <a:t>engaged</a:t>
            </a:r>
            <a:r>
              <a:rPr lang="fr-BE" baseline="0" dirty="0" smtClean="0">
                <a:sym typeface="Wingdings" panose="05000000000000000000" pitchFamily="2" charset="2"/>
              </a:rPr>
              <a:t> in artisanal mining  </a:t>
            </a:r>
            <a:br>
              <a:rPr lang="fr-BE" baseline="0" dirty="0" smtClean="0">
                <a:sym typeface="Wingdings" panose="05000000000000000000" pitchFamily="2" charset="2"/>
              </a:rPr>
            </a:br>
            <a:r>
              <a:rPr lang="fr-BE" baseline="0" dirty="0" smtClean="0">
                <a:sym typeface="Wingdings" panose="05000000000000000000" pitchFamily="2" charset="2"/>
              </a:rPr>
              <a:t> local NGO PIAP </a:t>
            </a:r>
            <a:r>
              <a:rPr lang="fr-BE" baseline="0" dirty="0" err="1" smtClean="0">
                <a:sym typeface="Wingdings" panose="05000000000000000000" pitchFamily="2" charset="2"/>
              </a:rPr>
              <a:t>worked</a:t>
            </a:r>
            <a:r>
              <a:rPr lang="fr-BE" baseline="0" dirty="0" smtClean="0">
                <a:sym typeface="Wingdings" panose="05000000000000000000" pitchFamily="2" charset="2"/>
              </a:rPr>
              <a:t> with 600 ex-combattants in Kamituga – </a:t>
            </a:r>
            <a:r>
              <a:rPr lang="fr-BE" baseline="0" dirty="0" err="1" smtClean="0">
                <a:sym typeface="Wingdings" panose="05000000000000000000" pitchFamily="2" charset="2"/>
              </a:rPr>
              <a:t>were</a:t>
            </a:r>
            <a:r>
              <a:rPr lang="fr-BE" baseline="0" dirty="0" smtClean="0">
                <a:sym typeface="Wingdings" panose="05000000000000000000" pitchFamily="2" charset="2"/>
              </a:rPr>
              <a:t> in charge of </a:t>
            </a:r>
            <a:r>
              <a:rPr lang="fr-BE" baseline="0" dirty="0" err="1" smtClean="0">
                <a:sym typeface="Wingdings" panose="05000000000000000000" pitchFamily="2" charset="2"/>
              </a:rPr>
              <a:t>giving</a:t>
            </a:r>
            <a:r>
              <a:rPr lang="fr-BE" baseline="0" dirty="0" smtClean="0">
                <a:sym typeface="Wingdings" panose="05000000000000000000" pitchFamily="2" charset="2"/>
              </a:rPr>
              <a:t> </a:t>
            </a:r>
            <a:r>
              <a:rPr lang="fr-BE" baseline="0" dirty="0" err="1" smtClean="0">
                <a:sym typeface="Wingdings" panose="05000000000000000000" pitchFamily="2" charset="2"/>
              </a:rPr>
              <a:t>them</a:t>
            </a:r>
            <a:r>
              <a:rPr lang="fr-BE" baseline="0" dirty="0" smtClean="0">
                <a:sym typeface="Wingdings" panose="05000000000000000000" pitchFamily="2" charset="2"/>
              </a:rPr>
              <a:t> a </a:t>
            </a:r>
            <a:r>
              <a:rPr lang="fr-BE" baseline="0" dirty="0" err="1" smtClean="0">
                <a:sym typeface="Wingdings" panose="05000000000000000000" pitchFamily="2" charset="2"/>
              </a:rPr>
              <a:t>monthly</a:t>
            </a:r>
            <a:r>
              <a:rPr lang="fr-BE" baseline="0" dirty="0" smtClean="0">
                <a:sym typeface="Wingdings" panose="05000000000000000000" pitchFamily="2" charset="2"/>
              </a:rPr>
              <a:t> wage </a:t>
            </a:r>
            <a:br>
              <a:rPr lang="fr-BE" baseline="0" dirty="0" smtClean="0">
                <a:sym typeface="Wingdings" panose="05000000000000000000" pitchFamily="2" charset="2"/>
              </a:rPr>
            </a:br>
            <a:r>
              <a:rPr lang="fr-BE" baseline="0" dirty="0" smtClean="0">
                <a:sym typeface="Wingdings" panose="05000000000000000000" pitchFamily="2" charset="2"/>
              </a:rPr>
              <a:t> CONADER (Commission Nationale de </a:t>
            </a:r>
            <a:r>
              <a:rPr lang="fr-BE" baseline="0" dirty="0" err="1" smtClean="0">
                <a:sym typeface="Wingdings" panose="05000000000000000000" pitchFamily="2" charset="2"/>
              </a:rPr>
              <a:t>Demobilisation</a:t>
            </a:r>
            <a:r>
              <a:rPr lang="fr-BE" baseline="0" dirty="0" smtClean="0">
                <a:sym typeface="Wingdings" panose="05000000000000000000" pitchFamily="2" charset="2"/>
              </a:rPr>
              <a:t> et de </a:t>
            </a:r>
            <a:r>
              <a:rPr lang="fr-BE" baseline="0" dirty="0" err="1" smtClean="0">
                <a:sym typeface="Wingdings" panose="05000000000000000000" pitchFamily="2" charset="2"/>
              </a:rPr>
              <a:t>Reinsertion</a:t>
            </a:r>
            <a:r>
              <a:rPr lang="fr-BE" baseline="0" dirty="0" smtClean="0">
                <a:sym typeface="Wingdings" panose="05000000000000000000" pitchFamily="2" charset="2"/>
              </a:rPr>
              <a:t> des Ex-Combattants)</a:t>
            </a:r>
          </a:p>
          <a:p>
            <a:r>
              <a:rPr lang="fr-BE" baseline="0" dirty="0" smtClean="0">
                <a:sym typeface="Wingdings" panose="05000000000000000000" pitchFamily="2" charset="2"/>
              </a:rPr>
              <a:t> </a:t>
            </a:r>
            <a:r>
              <a:rPr lang="fr-BE" baseline="0" dirty="0" err="1" smtClean="0">
                <a:sym typeface="Wingdings" panose="05000000000000000000" pitchFamily="2" charset="2"/>
              </a:rPr>
              <a:t>Demobilisation</a:t>
            </a:r>
            <a:r>
              <a:rPr lang="fr-BE" baseline="0" dirty="0" smtClean="0">
                <a:sym typeface="Wingdings" panose="05000000000000000000" pitchFamily="2" charset="2"/>
              </a:rPr>
              <a:t> </a:t>
            </a:r>
            <a:r>
              <a:rPr lang="fr-BE" baseline="0" dirty="0" err="1" smtClean="0">
                <a:sym typeface="Wingdings" panose="05000000000000000000" pitchFamily="2" charset="2"/>
              </a:rPr>
              <a:t>disarmement</a:t>
            </a:r>
            <a:r>
              <a:rPr lang="fr-BE" baseline="0" dirty="0" smtClean="0">
                <a:sym typeface="Wingdings" panose="05000000000000000000" pitchFamily="2" charset="2"/>
              </a:rPr>
              <a:t> </a:t>
            </a:r>
            <a:r>
              <a:rPr lang="fr-BE" baseline="0" dirty="0" err="1" smtClean="0">
                <a:sym typeface="Wingdings" panose="05000000000000000000" pitchFamily="2" charset="2"/>
              </a:rPr>
              <a:t>reintegration</a:t>
            </a:r>
            <a:endParaRPr lang="nl-BE" dirty="0"/>
          </a:p>
        </p:txBody>
      </p:sp>
      <p:sp>
        <p:nvSpPr>
          <p:cNvPr id="4" name="Slide Number Placeholder 3"/>
          <p:cNvSpPr>
            <a:spLocks noGrp="1"/>
          </p:cNvSpPr>
          <p:nvPr>
            <p:ph type="sldNum" sz="quarter" idx="10"/>
          </p:nvPr>
        </p:nvSpPr>
        <p:spPr/>
        <p:txBody>
          <a:bodyPr/>
          <a:lstStyle/>
          <a:p>
            <a:fld id="{D0B3348C-B55F-4B50-9711-2D2B3CB666EC}" type="slidenum">
              <a:rPr lang="nl-BE" smtClean="0">
                <a:solidFill>
                  <a:prstClr val="black"/>
                </a:solidFill>
              </a:rPr>
              <a:pPr/>
              <a:t>38</a:t>
            </a:fld>
            <a:endParaRPr lang="nl-BE">
              <a:solidFill>
                <a:prstClr val="black"/>
              </a:solidFill>
            </a:endParaRPr>
          </a:p>
        </p:txBody>
      </p:sp>
    </p:spTree>
    <p:extLst>
      <p:ext uri="{BB962C8B-B14F-4D97-AF65-F5344CB8AC3E}">
        <p14:creationId xmlns:p14="http://schemas.microsoft.com/office/powerpoint/2010/main" val="2287801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45</a:t>
            </a:fld>
            <a:endParaRPr lang="nl-BE">
              <a:solidFill>
                <a:prstClr val="black"/>
              </a:solidFill>
            </a:endParaRPr>
          </a:p>
        </p:txBody>
      </p:sp>
    </p:spTree>
    <p:extLst>
      <p:ext uri="{BB962C8B-B14F-4D97-AF65-F5344CB8AC3E}">
        <p14:creationId xmlns:p14="http://schemas.microsoft.com/office/powerpoint/2010/main" val="395419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3</a:t>
            </a:fld>
            <a:endParaRPr lang="nl-BE">
              <a:solidFill>
                <a:prstClr val="black"/>
              </a:solidFill>
            </a:endParaRPr>
          </a:p>
        </p:txBody>
      </p:sp>
    </p:spTree>
    <p:extLst>
      <p:ext uri="{BB962C8B-B14F-4D97-AF65-F5344CB8AC3E}">
        <p14:creationId xmlns:p14="http://schemas.microsoft.com/office/powerpoint/2010/main" val="415448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b="1" i="1" dirty="0" err="1" smtClean="0">
                <a:solidFill>
                  <a:srgbClr val="FF0000"/>
                </a:solidFill>
              </a:rPr>
              <a:t>larger</a:t>
            </a:r>
            <a:r>
              <a:rPr lang="fr-BE" sz="1200" b="1" i="1" dirty="0" smtClean="0">
                <a:solidFill>
                  <a:srgbClr val="FF0000"/>
                </a:solidFill>
              </a:rPr>
              <a:t> proportion </a:t>
            </a:r>
            <a:r>
              <a:rPr lang="fr-BE" sz="1200" b="1" i="1" dirty="0" err="1" smtClean="0">
                <a:solidFill>
                  <a:srgbClr val="FF0000"/>
                </a:solidFill>
              </a:rPr>
              <a:t>says</a:t>
            </a:r>
            <a:r>
              <a:rPr lang="fr-BE" sz="1200" b="1" i="1" dirty="0" smtClean="0">
                <a:solidFill>
                  <a:srgbClr val="FF0000"/>
                </a:solidFill>
              </a:rPr>
              <a:t> </a:t>
            </a:r>
            <a:r>
              <a:rPr lang="fr-BE" sz="1200" b="1" i="1" dirty="0" err="1" smtClean="0">
                <a:solidFill>
                  <a:srgbClr val="FF0000"/>
                </a:solidFill>
              </a:rPr>
              <a:t>they</a:t>
            </a:r>
            <a:r>
              <a:rPr lang="fr-BE" sz="1200" b="1" i="1" dirty="0" smtClean="0">
                <a:solidFill>
                  <a:srgbClr val="FF0000"/>
                </a:solidFill>
              </a:rPr>
              <a:t> </a:t>
            </a:r>
            <a:r>
              <a:rPr lang="fr-BE" sz="1200" b="1" i="1" dirty="0" err="1" smtClean="0">
                <a:solidFill>
                  <a:srgbClr val="FF0000"/>
                </a:solidFill>
              </a:rPr>
              <a:t>will</a:t>
            </a:r>
            <a:r>
              <a:rPr lang="fr-BE" sz="1200" b="1" i="1" dirty="0" smtClean="0">
                <a:solidFill>
                  <a:srgbClr val="FF0000"/>
                </a:solidFill>
              </a:rPr>
              <a:t> </a:t>
            </a:r>
            <a:r>
              <a:rPr lang="fr-BE" sz="1200" b="1" i="1" dirty="0" err="1" smtClean="0">
                <a:solidFill>
                  <a:srgbClr val="FF0000"/>
                </a:solidFill>
              </a:rPr>
              <a:t>joing</a:t>
            </a:r>
            <a:r>
              <a:rPr lang="fr-BE" sz="1200" b="1" i="1" dirty="0" smtClean="0">
                <a:solidFill>
                  <a:srgbClr val="FF0000"/>
                </a:solidFill>
              </a:rPr>
              <a:t> </a:t>
            </a:r>
            <a:r>
              <a:rPr lang="fr-BE" sz="1200" b="1" i="1" dirty="0" err="1" smtClean="0">
                <a:solidFill>
                  <a:srgbClr val="FF0000"/>
                </a:solidFill>
              </a:rPr>
              <a:t>some</a:t>
            </a:r>
            <a:r>
              <a:rPr lang="fr-BE" sz="1200" b="1" i="1" dirty="0" smtClean="0">
                <a:solidFill>
                  <a:srgbClr val="FF0000"/>
                </a:solidFill>
              </a:rPr>
              <a:t> </a:t>
            </a:r>
            <a:r>
              <a:rPr lang="fr-BE" sz="1200" b="1" i="1" dirty="0" err="1" smtClean="0">
                <a:solidFill>
                  <a:srgbClr val="FF0000"/>
                </a:solidFill>
              </a:rPr>
              <a:t>armed</a:t>
            </a:r>
            <a:r>
              <a:rPr lang="fr-BE" sz="1200" b="1" i="1" dirty="0" smtClean="0">
                <a:solidFill>
                  <a:srgbClr val="FF0000"/>
                </a:solidFill>
              </a:rPr>
              <a:t> group; </a:t>
            </a:r>
            <a:r>
              <a:rPr lang="fr-BE" sz="1200" b="1" i="1" dirty="0" err="1" smtClean="0">
                <a:solidFill>
                  <a:srgbClr val="FF0000"/>
                </a:solidFill>
              </a:rPr>
              <a:t>it</a:t>
            </a:r>
            <a:r>
              <a:rPr lang="fr-BE" sz="1200" b="1" i="1" dirty="0" smtClean="0">
                <a:solidFill>
                  <a:srgbClr val="FF0000"/>
                </a:solidFill>
              </a:rPr>
              <a:t> </a:t>
            </a:r>
            <a:r>
              <a:rPr lang="fr-BE" sz="1200" b="1" i="1" dirty="0" err="1" smtClean="0">
                <a:solidFill>
                  <a:srgbClr val="FF0000"/>
                </a:solidFill>
              </a:rPr>
              <a:t>is</a:t>
            </a:r>
            <a:r>
              <a:rPr lang="fr-BE" sz="1200" b="1" i="1" dirty="0" smtClean="0">
                <a:solidFill>
                  <a:srgbClr val="FF0000"/>
                </a:solidFill>
              </a:rPr>
              <a:t> </a:t>
            </a:r>
            <a:r>
              <a:rPr lang="fr-BE" sz="1200" b="1" i="1" dirty="0" err="1" smtClean="0">
                <a:solidFill>
                  <a:srgbClr val="FF0000"/>
                </a:solidFill>
              </a:rPr>
              <a:t>framed</a:t>
            </a:r>
            <a:r>
              <a:rPr lang="fr-BE" sz="1200" b="1" i="1" dirty="0" smtClean="0">
                <a:solidFill>
                  <a:srgbClr val="FF0000"/>
                </a:solidFill>
              </a:rPr>
              <a:t> in </a:t>
            </a:r>
            <a:r>
              <a:rPr lang="fr-BE" sz="1200" b="1" i="1" dirty="0" err="1" smtClean="0">
                <a:solidFill>
                  <a:srgbClr val="FF0000"/>
                </a:solidFill>
              </a:rPr>
              <a:t>grievance</a:t>
            </a:r>
            <a:r>
              <a:rPr lang="fr-BE" sz="1200" b="1" i="1" dirty="0" smtClean="0">
                <a:solidFill>
                  <a:srgbClr val="FF0000"/>
                </a:solidFill>
              </a:rPr>
              <a:t> </a:t>
            </a:r>
            <a:r>
              <a:rPr lang="fr-BE" sz="1200" b="1" i="1" dirty="0" err="1" smtClean="0">
                <a:solidFill>
                  <a:srgbClr val="FF0000"/>
                </a:solidFill>
              </a:rPr>
              <a:t>context</a:t>
            </a:r>
            <a:endParaRPr lang="fr-BE" sz="1200" b="1" i="1" dirty="0" smtClean="0">
              <a:solidFill>
                <a:srgbClr val="FF0000"/>
              </a:solidFill>
            </a:endParaRPr>
          </a:p>
          <a:p>
            <a:r>
              <a:rPr lang="fr-BE" sz="1200" b="1" i="1" dirty="0" smtClean="0">
                <a:solidFill>
                  <a:srgbClr val="FF0000"/>
                </a:solidFill>
              </a:rPr>
              <a:t>Note: </a:t>
            </a:r>
            <a:r>
              <a:rPr lang="fr-BE" sz="1200" b="1" i="1" dirty="0" err="1" smtClean="0">
                <a:solidFill>
                  <a:srgbClr val="FF0000"/>
                </a:solidFill>
              </a:rPr>
              <a:t>correlation</a:t>
            </a:r>
            <a:r>
              <a:rPr lang="fr-BE" sz="1200" b="1" i="1" dirty="0" smtClean="0">
                <a:solidFill>
                  <a:srgbClr val="FF0000"/>
                </a:solidFill>
              </a:rPr>
              <a:t> </a:t>
            </a:r>
            <a:r>
              <a:rPr lang="fr-BE" sz="1200" b="1" i="1" dirty="0" err="1" smtClean="0">
                <a:solidFill>
                  <a:srgbClr val="FF0000"/>
                </a:solidFill>
              </a:rPr>
              <a:t>between</a:t>
            </a:r>
            <a:r>
              <a:rPr lang="fr-BE" sz="1200" b="1" i="1" dirty="0" smtClean="0">
                <a:solidFill>
                  <a:srgbClr val="FF0000"/>
                </a:solidFill>
              </a:rPr>
              <a:t> </a:t>
            </a:r>
            <a:r>
              <a:rPr lang="fr-BE" sz="1200" b="1" i="1" dirty="0" err="1" smtClean="0">
                <a:solidFill>
                  <a:srgbClr val="FF0000"/>
                </a:solidFill>
              </a:rPr>
              <a:t>these</a:t>
            </a:r>
            <a:r>
              <a:rPr lang="fr-BE" sz="1200" b="1" i="1" baseline="0" dirty="0" smtClean="0">
                <a:solidFill>
                  <a:srgbClr val="FF0000"/>
                </a:solidFill>
              </a:rPr>
              <a:t> </a:t>
            </a:r>
            <a:r>
              <a:rPr lang="fr-BE" sz="1200" b="1" i="1" baseline="0" dirty="0" err="1" smtClean="0">
                <a:solidFill>
                  <a:srgbClr val="FF0000"/>
                </a:solidFill>
              </a:rPr>
              <a:t>two</a:t>
            </a:r>
            <a:r>
              <a:rPr lang="fr-BE" sz="1200" b="1" i="1" baseline="0" dirty="0" smtClean="0">
                <a:solidFill>
                  <a:srgbClr val="FF0000"/>
                </a:solidFill>
              </a:rPr>
              <a:t> </a:t>
            </a:r>
            <a:r>
              <a:rPr lang="fr-BE" sz="1200" b="1" i="1" baseline="0" dirty="0" err="1" smtClean="0">
                <a:solidFill>
                  <a:srgbClr val="FF0000"/>
                </a:solidFill>
              </a:rPr>
              <a:t>is</a:t>
            </a:r>
            <a:r>
              <a:rPr lang="fr-BE" sz="1200" b="1" i="1" baseline="0" dirty="0" smtClean="0">
                <a:solidFill>
                  <a:srgbClr val="FF0000"/>
                </a:solidFill>
              </a:rPr>
              <a:t> VERY </a:t>
            </a:r>
            <a:r>
              <a:rPr lang="fr-BE" sz="1200" b="1" i="1" baseline="0" dirty="0" err="1" smtClean="0">
                <a:solidFill>
                  <a:srgbClr val="FF0000"/>
                </a:solidFill>
              </a:rPr>
              <a:t>low</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46</a:t>
            </a:fld>
            <a:endParaRPr lang="nl-BE">
              <a:solidFill>
                <a:prstClr val="black"/>
              </a:solidFill>
            </a:endParaRPr>
          </a:p>
        </p:txBody>
      </p:sp>
    </p:spTree>
    <p:extLst>
      <p:ext uri="{BB962C8B-B14F-4D97-AF65-F5344CB8AC3E}">
        <p14:creationId xmlns:p14="http://schemas.microsoft.com/office/powerpoint/2010/main" val="679836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asks a simple question “Would they Rebel ?”. We ask this question to artisanal miners in South-Kivu, DRC.</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59</a:t>
            </a:fld>
            <a:endParaRPr lang="nl-BE">
              <a:solidFill>
                <a:prstClr val="black"/>
              </a:solidFill>
            </a:endParaRPr>
          </a:p>
        </p:txBody>
      </p:sp>
    </p:spTree>
    <p:extLst>
      <p:ext uri="{BB962C8B-B14F-4D97-AF65-F5344CB8AC3E}">
        <p14:creationId xmlns:p14="http://schemas.microsoft.com/office/powerpoint/2010/main" val="169145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smtClean="0"/>
          </a:p>
          <a:p>
            <a:r>
              <a:rPr lang="en-US" sz="1200" b="0" i="0" u="none" strike="noStrike" kern="1200" baseline="0" dirty="0" smtClean="0">
                <a:solidFill>
                  <a:schemeClr val="tx1"/>
                </a:solidFill>
                <a:latin typeface="+mn-lt"/>
                <a:ea typeface="+mn-ea"/>
                <a:cs typeface="+mn-cs"/>
              </a:rPr>
              <a:t>Department of Defense, Press Briefing with Lt. Gen. Peter </a:t>
            </a:r>
            <a:r>
              <a:rPr lang="nl-BE" sz="1200" b="0" i="0" u="none" strike="noStrike" kern="1200" baseline="0" dirty="0" err="1" smtClean="0">
                <a:solidFill>
                  <a:schemeClr val="tx1"/>
                </a:solidFill>
                <a:latin typeface="+mn-lt"/>
                <a:ea typeface="+mn-ea"/>
                <a:cs typeface="+mn-cs"/>
              </a:rPr>
              <a:t>Chiarelli</a:t>
            </a:r>
            <a:r>
              <a:rPr lang="nl-BE" sz="1200" b="0" i="0" u="none" strike="noStrike" kern="1200" baseline="0" dirty="0" smtClean="0">
                <a:solidFill>
                  <a:schemeClr val="tx1"/>
                </a:solidFill>
                <a:latin typeface="+mn-lt"/>
                <a:ea typeface="+mn-ea"/>
                <a:cs typeface="+mn-cs"/>
              </a:rPr>
              <a:t>, U.S. </a:t>
            </a:r>
            <a:r>
              <a:rPr lang="nl-BE" sz="1200" b="0" i="0" u="none" strike="noStrike" kern="1200" baseline="0" dirty="0" err="1" smtClean="0">
                <a:solidFill>
                  <a:schemeClr val="tx1"/>
                </a:solidFill>
                <a:latin typeface="+mn-lt"/>
                <a:ea typeface="+mn-ea"/>
                <a:cs typeface="+mn-cs"/>
              </a:rPr>
              <a:t>Army</a:t>
            </a:r>
            <a:r>
              <a:rPr lang="nl-BE" sz="1200" b="0" i="0" u="none" strike="noStrike" kern="1200" baseline="0" dirty="0" smtClean="0">
                <a:solidFill>
                  <a:schemeClr val="tx1"/>
                </a:solidFill>
                <a:latin typeface="+mn-lt"/>
                <a:ea typeface="+mn-ea"/>
                <a:cs typeface="+mn-cs"/>
              </a:rPr>
              <a:t> Commander, Multinational Corps Iraq,</a:t>
            </a:r>
            <a:r>
              <a:rPr lang="en-US" sz="1200" b="0" i="0" u="none" strike="noStrike" kern="1200" baseline="0" dirty="0" smtClean="0">
                <a:solidFill>
                  <a:schemeClr val="tx1"/>
                </a:solidFill>
                <a:latin typeface="+mn-lt"/>
                <a:ea typeface="+mn-ea"/>
                <a:cs typeface="+mn-cs"/>
              </a:rPr>
              <a:t> 8 Dec. 2006. Available at http://www.globalsecurity.org/military/ library/news/2006/12/mil-061208-dod01.htm.</a:t>
            </a:r>
          </a:p>
          <a:p>
            <a:endParaRPr lang="en-US" sz="1200" b="0" i="0" u="none" strike="noStrike" kern="1200" baseline="0" dirty="0" smtClean="0">
              <a:solidFill>
                <a:schemeClr val="tx1"/>
              </a:solidFill>
              <a:latin typeface="+mn-lt"/>
              <a:ea typeface="+mn-ea"/>
              <a:cs typeface="+mn-cs"/>
            </a:endParaRPr>
          </a:p>
          <a:p>
            <a:r>
              <a:rPr lang="en-US" dirty="0" smtClean="0"/>
              <a:t>United Nations (UN) News Service. 2009. ‘‘Global Help Needed to Curb Youth Unemployment in Africa, Tanzania Says at</a:t>
            </a:r>
          </a:p>
          <a:p>
            <a:r>
              <a:rPr lang="en-US" dirty="0" smtClean="0"/>
              <a:t>UN.’’ 25 Sept. 2009. Available at http://allafrica.com/stories/ 200909250137.html.</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61</a:t>
            </a:fld>
            <a:endParaRPr lang="nl-BE">
              <a:solidFill>
                <a:prstClr val="black"/>
              </a:solidFill>
            </a:endParaRPr>
          </a:p>
        </p:txBody>
      </p:sp>
    </p:spTree>
    <p:extLst>
      <p:ext uri="{BB962C8B-B14F-4D97-AF65-F5344CB8AC3E}">
        <p14:creationId xmlns:p14="http://schemas.microsoft.com/office/powerpoint/2010/main" val="1075260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 is encouraging to see an end to Kinshasa’s incessant negotiations8 with armed groups, the result has been a </a:t>
            </a:r>
            <a:r>
              <a:rPr lang="en-US" dirty="0" err="1" smtClean="0"/>
              <a:t>singlemindedly</a:t>
            </a:r>
            <a:endParaRPr lang="en-US" dirty="0" smtClean="0"/>
          </a:p>
          <a:p>
            <a:r>
              <a:rPr lang="en-US" dirty="0" smtClean="0"/>
              <a:t>military approach to the conflict, both by the Congolese government and the UN peacekeeping mission. Despite two</a:t>
            </a:r>
          </a:p>
          <a:p>
            <a:r>
              <a:rPr lang="en-US" dirty="0" smtClean="0"/>
              <a:t>rounds of a stabilization program, the government and its foreign partners have been unable to create a virtuous cycle of economic</a:t>
            </a:r>
          </a:p>
          <a:p>
            <a:r>
              <a:rPr lang="en-US" dirty="0" smtClean="0"/>
              <a:t>development in the rural </a:t>
            </a:r>
            <a:r>
              <a:rPr lang="en-US" dirty="0" err="1" smtClean="0"/>
              <a:t>Kivus</a:t>
            </a:r>
            <a:r>
              <a:rPr lang="en-US" dirty="0" smtClean="0"/>
              <a:t> that could entice local leaders to invest in stability rather than conflict</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65</a:t>
            </a:fld>
            <a:endParaRPr lang="nl-BE"/>
          </a:p>
        </p:txBody>
      </p:sp>
    </p:spTree>
    <p:extLst>
      <p:ext uri="{BB962C8B-B14F-4D97-AF65-F5344CB8AC3E}">
        <p14:creationId xmlns:p14="http://schemas.microsoft.com/office/powerpoint/2010/main" val="2938834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BE" dirty="0" smtClean="0"/>
              <a:t>In </a:t>
            </a:r>
            <a:r>
              <a:rPr lang="fr-BE" dirty="0" err="1" smtClean="0"/>
              <a:t>terms</a:t>
            </a:r>
            <a:r>
              <a:rPr lang="fr-BE" dirty="0" smtClean="0"/>
              <a:t> of </a:t>
            </a:r>
            <a:r>
              <a:rPr lang="fr-BE" dirty="0" err="1" smtClean="0"/>
              <a:t>research</a:t>
            </a:r>
            <a:r>
              <a:rPr lang="fr-BE" dirty="0" smtClean="0"/>
              <a:t> set-up, </a:t>
            </a:r>
            <a:r>
              <a:rPr lang="fr-BE" dirty="0" err="1" smtClean="0"/>
              <a:t>we</a:t>
            </a:r>
            <a:r>
              <a:rPr lang="fr-BE" dirty="0" smtClean="0"/>
              <a:t> </a:t>
            </a:r>
            <a:r>
              <a:rPr lang="fr-BE" dirty="0" err="1" smtClean="0"/>
              <a:t>started</a:t>
            </a:r>
            <a:r>
              <a:rPr lang="fr-BE" dirty="0" smtClean="0"/>
              <a:t> with </a:t>
            </a:r>
            <a:r>
              <a:rPr lang="fr-BE" dirty="0" err="1" smtClean="0"/>
              <a:t>two</a:t>
            </a:r>
            <a:r>
              <a:rPr lang="fr-BE" dirty="0" smtClean="0"/>
              <a:t> </a:t>
            </a:r>
            <a:r>
              <a:rPr lang="fr-BE" dirty="0" err="1" smtClean="0"/>
              <a:t>exploratory</a:t>
            </a:r>
            <a:r>
              <a:rPr lang="fr-BE" dirty="0" smtClean="0"/>
              <a:t> rounds of </a:t>
            </a:r>
            <a:r>
              <a:rPr lang="fr-BE" dirty="0" err="1" smtClean="0"/>
              <a:t>fieldwork</a:t>
            </a:r>
            <a:r>
              <a:rPr lang="fr-BE" dirty="0" smtClean="0"/>
              <a:t> – </a:t>
            </a:r>
            <a:r>
              <a:rPr lang="fr-BE" dirty="0" err="1" smtClean="0"/>
              <a:t>organized</a:t>
            </a:r>
            <a:r>
              <a:rPr lang="fr-BE" dirty="0" smtClean="0"/>
              <a:t> in June and December</a:t>
            </a:r>
            <a:r>
              <a:rPr lang="fr-BE" baseline="0" dirty="0" smtClean="0"/>
              <a:t> 2014</a:t>
            </a:r>
            <a:endParaRPr lang="fr-BE" dirty="0" smtClean="0"/>
          </a:p>
          <a:p>
            <a:pPr marL="171450" indent="-171450">
              <a:buFont typeface="Arial" panose="020B0604020202020204" pitchFamily="34" charset="0"/>
              <a:buChar char="•"/>
            </a:pPr>
            <a:r>
              <a:rPr lang="fr-BE" dirty="0" err="1" smtClean="0"/>
              <a:t>During</a:t>
            </a:r>
            <a:r>
              <a:rPr lang="fr-BE" dirty="0" smtClean="0"/>
              <a:t> </a:t>
            </a:r>
            <a:r>
              <a:rPr lang="fr-BE" dirty="0" err="1" smtClean="0"/>
              <a:t>these</a:t>
            </a:r>
            <a:r>
              <a:rPr lang="fr-BE" dirty="0" smtClean="0"/>
              <a:t> trips </a:t>
            </a:r>
            <a:r>
              <a:rPr lang="fr-BE" dirty="0" err="1" smtClean="0"/>
              <a:t>we</a:t>
            </a:r>
            <a:r>
              <a:rPr lang="fr-BE" dirty="0" smtClean="0"/>
              <a:t> </a:t>
            </a:r>
            <a:r>
              <a:rPr lang="fr-BE" dirty="0" err="1" smtClean="0"/>
              <a:t>visited</a:t>
            </a:r>
            <a:r>
              <a:rPr lang="fr-BE" dirty="0" smtClean="0"/>
              <a:t> Kamituga and Twangiza, </a:t>
            </a:r>
            <a:r>
              <a:rPr lang="fr-BE" dirty="0" err="1" smtClean="0"/>
              <a:t>we</a:t>
            </a:r>
            <a:r>
              <a:rPr lang="fr-BE" dirty="0" smtClean="0"/>
              <a:t> </a:t>
            </a:r>
            <a:r>
              <a:rPr lang="fr-BE" dirty="0" err="1" smtClean="0"/>
              <a:t>held</a:t>
            </a:r>
            <a:r>
              <a:rPr lang="fr-BE" dirty="0" smtClean="0"/>
              <a:t> </a:t>
            </a:r>
            <a:r>
              <a:rPr lang="fr-BE" baseline="0" dirty="0" smtClean="0"/>
              <a:t>focus group interviews with artisanal miners and </a:t>
            </a:r>
            <a:r>
              <a:rPr lang="fr-BE" baseline="0" dirty="0" err="1" smtClean="0"/>
              <a:t>interviewed</a:t>
            </a:r>
            <a:r>
              <a:rPr lang="fr-BE" baseline="0" dirty="0" smtClean="0"/>
              <a:t> </a:t>
            </a:r>
            <a:r>
              <a:rPr lang="fr-BE" baseline="0" dirty="0" err="1" smtClean="0"/>
              <a:t>different</a:t>
            </a:r>
            <a:r>
              <a:rPr lang="fr-BE" baseline="0" dirty="0" smtClean="0"/>
              <a:t> </a:t>
            </a:r>
            <a:r>
              <a:rPr lang="fr-BE" baseline="0" dirty="0" err="1" smtClean="0"/>
              <a:t>stakeholders</a:t>
            </a:r>
            <a:r>
              <a:rPr lang="fr-BE" baseline="0" dirty="0" smtClean="0"/>
              <a:t> (mining </a:t>
            </a:r>
            <a:r>
              <a:rPr lang="fr-BE" baseline="0" dirty="0" err="1" smtClean="0"/>
              <a:t>committees</a:t>
            </a:r>
            <a:r>
              <a:rPr lang="fr-BE" baseline="0" dirty="0" smtClean="0"/>
              <a:t>, Banro people, SAESSCAM, chef de poste, …)</a:t>
            </a:r>
          </a:p>
          <a:p>
            <a:pPr marL="171450" indent="-171450">
              <a:buFont typeface="Arial" panose="020B0604020202020204" pitchFamily="34" charset="0"/>
              <a:buChar char="•"/>
            </a:pPr>
            <a:r>
              <a:rPr lang="fr-BE" baseline="0" dirty="0" err="1" smtClean="0"/>
              <a:t>We</a:t>
            </a:r>
            <a:r>
              <a:rPr lang="fr-BE" baseline="0" dirty="0" smtClean="0"/>
              <a:t> </a:t>
            </a:r>
            <a:r>
              <a:rPr lang="fr-BE" baseline="0" dirty="0" err="1" smtClean="0"/>
              <a:t>also</a:t>
            </a:r>
            <a:r>
              <a:rPr lang="fr-BE" baseline="0" dirty="0" smtClean="0"/>
              <a:t> </a:t>
            </a:r>
            <a:r>
              <a:rPr lang="fr-BE" baseline="0" dirty="0" err="1" smtClean="0"/>
              <a:t>implemented</a:t>
            </a:r>
            <a:r>
              <a:rPr lang="fr-BE" baseline="0" dirty="0" smtClean="0"/>
              <a:t> the pilot of a structured survey, </a:t>
            </a:r>
            <a:r>
              <a:rPr lang="fr-BE" baseline="0" dirty="0" err="1" smtClean="0"/>
              <a:t>both</a:t>
            </a:r>
            <a:r>
              <a:rPr lang="fr-BE" baseline="0" dirty="0" smtClean="0"/>
              <a:t> in Kamituga and Twangiza. Miners in Twangiza </a:t>
            </a:r>
            <a:r>
              <a:rPr lang="fr-BE" baseline="0" dirty="0" err="1" smtClean="0"/>
              <a:t>were</a:t>
            </a:r>
            <a:r>
              <a:rPr lang="fr-BE" baseline="0" dirty="0" smtClean="0"/>
              <a:t> </a:t>
            </a:r>
            <a:r>
              <a:rPr lang="fr-BE" baseline="0" dirty="0" err="1" smtClean="0"/>
              <a:t>however</a:t>
            </a:r>
            <a:r>
              <a:rPr lang="fr-BE" baseline="0" dirty="0" smtClean="0"/>
              <a:t> </a:t>
            </a:r>
            <a:r>
              <a:rPr lang="fr-BE" baseline="0" dirty="0" err="1" smtClean="0"/>
              <a:t>much</a:t>
            </a:r>
            <a:r>
              <a:rPr lang="fr-BE" baseline="0" dirty="0" smtClean="0"/>
              <a:t> more </a:t>
            </a:r>
            <a:r>
              <a:rPr lang="fr-BE" baseline="0" dirty="0" err="1" smtClean="0"/>
              <a:t>reluctant</a:t>
            </a:r>
            <a:r>
              <a:rPr lang="fr-BE" baseline="0" dirty="0" smtClean="0"/>
              <a:t> to </a:t>
            </a:r>
            <a:r>
              <a:rPr lang="fr-BE" baseline="0" dirty="0" err="1" smtClean="0"/>
              <a:t>speak</a:t>
            </a:r>
            <a:r>
              <a:rPr lang="fr-BE" baseline="0" dirty="0" smtClean="0"/>
              <a:t> with us, </a:t>
            </a:r>
            <a:r>
              <a:rPr lang="fr-BE" baseline="0" dirty="0" err="1" smtClean="0"/>
              <a:t>believing</a:t>
            </a:r>
            <a:r>
              <a:rPr lang="fr-BE" baseline="0" dirty="0" smtClean="0"/>
              <a:t> </a:t>
            </a:r>
            <a:r>
              <a:rPr lang="fr-BE" baseline="0" dirty="0" err="1" smtClean="0"/>
              <a:t>that</a:t>
            </a:r>
            <a:r>
              <a:rPr lang="fr-BE" baseline="0" dirty="0" smtClean="0"/>
              <a:t> </a:t>
            </a:r>
            <a:r>
              <a:rPr lang="fr-BE" baseline="0" dirty="0" err="1" smtClean="0"/>
              <a:t>we</a:t>
            </a:r>
            <a:r>
              <a:rPr lang="fr-BE" baseline="0" dirty="0" smtClean="0"/>
              <a:t> </a:t>
            </a:r>
            <a:r>
              <a:rPr lang="fr-BE" baseline="0" dirty="0" err="1" smtClean="0"/>
              <a:t>were</a:t>
            </a:r>
            <a:r>
              <a:rPr lang="fr-BE" baseline="0" dirty="0" smtClean="0"/>
              <a:t> </a:t>
            </a:r>
            <a:r>
              <a:rPr lang="fr-BE" baseline="0" dirty="0" err="1" smtClean="0"/>
              <a:t>somehow</a:t>
            </a:r>
            <a:r>
              <a:rPr lang="fr-BE" baseline="0" dirty="0" smtClean="0"/>
              <a:t> </a:t>
            </a:r>
            <a:r>
              <a:rPr lang="fr-BE" baseline="0" dirty="0" err="1" smtClean="0"/>
              <a:t>related</a:t>
            </a:r>
            <a:r>
              <a:rPr lang="fr-BE" baseline="0" dirty="0" smtClean="0"/>
              <a:t> </a:t>
            </a:r>
            <a:r>
              <a:rPr lang="fr-BE" baseline="0" dirty="0" err="1" smtClean="0"/>
              <a:t>either</a:t>
            </a:r>
            <a:r>
              <a:rPr lang="fr-BE" baseline="0" dirty="0" smtClean="0"/>
              <a:t> to Banro or to </a:t>
            </a:r>
            <a:r>
              <a:rPr lang="fr-BE" baseline="0" dirty="0" err="1" smtClean="0"/>
              <a:t>Government</a:t>
            </a:r>
            <a:r>
              <a:rPr lang="fr-BE" baseline="0" dirty="0" smtClean="0"/>
              <a:t> services. It </a:t>
            </a:r>
            <a:r>
              <a:rPr lang="fr-BE" baseline="0" dirty="0" err="1" smtClean="0"/>
              <a:t>took</a:t>
            </a:r>
            <a:r>
              <a:rPr lang="fr-BE" baseline="0" dirty="0" smtClean="0"/>
              <a:t> a </a:t>
            </a:r>
            <a:r>
              <a:rPr lang="fr-BE" baseline="0" dirty="0" err="1" smtClean="0"/>
              <a:t>while</a:t>
            </a:r>
            <a:r>
              <a:rPr lang="fr-BE" baseline="0" dirty="0" smtClean="0"/>
              <a:t> </a:t>
            </a:r>
            <a:r>
              <a:rPr lang="fr-BE" baseline="0" dirty="0" err="1" smtClean="0"/>
              <a:t>before</a:t>
            </a:r>
            <a:r>
              <a:rPr lang="fr-BE" baseline="0" dirty="0" smtClean="0"/>
              <a:t> </a:t>
            </a:r>
            <a:r>
              <a:rPr lang="fr-BE" baseline="0" dirty="0" err="1" smtClean="0"/>
              <a:t>we</a:t>
            </a:r>
            <a:r>
              <a:rPr lang="fr-BE" baseline="0" dirty="0" smtClean="0"/>
              <a:t> </a:t>
            </a:r>
            <a:r>
              <a:rPr lang="fr-BE" baseline="0" dirty="0" err="1" smtClean="0"/>
              <a:t>were</a:t>
            </a:r>
            <a:r>
              <a:rPr lang="fr-BE" baseline="0" dirty="0" smtClean="0"/>
              <a:t> </a:t>
            </a:r>
            <a:r>
              <a:rPr lang="fr-BE" baseline="0" dirty="0" err="1" smtClean="0"/>
              <a:t>allowed</a:t>
            </a:r>
            <a:r>
              <a:rPr lang="fr-BE" baseline="0" dirty="0" smtClean="0"/>
              <a:t> to interview some miners </a:t>
            </a:r>
            <a:r>
              <a:rPr lang="fr-BE" baseline="0" dirty="0" err="1" smtClean="0"/>
              <a:t>individually</a:t>
            </a:r>
            <a:r>
              <a:rPr lang="fr-BE" baseline="0" dirty="0" smtClean="0"/>
              <a:t>, </a:t>
            </a:r>
            <a:r>
              <a:rPr lang="fr-BE" baseline="0" dirty="0" err="1" smtClean="0"/>
              <a:t>without</a:t>
            </a:r>
            <a:r>
              <a:rPr lang="fr-BE" baseline="0" dirty="0" smtClean="0"/>
              <a:t> the </a:t>
            </a:r>
            <a:r>
              <a:rPr lang="fr-BE" baseline="0" dirty="0" err="1" smtClean="0"/>
              <a:t>committee</a:t>
            </a:r>
            <a:r>
              <a:rPr lang="fr-BE" baseline="0" dirty="0" smtClean="0"/>
              <a:t> </a:t>
            </a:r>
            <a:r>
              <a:rPr lang="fr-BE" baseline="0" dirty="0" err="1" smtClean="0"/>
              <a:t>representatives</a:t>
            </a:r>
            <a:r>
              <a:rPr lang="fr-BE" baseline="0" dirty="0" smtClean="0"/>
              <a:t> </a:t>
            </a:r>
            <a:r>
              <a:rPr lang="fr-BE" baseline="0" dirty="0" err="1" smtClean="0"/>
              <a:t>being</a:t>
            </a:r>
            <a:r>
              <a:rPr lang="fr-BE" baseline="0" dirty="0" smtClean="0"/>
              <a:t> </a:t>
            </a:r>
            <a:r>
              <a:rPr lang="fr-BE" baseline="0" dirty="0" err="1" smtClean="0"/>
              <a:t>present</a:t>
            </a:r>
            <a:r>
              <a:rPr lang="fr-BE" baseline="0" dirty="0" smtClean="0"/>
              <a:t>.</a:t>
            </a:r>
          </a:p>
          <a:p>
            <a:pPr marL="171450" indent="-171450">
              <a:buFont typeface="Arial" panose="020B0604020202020204" pitchFamily="34" charset="0"/>
              <a:buChar char="•"/>
            </a:pPr>
            <a:r>
              <a:rPr lang="fr-BE" baseline="0" dirty="0" smtClean="0"/>
              <a:t>Due to </a:t>
            </a:r>
            <a:r>
              <a:rPr lang="fr-BE" baseline="0" dirty="0" err="1" smtClean="0"/>
              <a:t>this</a:t>
            </a:r>
            <a:r>
              <a:rPr lang="fr-BE" baseline="0" dirty="0" smtClean="0"/>
              <a:t> situation,</a:t>
            </a:r>
            <a:r>
              <a:rPr lang="en-US" sz="1200" kern="1200" dirty="0" smtClean="0">
                <a:solidFill>
                  <a:schemeClr val="tx1"/>
                </a:solidFill>
                <a:effectLst/>
                <a:latin typeface="+mn-lt"/>
                <a:ea typeface="+mn-ea"/>
                <a:cs typeface="+mn-cs"/>
              </a:rPr>
              <a:t> we</a:t>
            </a:r>
            <a:r>
              <a:rPr lang="en-US" sz="1200" kern="1200" baseline="0" dirty="0" smtClean="0">
                <a:solidFill>
                  <a:schemeClr val="tx1"/>
                </a:solidFill>
                <a:effectLst/>
                <a:latin typeface="+mn-lt"/>
                <a:ea typeface="+mn-ea"/>
                <a:cs typeface="+mn-cs"/>
              </a:rPr>
              <a:t> felt that it </a:t>
            </a:r>
            <a:r>
              <a:rPr lang="en-US" sz="1200" kern="1200" dirty="0" smtClean="0">
                <a:solidFill>
                  <a:schemeClr val="tx1"/>
                </a:solidFill>
                <a:effectLst/>
                <a:latin typeface="+mn-lt"/>
                <a:ea typeface="+mn-ea"/>
                <a:cs typeface="+mn-cs"/>
              </a:rPr>
              <a:t>would be difficult to have the freedom to conduct individual interviews with individuals of our choice.</a:t>
            </a:r>
            <a:r>
              <a:rPr lang="en-US"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therefore first focused our attention on Kamituga where we implemented the structured survey in the period April – May 2015</a:t>
            </a:r>
          </a:p>
          <a:p>
            <a:pPr marL="17145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fr-BE" dirty="0" err="1" smtClean="0"/>
              <a:t>We</a:t>
            </a:r>
            <a:r>
              <a:rPr lang="fr-BE" dirty="0" smtClean="0"/>
              <a:t> </a:t>
            </a:r>
            <a:r>
              <a:rPr lang="fr-BE" dirty="0" err="1" smtClean="0"/>
              <a:t>tried</a:t>
            </a:r>
            <a:r>
              <a:rPr lang="fr-BE" dirty="0" smtClean="0"/>
              <a:t> to </a:t>
            </a:r>
            <a:r>
              <a:rPr lang="fr-BE" dirty="0" err="1" smtClean="0"/>
              <a:t>get</a:t>
            </a:r>
            <a:r>
              <a:rPr lang="fr-BE" dirty="0" smtClean="0"/>
              <a:t> as close to a </a:t>
            </a:r>
            <a:r>
              <a:rPr lang="fr-BE" dirty="0" err="1" smtClean="0"/>
              <a:t>representative</a:t>
            </a:r>
            <a:r>
              <a:rPr lang="fr-BE" dirty="0" smtClean="0"/>
              <a:t> </a:t>
            </a:r>
            <a:r>
              <a:rPr lang="fr-BE" dirty="0" err="1" smtClean="0"/>
              <a:t>sample</a:t>
            </a:r>
            <a:r>
              <a:rPr lang="fr-BE" dirty="0" smtClean="0"/>
              <a:t> as possible – </a:t>
            </a:r>
            <a:r>
              <a:rPr lang="fr-BE" dirty="0" err="1" smtClean="0"/>
              <a:t>which</a:t>
            </a:r>
            <a:r>
              <a:rPr lang="fr-BE" dirty="0" smtClean="0"/>
              <a:t> </a:t>
            </a:r>
            <a:r>
              <a:rPr lang="fr-BE" dirty="0" err="1" smtClean="0"/>
              <a:t>was</a:t>
            </a:r>
            <a:r>
              <a:rPr lang="fr-BE" dirty="0" smtClean="0"/>
              <a:t> </a:t>
            </a:r>
            <a:r>
              <a:rPr lang="fr-BE" dirty="0" err="1" smtClean="0"/>
              <a:t>challenging</a:t>
            </a:r>
            <a:r>
              <a:rPr lang="fr-BE" dirty="0" smtClean="0"/>
              <a:t> since,</a:t>
            </a:r>
            <a:r>
              <a:rPr lang="fr-BE" baseline="0" dirty="0" smtClean="0"/>
              <a:t> as </a:t>
            </a:r>
            <a:r>
              <a:rPr lang="fr-BE" baseline="0" dirty="0" err="1" smtClean="0"/>
              <a:t>you</a:t>
            </a:r>
            <a:r>
              <a:rPr lang="fr-BE" baseline="0" dirty="0" smtClean="0"/>
              <a:t> </a:t>
            </a:r>
            <a:r>
              <a:rPr lang="fr-BE" baseline="0" dirty="0" err="1" smtClean="0"/>
              <a:t>can</a:t>
            </a:r>
            <a:r>
              <a:rPr lang="fr-BE" baseline="0" dirty="0" smtClean="0"/>
              <a:t> imagine, </a:t>
            </a:r>
            <a:r>
              <a:rPr lang="fr-BE" dirty="0" smtClean="0"/>
              <a:t>there are no </a:t>
            </a:r>
            <a:r>
              <a:rPr lang="fr-BE" dirty="0" err="1" smtClean="0"/>
              <a:t>reliable</a:t>
            </a:r>
            <a:r>
              <a:rPr lang="fr-BE" dirty="0" smtClean="0"/>
              <a:t> up to</a:t>
            </a:r>
            <a:r>
              <a:rPr lang="fr-BE" baseline="0" dirty="0" smtClean="0"/>
              <a:t> date </a:t>
            </a:r>
            <a:r>
              <a:rPr lang="fr-BE" baseline="0" dirty="0" err="1" smtClean="0"/>
              <a:t>lists</a:t>
            </a:r>
            <a:r>
              <a:rPr lang="fr-BE" baseline="0" dirty="0" smtClean="0"/>
              <a:t> of artisanal miners</a:t>
            </a:r>
          </a:p>
          <a:p>
            <a:pPr marL="171450" indent="-171450">
              <a:buFont typeface="Arial" panose="020B0604020202020204" pitchFamily="34" charset="0"/>
              <a:buChar char="•"/>
            </a:pPr>
            <a:r>
              <a:rPr lang="fr-BE" baseline="0" dirty="0" err="1" smtClean="0"/>
              <a:t>We</a:t>
            </a:r>
            <a:r>
              <a:rPr lang="fr-BE" baseline="0" dirty="0" smtClean="0"/>
              <a:t> </a:t>
            </a:r>
            <a:r>
              <a:rPr lang="fr-BE" baseline="0" dirty="0" err="1" smtClean="0"/>
              <a:t>worked</a:t>
            </a:r>
            <a:r>
              <a:rPr lang="fr-BE" baseline="0" dirty="0" smtClean="0"/>
              <a:t> </a:t>
            </a:r>
            <a:r>
              <a:rPr lang="fr-BE" baseline="0" dirty="0" err="1" smtClean="0"/>
              <a:t>together</a:t>
            </a:r>
            <a:r>
              <a:rPr lang="fr-BE" baseline="0" dirty="0" smtClean="0"/>
              <a:t> with the </a:t>
            </a:r>
            <a:r>
              <a:rPr lang="fr-BE" baseline="0" dirty="0" err="1" smtClean="0"/>
              <a:t>representatives</a:t>
            </a:r>
            <a:r>
              <a:rPr lang="fr-BE" baseline="0" dirty="0" smtClean="0"/>
              <a:t> of </a:t>
            </a:r>
            <a:r>
              <a:rPr lang="fr-BE" baseline="0" dirty="0" err="1" smtClean="0"/>
              <a:t>two</a:t>
            </a:r>
            <a:r>
              <a:rPr lang="fr-BE" baseline="0" dirty="0" smtClean="0"/>
              <a:t> </a:t>
            </a:r>
            <a:r>
              <a:rPr lang="fr-BE" baseline="0" dirty="0" err="1" smtClean="0"/>
              <a:t>committees</a:t>
            </a:r>
            <a:r>
              <a:rPr lang="fr-BE" baseline="0" dirty="0" smtClean="0"/>
              <a:t> of artisanal miners (COKA – Comité des Orpailleurs de Kamituga &amp; CRC – Comité de Renaissance de Calvaire) to </a:t>
            </a:r>
            <a:r>
              <a:rPr lang="fr-BE" baseline="0" dirty="0" err="1" smtClean="0"/>
              <a:t>draw</a:t>
            </a:r>
            <a:r>
              <a:rPr lang="fr-BE" baseline="0" dirty="0" smtClean="0"/>
              <a:t> up a </a:t>
            </a:r>
            <a:r>
              <a:rPr lang="fr-BE" baseline="0" dirty="0" err="1" smtClean="0"/>
              <a:t>list</a:t>
            </a:r>
            <a:r>
              <a:rPr lang="fr-BE" baseline="0" dirty="0" smtClean="0"/>
              <a:t> of active mining sites</a:t>
            </a:r>
          </a:p>
          <a:p>
            <a:pPr marL="171450" indent="-171450">
              <a:buFont typeface="Arial" panose="020B0604020202020204" pitchFamily="34" charset="0"/>
              <a:buChar char="•"/>
            </a:pPr>
            <a:r>
              <a:rPr lang="fr-BE" dirty="0" err="1" smtClean="0"/>
              <a:t>From</a:t>
            </a:r>
            <a:r>
              <a:rPr lang="fr-BE" dirty="0" smtClean="0"/>
              <a:t> the </a:t>
            </a:r>
            <a:r>
              <a:rPr lang="fr-BE" dirty="0" err="1" smtClean="0"/>
              <a:t>list</a:t>
            </a:r>
            <a:r>
              <a:rPr lang="fr-BE" dirty="0" smtClean="0"/>
              <a:t> of 40 active</a:t>
            </a:r>
            <a:r>
              <a:rPr lang="fr-BE" baseline="0" dirty="0" smtClean="0"/>
              <a:t> sites, </a:t>
            </a:r>
            <a:r>
              <a:rPr lang="fr-BE" baseline="0" dirty="0" err="1" smtClean="0"/>
              <a:t>we</a:t>
            </a:r>
            <a:r>
              <a:rPr lang="fr-BE" baseline="0" dirty="0" smtClean="0"/>
              <a:t> </a:t>
            </a:r>
            <a:r>
              <a:rPr lang="fr-BE" baseline="0" dirty="0" err="1" smtClean="0"/>
              <a:t>selected</a:t>
            </a:r>
            <a:r>
              <a:rPr lang="fr-BE" baseline="0" dirty="0" smtClean="0"/>
              <a:t> 9 in </a:t>
            </a:r>
            <a:r>
              <a:rPr lang="fr-BE" baseline="0" dirty="0" err="1" smtClean="0"/>
              <a:t>order</a:t>
            </a:r>
            <a:r>
              <a:rPr lang="fr-BE" baseline="0" dirty="0" smtClean="0"/>
              <a:t> to </a:t>
            </a:r>
            <a:r>
              <a:rPr lang="fr-BE" baseline="0" dirty="0" err="1" smtClean="0"/>
              <a:t>get</a:t>
            </a:r>
            <a:r>
              <a:rPr lang="fr-BE" baseline="0" dirty="0" smtClean="0"/>
              <a:t> </a:t>
            </a:r>
            <a:r>
              <a:rPr lang="fr-BE" baseline="0" dirty="0" err="1" smtClean="0"/>
              <a:t>sufficient</a:t>
            </a:r>
            <a:r>
              <a:rPr lang="fr-BE" baseline="0" dirty="0" smtClean="0"/>
              <a:t> variation in </a:t>
            </a:r>
            <a:r>
              <a:rPr lang="fr-BE" baseline="0" dirty="0" err="1" smtClean="0"/>
              <a:t>terms</a:t>
            </a:r>
            <a:r>
              <a:rPr lang="fr-BE" baseline="0" dirty="0" smtClean="0"/>
              <a:t> of </a:t>
            </a:r>
            <a:r>
              <a:rPr lang="fr-BE" baseline="0" dirty="0" err="1" smtClean="0"/>
              <a:t>geographical</a:t>
            </a:r>
            <a:r>
              <a:rPr lang="fr-BE" baseline="0" dirty="0" smtClean="0"/>
              <a:t> location, distance </a:t>
            </a:r>
            <a:r>
              <a:rPr lang="fr-BE" baseline="0" dirty="0" err="1" smtClean="0"/>
              <a:t>from</a:t>
            </a:r>
            <a:r>
              <a:rPr lang="fr-BE" baseline="0" dirty="0" smtClean="0"/>
              <a:t> the center of Kamituga, the </a:t>
            </a:r>
            <a:r>
              <a:rPr lang="fr-BE" baseline="0" dirty="0" err="1" smtClean="0"/>
              <a:t>approximate</a:t>
            </a:r>
            <a:r>
              <a:rPr lang="fr-BE" baseline="0" dirty="0" smtClean="0"/>
              <a:t> </a:t>
            </a:r>
            <a:r>
              <a:rPr lang="fr-BE" baseline="0" dirty="0" err="1" smtClean="0"/>
              <a:t>number</a:t>
            </a:r>
            <a:r>
              <a:rPr lang="fr-BE" baseline="0" dirty="0" smtClean="0"/>
              <a:t> of artisanal miners and the </a:t>
            </a:r>
            <a:r>
              <a:rPr lang="fr-BE" baseline="0" dirty="0" err="1" smtClean="0"/>
              <a:t>presence</a:t>
            </a:r>
            <a:r>
              <a:rPr lang="fr-BE" baseline="0" dirty="0" smtClean="0"/>
              <a:t> of Banro</a:t>
            </a:r>
          </a:p>
          <a:p>
            <a:pPr marL="171450" indent="-171450">
              <a:buFont typeface="Arial" panose="020B0604020202020204" pitchFamily="34" charset="0"/>
              <a:buChar char="•"/>
            </a:pPr>
            <a:r>
              <a:rPr lang="fr-BE" dirty="0" smtClean="0"/>
              <a:t>Our 12 </a:t>
            </a:r>
            <a:r>
              <a:rPr lang="fr-BE" dirty="0" err="1" smtClean="0"/>
              <a:t>enumerators</a:t>
            </a:r>
            <a:r>
              <a:rPr lang="fr-BE" baseline="0" dirty="0" smtClean="0"/>
              <a:t> </a:t>
            </a:r>
            <a:r>
              <a:rPr lang="fr-BE" baseline="0" dirty="0" err="1" smtClean="0"/>
              <a:t>then</a:t>
            </a:r>
            <a:r>
              <a:rPr lang="fr-BE" baseline="0" dirty="0" smtClean="0"/>
              <a:t> </a:t>
            </a:r>
            <a:r>
              <a:rPr lang="fr-BE" baseline="0" dirty="0" err="1" smtClean="0"/>
              <a:t>worked</a:t>
            </a:r>
            <a:r>
              <a:rPr lang="fr-BE" baseline="0" dirty="0" smtClean="0"/>
              <a:t> </a:t>
            </a:r>
            <a:r>
              <a:rPr lang="fr-BE" baseline="0" dirty="0" err="1" smtClean="0"/>
              <a:t>together</a:t>
            </a:r>
            <a:r>
              <a:rPr lang="fr-BE" baseline="0" dirty="0" smtClean="0"/>
              <a:t> with agents of the mining </a:t>
            </a:r>
            <a:r>
              <a:rPr lang="fr-BE" baseline="0" dirty="0" err="1" smtClean="0"/>
              <a:t>committees</a:t>
            </a:r>
            <a:r>
              <a:rPr lang="fr-BE" baseline="0" dirty="0" smtClean="0"/>
              <a:t> to </a:t>
            </a:r>
            <a:r>
              <a:rPr lang="fr-BE" baseline="0" dirty="0" err="1" smtClean="0"/>
              <a:t>constitute</a:t>
            </a:r>
            <a:r>
              <a:rPr lang="fr-BE" baseline="0" dirty="0" smtClean="0"/>
              <a:t> a </a:t>
            </a:r>
            <a:r>
              <a:rPr lang="fr-BE" baseline="0" dirty="0" err="1" smtClean="0"/>
              <a:t>list</a:t>
            </a:r>
            <a:r>
              <a:rPr lang="fr-BE" baseline="0" dirty="0" smtClean="0"/>
              <a:t> of all actors in </a:t>
            </a:r>
            <a:r>
              <a:rPr lang="fr-BE" baseline="0" dirty="0" err="1" smtClean="0"/>
              <a:t>each</a:t>
            </a:r>
            <a:r>
              <a:rPr lang="fr-BE" baseline="0" dirty="0" smtClean="0"/>
              <a:t> </a:t>
            </a:r>
            <a:r>
              <a:rPr lang="fr-BE" baseline="0" dirty="0" err="1" smtClean="0"/>
              <a:t>selected</a:t>
            </a:r>
            <a:r>
              <a:rPr lang="fr-BE" baseline="0" dirty="0" smtClean="0"/>
              <a:t> site</a:t>
            </a:r>
          </a:p>
          <a:p>
            <a:pPr marL="628650" lvl="1" indent="-171450">
              <a:buFont typeface="Arial" panose="020B0604020202020204" pitchFamily="34" charset="0"/>
              <a:buChar char="•"/>
            </a:pPr>
            <a:r>
              <a:rPr lang="fr-BE" baseline="0" dirty="0" smtClean="0"/>
              <a:t>First the « chef de colline » or the manager of the site </a:t>
            </a:r>
            <a:r>
              <a:rPr lang="fr-BE" baseline="0" dirty="0" err="1" smtClean="0"/>
              <a:t>was</a:t>
            </a:r>
            <a:r>
              <a:rPr lang="fr-BE" baseline="0" dirty="0" smtClean="0"/>
              <a:t> </a:t>
            </a:r>
            <a:r>
              <a:rPr lang="fr-BE" baseline="0" dirty="0" err="1" smtClean="0"/>
              <a:t>contacted</a:t>
            </a:r>
            <a:r>
              <a:rPr lang="fr-BE" baseline="0" dirty="0" smtClean="0"/>
              <a:t> in </a:t>
            </a:r>
            <a:r>
              <a:rPr lang="fr-BE" baseline="0" dirty="0" err="1" smtClean="0"/>
              <a:t>order</a:t>
            </a:r>
            <a:r>
              <a:rPr lang="fr-BE" baseline="0" dirty="0" smtClean="0"/>
              <a:t> to </a:t>
            </a:r>
            <a:r>
              <a:rPr lang="fr-BE" baseline="0" dirty="0" err="1" smtClean="0"/>
              <a:t>provide</a:t>
            </a:r>
            <a:r>
              <a:rPr lang="fr-BE" baseline="0" dirty="0" smtClean="0"/>
              <a:t> us with a full </a:t>
            </a:r>
            <a:r>
              <a:rPr lang="fr-BE" baseline="0" dirty="0" err="1" smtClean="0"/>
              <a:t>list</a:t>
            </a:r>
            <a:r>
              <a:rPr lang="fr-BE" baseline="0" dirty="0" smtClean="0"/>
              <a:t> of Pit Managers – 72 in total</a:t>
            </a:r>
          </a:p>
          <a:p>
            <a:pPr marL="628650" lvl="1" indent="-171450">
              <a:buFont typeface="Arial" panose="020B0604020202020204" pitchFamily="34" charset="0"/>
              <a:buChar char="•"/>
            </a:pPr>
            <a:r>
              <a:rPr lang="fr-BE" baseline="0" dirty="0" err="1" smtClean="0"/>
              <a:t>From</a:t>
            </a:r>
            <a:r>
              <a:rPr lang="fr-BE" baseline="0" dirty="0" smtClean="0"/>
              <a:t> </a:t>
            </a:r>
            <a:r>
              <a:rPr lang="fr-BE" baseline="0" dirty="0" err="1" smtClean="0"/>
              <a:t>each</a:t>
            </a:r>
            <a:r>
              <a:rPr lang="fr-BE" baseline="0" dirty="0" smtClean="0"/>
              <a:t> PDG </a:t>
            </a:r>
            <a:r>
              <a:rPr lang="fr-BE" baseline="0" dirty="0" err="1" smtClean="0"/>
              <a:t>we</a:t>
            </a:r>
            <a:r>
              <a:rPr lang="fr-BE" baseline="0" dirty="0" smtClean="0"/>
              <a:t> </a:t>
            </a:r>
            <a:r>
              <a:rPr lang="fr-BE" baseline="0" dirty="0" err="1" smtClean="0"/>
              <a:t>then</a:t>
            </a:r>
            <a:r>
              <a:rPr lang="fr-BE" baseline="0" dirty="0" smtClean="0"/>
              <a:t> </a:t>
            </a:r>
            <a:r>
              <a:rPr lang="fr-BE" baseline="0" dirty="0" err="1" smtClean="0"/>
              <a:t>obtained</a:t>
            </a:r>
            <a:r>
              <a:rPr lang="fr-BE" baseline="0" dirty="0" smtClean="0"/>
              <a:t> a </a:t>
            </a:r>
            <a:r>
              <a:rPr lang="fr-BE" baseline="0" dirty="0" err="1" smtClean="0"/>
              <a:t>list</a:t>
            </a:r>
            <a:r>
              <a:rPr lang="fr-BE" baseline="0" dirty="0" smtClean="0"/>
              <a:t> of artisanal miners </a:t>
            </a:r>
            <a:r>
              <a:rPr lang="fr-BE" baseline="0" dirty="0" err="1" smtClean="0"/>
              <a:t>working</a:t>
            </a:r>
            <a:r>
              <a:rPr lang="fr-BE" baseline="0" dirty="0" smtClean="0"/>
              <a:t> with </a:t>
            </a:r>
            <a:r>
              <a:rPr lang="fr-BE" baseline="0" dirty="0" err="1" smtClean="0"/>
              <a:t>him</a:t>
            </a:r>
            <a:r>
              <a:rPr lang="fr-BE" baseline="0" dirty="0" smtClean="0"/>
              <a:t>, in total 1,254</a:t>
            </a:r>
          </a:p>
          <a:p>
            <a:pPr marL="628650" lvl="1" indent="-171450">
              <a:buFont typeface="Arial" panose="020B0604020202020204" pitchFamily="34" charset="0"/>
              <a:buChar char="•"/>
            </a:pPr>
            <a:endParaRPr lang="fr-BE" baseline="0" dirty="0" smtClean="0"/>
          </a:p>
          <a:p>
            <a:pPr marL="628650" lvl="1" indent="-171450">
              <a:buFont typeface="Arial" panose="020B0604020202020204" pitchFamily="34" charset="0"/>
              <a:buChar char="•"/>
            </a:pPr>
            <a:r>
              <a:rPr lang="fr-BE" baseline="0" dirty="0" err="1" smtClean="0"/>
              <a:t>We</a:t>
            </a:r>
            <a:r>
              <a:rPr lang="fr-BE" baseline="0" dirty="0" smtClean="0"/>
              <a:t> </a:t>
            </a:r>
            <a:r>
              <a:rPr lang="fr-BE" baseline="0" dirty="0" err="1" smtClean="0"/>
              <a:t>then</a:t>
            </a:r>
            <a:r>
              <a:rPr lang="fr-BE" baseline="0" dirty="0" smtClean="0"/>
              <a:t> </a:t>
            </a:r>
            <a:r>
              <a:rPr lang="fr-BE" baseline="0" dirty="0" err="1" smtClean="0"/>
              <a:t>used</a:t>
            </a:r>
            <a:r>
              <a:rPr lang="fr-BE" baseline="0" dirty="0" smtClean="0"/>
              <a:t> </a:t>
            </a:r>
            <a:r>
              <a:rPr lang="fr-BE" baseline="0" dirty="0" err="1" smtClean="0"/>
              <a:t>these</a:t>
            </a:r>
            <a:r>
              <a:rPr lang="fr-BE" baseline="0" dirty="0" smtClean="0"/>
              <a:t> </a:t>
            </a:r>
            <a:r>
              <a:rPr lang="fr-BE" baseline="0" dirty="0" err="1" smtClean="0"/>
              <a:t>lists</a:t>
            </a:r>
            <a:r>
              <a:rPr lang="fr-BE" baseline="0" dirty="0" smtClean="0"/>
              <a:t> to </a:t>
            </a:r>
            <a:r>
              <a:rPr lang="fr-BE" baseline="0" dirty="0" err="1" smtClean="0"/>
              <a:t>randomly</a:t>
            </a:r>
            <a:r>
              <a:rPr lang="fr-BE" baseline="0" dirty="0" smtClean="0"/>
              <a:t> select </a:t>
            </a:r>
            <a:r>
              <a:rPr lang="fr-BE" baseline="0" dirty="0" err="1" smtClean="0"/>
              <a:t>our</a:t>
            </a:r>
            <a:r>
              <a:rPr lang="fr-BE" baseline="0" dirty="0" smtClean="0"/>
              <a:t> </a:t>
            </a:r>
            <a:r>
              <a:rPr lang="fr-BE" baseline="0" dirty="0" err="1" smtClean="0"/>
              <a:t>sample</a:t>
            </a:r>
            <a:endParaRPr lang="fr-BE" baseline="0" dirty="0" smtClean="0"/>
          </a:p>
          <a:p>
            <a:pPr marL="628650" lvl="1" indent="-171450">
              <a:buFont typeface="Arial" panose="020B0604020202020204" pitchFamily="34" charset="0"/>
              <a:buChar char="•"/>
            </a:pPr>
            <a:r>
              <a:rPr lang="fr-BE" baseline="0" dirty="0" smtClean="0"/>
              <a:t>In </a:t>
            </a:r>
            <a:r>
              <a:rPr lang="fr-BE" baseline="0" dirty="0" err="1" smtClean="0"/>
              <a:t>each</a:t>
            </a:r>
            <a:r>
              <a:rPr lang="fr-BE" baseline="0" dirty="0" smtClean="0"/>
              <a:t> mining site </a:t>
            </a:r>
            <a:r>
              <a:rPr lang="fr-BE" baseline="0" dirty="0" err="1" smtClean="0"/>
              <a:t>we</a:t>
            </a:r>
            <a:r>
              <a:rPr lang="fr-BE" baseline="0" dirty="0" smtClean="0"/>
              <a:t> </a:t>
            </a:r>
            <a:r>
              <a:rPr lang="fr-BE" baseline="0" dirty="0" err="1" smtClean="0"/>
              <a:t>randomly</a:t>
            </a:r>
            <a:r>
              <a:rPr lang="fr-BE" baseline="0" dirty="0" smtClean="0"/>
              <a:t> </a:t>
            </a:r>
            <a:r>
              <a:rPr lang="fr-BE" baseline="0" dirty="0" err="1" smtClean="0"/>
              <a:t>selected</a:t>
            </a:r>
            <a:r>
              <a:rPr lang="fr-BE" baseline="0" dirty="0" smtClean="0"/>
              <a:t> </a:t>
            </a:r>
            <a:r>
              <a:rPr lang="fr-BE" baseline="0" dirty="0" err="1" smtClean="0"/>
              <a:t>half</a:t>
            </a:r>
            <a:r>
              <a:rPr lang="fr-BE" baseline="0" dirty="0" smtClean="0"/>
              <a:t> of the pits</a:t>
            </a:r>
          </a:p>
          <a:p>
            <a:pPr marL="628650" lvl="1" indent="-171450">
              <a:buFont typeface="Arial" panose="020B0604020202020204" pitchFamily="34" charset="0"/>
              <a:buChar char="•"/>
            </a:pPr>
            <a:r>
              <a:rPr lang="fr-BE" baseline="0" dirty="0" err="1" smtClean="0"/>
              <a:t>From</a:t>
            </a:r>
            <a:r>
              <a:rPr lang="fr-BE" baseline="0" dirty="0" smtClean="0"/>
              <a:t> </a:t>
            </a:r>
            <a:r>
              <a:rPr lang="fr-BE" baseline="0" dirty="0" err="1" smtClean="0"/>
              <a:t>each</a:t>
            </a:r>
            <a:r>
              <a:rPr lang="fr-BE" baseline="0" dirty="0" smtClean="0"/>
              <a:t> pit </a:t>
            </a:r>
            <a:r>
              <a:rPr lang="fr-BE" baseline="0" dirty="0" err="1" smtClean="0"/>
              <a:t>we</a:t>
            </a:r>
            <a:r>
              <a:rPr lang="fr-BE" baseline="0" dirty="0" smtClean="0"/>
              <a:t> </a:t>
            </a:r>
            <a:r>
              <a:rPr lang="fr-BE" baseline="0" dirty="0" err="1" smtClean="0"/>
              <a:t>randomly</a:t>
            </a:r>
            <a:r>
              <a:rPr lang="fr-BE" baseline="0" dirty="0" smtClean="0"/>
              <a:t> </a:t>
            </a:r>
            <a:r>
              <a:rPr lang="fr-BE" baseline="0" dirty="0" err="1" smtClean="0"/>
              <a:t>selected</a:t>
            </a:r>
            <a:r>
              <a:rPr lang="fr-BE" baseline="0" dirty="0" smtClean="0"/>
              <a:t> 10 miners to </a:t>
            </a:r>
            <a:r>
              <a:rPr lang="fr-BE" baseline="0" dirty="0" err="1" smtClean="0"/>
              <a:t>be</a:t>
            </a:r>
            <a:r>
              <a:rPr lang="fr-BE" baseline="0" dirty="0" smtClean="0"/>
              <a:t> </a:t>
            </a:r>
            <a:r>
              <a:rPr lang="fr-BE" baseline="0" dirty="0" err="1" smtClean="0"/>
              <a:t>interviewed</a:t>
            </a:r>
            <a:r>
              <a:rPr lang="fr-BE" baseline="0" dirty="0" smtClean="0"/>
              <a:t>, the PDG of </a:t>
            </a:r>
            <a:r>
              <a:rPr lang="fr-BE" baseline="0" dirty="0" err="1" smtClean="0"/>
              <a:t>each</a:t>
            </a:r>
            <a:r>
              <a:rPr lang="fr-BE" baseline="0" dirty="0" smtClean="0"/>
              <a:t> pit </a:t>
            </a:r>
            <a:r>
              <a:rPr lang="fr-BE" baseline="0" dirty="0" err="1" smtClean="0"/>
              <a:t>was</a:t>
            </a:r>
            <a:r>
              <a:rPr lang="fr-BE" baseline="0" dirty="0" smtClean="0"/>
              <a:t> </a:t>
            </a:r>
            <a:r>
              <a:rPr lang="fr-BE" baseline="0" dirty="0" err="1" smtClean="0"/>
              <a:t>interviewed</a:t>
            </a:r>
            <a:r>
              <a:rPr lang="fr-BE" baseline="0" dirty="0" smtClean="0"/>
              <a:t> as </a:t>
            </a:r>
            <a:r>
              <a:rPr lang="fr-BE" baseline="0" dirty="0" err="1" smtClean="0"/>
              <a:t>well</a:t>
            </a:r>
            <a:endParaRPr lang="fr-BE"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baseline="0" dirty="0" err="1" smtClean="0"/>
              <a:t>Average</a:t>
            </a:r>
            <a:r>
              <a:rPr lang="fr-BE" baseline="0" dirty="0" smtClean="0"/>
              <a:t> </a:t>
            </a:r>
            <a:r>
              <a:rPr lang="fr-BE" baseline="0" dirty="0" err="1" smtClean="0"/>
              <a:t>pitsize</a:t>
            </a:r>
            <a:r>
              <a:rPr lang="fr-BE" baseline="0" dirty="0" smtClean="0"/>
              <a:t>: 17</a:t>
            </a:r>
          </a:p>
          <a:p>
            <a:pPr marL="628650" lvl="1" indent="-171450">
              <a:buFont typeface="Arial" panose="020B0604020202020204" pitchFamily="34" charset="0"/>
              <a:buChar char="•"/>
            </a:pPr>
            <a:r>
              <a:rPr lang="fr-BE" baseline="0" dirty="0" err="1" smtClean="0"/>
              <a:t>When</a:t>
            </a:r>
            <a:r>
              <a:rPr lang="fr-BE" baseline="0" dirty="0" smtClean="0"/>
              <a:t> pits </a:t>
            </a:r>
            <a:r>
              <a:rPr lang="fr-BE" baseline="0" dirty="0" err="1" smtClean="0"/>
              <a:t>were</a:t>
            </a:r>
            <a:r>
              <a:rPr lang="fr-BE" baseline="0" dirty="0" smtClean="0"/>
              <a:t> </a:t>
            </a:r>
            <a:r>
              <a:rPr lang="fr-BE" baseline="0" dirty="0" err="1" smtClean="0"/>
              <a:t>smaller</a:t>
            </a:r>
            <a:r>
              <a:rPr lang="fr-BE" baseline="0" dirty="0" smtClean="0"/>
              <a:t> </a:t>
            </a:r>
            <a:r>
              <a:rPr lang="fr-BE" baseline="0" dirty="0" err="1" smtClean="0"/>
              <a:t>than</a:t>
            </a:r>
            <a:r>
              <a:rPr lang="fr-BE" baseline="0" dirty="0" smtClean="0"/>
              <a:t> 10 miners </a:t>
            </a:r>
            <a:r>
              <a:rPr lang="fr-BE" baseline="0" dirty="0" err="1" smtClean="0"/>
              <a:t>we</a:t>
            </a:r>
            <a:r>
              <a:rPr lang="fr-BE" baseline="0" dirty="0" smtClean="0"/>
              <a:t> </a:t>
            </a:r>
            <a:r>
              <a:rPr lang="fr-BE" baseline="0" dirty="0" err="1" smtClean="0"/>
              <a:t>selected</a:t>
            </a:r>
            <a:r>
              <a:rPr lang="fr-BE" baseline="0" dirty="0" smtClean="0"/>
              <a:t> an </a:t>
            </a:r>
            <a:r>
              <a:rPr lang="fr-BE" baseline="0" dirty="0" err="1" smtClean="0"/>
              <a:t>additional</a:t>
            </a:r>
            <a:r>
              <a:rPr lang="fr-BE" baseline="0" dirty="0" smtClean="0"/>
              <a:t> pit in the mining site</a:t>
            </a:r>
          </a:p>
          <a:p>
            <a:pPr marL="628650" lvl="1" indent="-171450">
              <a:buFont typeface="Arial" panose="020B0604020202020204" pitchFamily="34" charset="0"/>
              <a:buChar char="•"/>
            </a:pPr>
            <a:r>
              <a:rPr lang="fr-BE" baseline="0" dirty="0" err="1" smtClean="0"/>
              <a:t>When</a:t>
            </a:r>
            <a:r>
              <a:rPr lang="fr-BE" baseline="0" dirty="0" smtClean="0"/>
              <a:t> pits </a:t>
            </a:r>
            <a:r>
              <a:rPr lang="fr-BE" baseline="0" dirty="0" err="1" smtClean="0"/>
              <a:t>were</a:t>
            </a:r>
            <a:r>
              <a:rPr lang="fr-BE" baseline="0" dirty="0" smtClean="0"/>
              <a:t> </a:t>
            </a:r>
            <a:r>
              <a:rPr lang="fr-BE" baseline="0" dirty="0" err="1" smtClean="0"/>
              <a:t>larger</a:t>
            </a:r>
            <a:r>
              <a:rPr lang="fr-BE" baseline="0" dirty="0" smtClean="0"/>
              <a:t> </a:t>
            </a:r>
            <a:r>
              <a:rPr lang="fr-BE" baseline="0" dirty="0" err="1" smtClean="0"/>
              <a:t>than</a:t>
            </a:r>
            <a:r>
              <a:rPr lang="fr-BE" baseline="0" dirty="0" smtClean="0"/>
              <a:t> 30 miners, </a:t>
            </a:r>
            <a:r>
              <a:rPr lang="fr-BE" baseline="0" dirty="0" err="1" smtClean="0"/>
              <a:t>we</a:t>
            </a:r>
            <a:r>
              <a:rPr lang="fr-BE" baseline="0" dirty="0" smtClean="0"/>
              <a:t> </a:t>
            </a:r>
            <a:r>
              <a:rPr lang="fr-BE" baseline="0" dirty="0" err="1" smtClean="0"/>
              <a:t>selected</a:t>
            </a:r>
            <a:r>
              <a:rPr lang="fr-BE" baseline="0" dirty="0" smtClean="0"/>
              <a:t> 15 miners in </a:t>
            </a:r>
            <a:r>
              <a:rPr lang="fr-BE" baseline="0" dirty="0" err="1" smtClean="0"/>
              <a:t>that</a:t>
            </a:r>
            <a:r>
              <a:rPr lang="fr-BE" baseline="0" dirty="0" smtClean="0"/>
              <a:t> pit</a:t>
            </a:r>
          </a:p>
          <a:p>
            <a:pPr marL="628650" lvl="1" indent="-171450">
              <a:buFont typeface="Arial" panose="020B0604020202020204" pitchFamily="34" charset="0"/>
              <a:buChar char="•"/>
            </a:pPr>
            <a:endParaRPr lang="fr-BE" baseline="0" dirty="0" smtClean="0"/>
          </a:p>
          <a:p>
            <a:pPr marL="628650" lvl="1" indent="-171450">
              <a:buFont typeface="Arial" panose="020B0604020202020204" pitchFamily="34" charset="0"/>
              <a:buChar char="•"/>
            </a:pPr>
            <a:r>
              <a:rPr lang="fr-BE" baseline="0" dirty="0" smtClean="0"/>
              <a:t>In total </a:t>
            </a:r>
            <a:r>
              <a:rPr lang="fr-BE" baseline="0" dirty="0" err="1" smtClean="0"/>
              <a:t>we</a:t>
            </a:r>
            <a:r>
              <a:rPr lang="fr-BE" baseline="0" dirty="0" smtClean="0"/>
              <a:t> have 469 observations </a:t>
            </a:r>
            <a:r>
              <a:rPr lang="fr-BE" baseline="0" dirty="0" smtClean="0">
                <a:sym typeface="Wingdings" panose="05000000000000000000" pitchFamily="2" charset="2"/>
              </a:rPr>
              <a:t></a:t>
            </a:r>
            <a:r>
              <a:rPr lang="fr-BE" baseline="0" dirty="0" smtClean="0"/>
              <a:t> 430 miners &amp; 39 PDG</a:t>
            </a:r>
          </a:p>
          <a:p>
            <a:pPr marL="628650" lvl="1" indent="-171450">
              <a:buFont typeface="Arial" panose="020B0604020202020204" pitchFamily="34" charset="0"/>
              <a:buChar char="•"/>
            </a:pPr>
            <a:endParaRPr lang="fr-BE" baseline="0" dirty="0" smtClean="0"/>
          </a:p>
          <a:p>
            <a:r>
              <a:rPr lang="en-US" dirty="0" smtClean="0"/>
              <a:t>Alternatives we considered</a:t>
            </a:r>
          </a:p>
          <a:p>
            <a:pPr lvl="1"/>
            <a:r>
              <a:rPr lang="en-US" dirty="0" smtClean="0"/>
              <a:t>List experiment, Lab-in-the-field experiments,….</a:t>
            </a:r>
          </a:p>
          <a:p>
            <a:pPr lvl="1"/>
            <a:r>
              <a:rPr lang="en-US" dirty="0" smtClean="0"/>
              <a:t>Ex-post confrontation survey in </a:t>
            </a:r>
            <a:r>
              <a:rPr lang="en-US" dirty="0" err="1" smtClean="0"/>
              <a:t>Twangiza</a:t>
            </a:r>
            <a:endParaRPr lang="en-US" dirty="0" smtClean="0"/>
          </a:p>
          <a:p>
            <a:pPr lvl="1"/>
            <a:r>
              <a:rPr lang="en-US" dirty="0" smtClean="0"/>
              <a:t>But in pilot: cost &gt; benefits</a:t>
            </a:r>
          </a:p>
          <a:p>
            <a:r>
              <a:rPr lang="en-US" dirty="0" smtClean="0"/>
              <a:t>“Pragmatic” approach</a:t>
            </a:r>
          </a:p>
          <a:p>
            <a:pPr marL="0" lvl="0" indent="0">
              <a:buFont typeface="Arial" panose="020B0604020202020204" pitchFamily="34" charset="0"/>
              <a:buNone/>
            </a:pPr>
            <a:endParaRPr lang="fr-BE" baseline="0" dirty="0" smtClean="0"/>
          </a:p>
        </p:txBody>
      </p:sp>
      <p:sp>
        <p:nvSpPr>
          <p:cNvPr id="4" name="Slide Number Placeholder 3"/>
          <p:cNvSpPr>
            <a:spLocks noGrp="1"/>
          </p:cNvSpPr>
          <p:nvPr>
            <p:ph type="sldNum" sz="quarter" idx="10"/>
          </p:nvPr>
        </p:nvSpPr>
        <p:spPr/>
        <p:txBody>
          <a:bodyPr/>
          <a:lstStyle/>
          <a:p>
            <a:fld id="{D0B3348C-B55F-4B50-9711-2D2B3CB666EC}" type="slidenum">
              <a:rPr lang="nl-BE" smtClean="0">
                <a:solidFill>
                  <a:prstClr val="black"/>
                </a:solidFill>
              </a:rPr>
              <a:pPr/>
              <a:t>67</a:t>
            </a:fld>
            <a:endParaRPr lang="nl-BE">
              <a:solidFill>
                <a:prstClr val="black"/>
              </a:solidFill>
            </a:endParaRPr>
          </a:p>
        </p:txBody>
      </p:sp>
    </p:spTree>
    <p:extLst>
      <p:ext uri="{BB962C8B-B14F-4D97-AF65-F5344CB8AC3E}">
        <p14:creationId xmlns:p14="http://schemas.microsoft.com/office/powerpoint/2010/main" val="3579801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Although much of this work has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accounted for participation in rebel groups, recent work suggests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these explanations also account for participation in militia groups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fight in </a:t>
            </a:r>
            <a:r>
              <a:rPr lang="en-US" sz="2000" dirty="0" err="1" smtClean="0"/>
              <a:t>defence</a:t>
            </a:r>
            <a:r>
              <a:rPr lang="en-US" sz="2000" dirty="0" smtClean="0"/>
              <a:t> of the state (Humphreys &amp; Weinstein ; Peters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BE" sz="2000" dirty="0" smtClean="0"/>
              <a:t>negative </a:t>
            </a:r>
            <a:r>
              <a:rPr lang="nl-BE" sz="2000" dirty="0" err="1" smtClean="0"/>
              <a:t>selective</a:t>
            </a:r>
            <a:r>
              <a:rPr lang="nl-BE" sz="2000" dirty="0" smtClean="0"/>
              <a:t> incentives (in-</a:t>
            </a:r>
            <a:r>
              <a:rPr lang="nl-BE" sz="2000" dirty="0" err="1" smtClean="0"/>
              <a:t>group</a:t>
            </a:r>
            <a:r>
              <a:rPr lang="nl-BE" sz="2000" dirty="0" smtClean="0"/>
              <a:t> </a:t>
            </a:r>
            <a:r>
              <a:rPr lang="nl-BE" sz="2000" dirty="0" err="1" smtClean="0"/>
              <a:t>policing</a:t>
            </a:r>
            <a:r>
              <a:rPr lang="nl-BE" sz="2000" dirty="0" smtClean="0"/>
              <a:t>)</a:t>
            </a:r>
            <a:endParaRPr lang="en-US" sz="2000" dirty="0" smtClean="0"/>
          </a:p>
          <a:p>
            <a:pPr>
              <a:lnSpc>
                <a:spcPct val="100000"/>
              </a:lnSpc>
            </a:pPr>
            <a:endParaRPr lang="en-US" sz="1200" dirty="0" smtClean="0"/>
          </a:p>
          <a:p>
            <a:pPr>
              <a:lnSpc>
                <a:spcPct val="100000"/>
              </a:lnSpc>
            </a:pPr>
            <a:r>
              <a:rPr lang="en-US" sz="1200" dirty="0" smtClean="0"/>
              <a:t>Need for policy ?</a:t>
            </a:r>
          </a:p>
          <a:p>
            <a:pPr>
              <a:lnSpc>
                <a:spcPct val="100000"/>
              </a:lnSpc>
            </a:pPr>
            <a:r>
              <a:rPr lang="en-US" sz="1200" dirty="0" smtClean="0"/>
              <a:t>Yes, if there is a conflict-trap</a:t>
            </a:r>
          </a:p>
          <a:p>
            <a:pPr>
              <a:lnSpc>
                <a:spcPct val="100000"/>
              </a:lnSpc>
            </a:pPr>
            <a:r>
              <a:rPr lang="en-US" sz="1200" dirty="0" smtClean="0"/>
              <a:t>Yes, if unemployed young men create negative externalities</a:t>
            </a:r>
          </a:p>
          <a:p>
            <a:r>
              <a:rPr lang="en-US" dirty="0" smtClean="0"/>
              <a:t>The DRC was home to the First (1996-7) and Second (1998—2003) Congolese Wars. The latter, with the direct involvement of eight African nations and 25 armed groups, has been the deadliest war in modern African history (IRC, 2007). Despite the formal end to the war in July 2003, Eastern Congo continues to be an epicenter of conflict.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known 12 years of war since 1995, of which 6 years high-intensity.</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69</a:t>
            </a:fld>
            <a:endParaRPr lang="nl-BE">
              <a:solidFill>
                <a:prstClr val="black"/>
              </a:solidFill>
            </a:endParaRPr>
          </a:p>
        </p:txBody>
      </p:sp>
    </p:spTree>
    <p:extLst>
      <p:ext uri="{BB962C8B-B14F-4D97-AF65-F5344CB8AC3E}">
        <p14:creationId xmlns:p14="http://schemas.microsoft.com/office/powerpoint/2010/main" val="1240076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Although much of this work has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accounted for participation in rebel groups, recent work suggests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these explanations also account for participation in militia groups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fight in </a:t>
            </a:r>
            <a:r>
              <a:rPr lang="en-US" sz="2000" dirty="0" err="1" smtClean="0"/>
              <a:t>defence</a:t>
            </a:r>
            <a:r>
              <a:rPr lang="en-US" sz="2000" dirty="0" smtClean="0"/>
              <a:t> of the state (Humphreys &amp; Weinstein ; Peters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BE" sz="2000" dirty="0" smtClean="0"/>
              <a:t>negative </a:t>
            </a:r>
            <a:r>
              <a:rPr lang="nl-BE" sz="2000" dirty="0" err="1" smtClean="0"/>
              <a:t>selective</a:t>
            </a:r>
            <a:r>
              <a:rPr lang="nl-BE" sz="2000" dirty="0" smtClean="0"/>
              <a:t> incentives (in-</a:t>
            </a:r>
            <a:r>
              <a:rPr lang="nl-BE" sz="2000" dirty="0" err="1" smtClean="0"/>
              <a:t>group</a:t>
            </a:r>
            <a:r>
              <a:rPr lang="nl-BE" sz="2000" dirty="0" smtClean="0"/>
              <a:t> </a:t>
            </a:r>
            <a:r>
              <a:rPr lang="nl-BE" sz="2000" dirty="0" err="1" smtClean="0"/>
              <a:t>policing</a:t>
            </a:r>
            <a:r>
              <a:rPr lang="nl-BE" sz="2000" dirty="0" smtClean="0"/>
              <a:t>)</a:t>
            </a:r>
            <a:endParaRPr lang="en-US" sz="2000" dirty="0" smtClean="0"/>
          </a:p>
          <a:p>
            <a:pPr>
              <a:lnSpc>
                <a:spcPct val="100000"/>
              </a:lnSpc>
            </a:pPr>
            <a:endParaRPr lang="en-US" sz="1200" dirty="0" smtClean="0"/>
          </a:p>
          <a:p>
            <a:pPr>
              <a:lnSpc>
                <a:spcPct val="100000"/>
              </a:lnSpc>
            </a:pPr>
            <a:r>
              <a:rPr lang="en-US" sz="1200" dirty="0" smtClean="0"/>
              <a:t>Need for policy ?</a:t>
            </a:r>
          </a:p>
          <a:p>
            <a:pPr>
              <a:lnSpc>
                <a:spcPct val="100000"/>
              </a:lnSpc>
            </a:pPr>
            <a:r>
              <a:rPr lang="en-US" sz="1200" dirty="0" smtClean="0"/>
              <a:t>Yes, if there is a conflict-trap</a:t>
            </a:r>
          </a:p>
          <a:p>
            <a:pPr>
              <a:lnSpc>
                <a:spcPct val="100000"/>
              </a:lnSpc>
            </a:pPr>
            <a:r>
              <a:rPr lang="en-US" sz="1200" dirty="0" smtClean="0"/>
              <a:t>Yes, if unemployed young men create negative externalities</a:t>
            </a:r>
          </a:p>
          <a:p>
            <a:r>
              <a:rPr lang="en-US" dirty="0" smtClean="0"/>
              <a:t>The DRC was home to the First (1996-7) and Second (1998—2003) Congolese Wars. The latter, with the direct involvement of eight African nations and 25 armed groups, has been the deadliest war in modern African history (IRC, 2007). Despite the formal end to the war in July 2003, Eastern Congo continues to be an epicenter of conflict.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known 12 years of war since 1995, of which 6 years high-intensity.</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70</a:t>
            </a:fld>
            <a:endParaRPr lang="nl-BE">
              <a:solidFill>
                <a:prstClr val="black"/>
              </a:solidFill>
            </a:endParaRPr>
          </a:p>
        </p:txBody>
      </p:sp>
    </p:spTree>
    <p:extLst>
      <p:ext uri="{BB962C8B-B14F-4D97-AF65-F5344CB8AC3E}">
        <p14:creationId xmlns:p14="http://schemas.microsoft.com/office/powerpoint/2010/main" val="1926572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Although much of this work has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accounted for participation in rebel groups, recent work suggests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these explanations also account for participation in militia groups that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fight in </a:t>
            </a:r>
            <a:r>
              <a:rPr lang="en-US" sz="2000" dirty="0" err="1" smtClean="0"/>
              <a:t>defence</a:t>
            </a:r>
            <a:r>
              <a:rPr lang="en-US" sz="2000" dirty="0" smtClean="0"/>
              <a:t> of the state (Humphreys &amp; Weinstein ; Peters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nl-BE" sz="2000" dirty="0" smtClean="0"/>
              <a:t>negative </a:t>
            </a:r>
            <a:r>
              <a:rPr lang="nl-BE" sz="2000" dirty="0" err="1" smtClean="0"/>
              <a:t>selective</a:t>
            </a:r>
            <a:r>
              <a:rPr lang="nl-BE" sz="2000" dirty="0" smtClean="0"/>
              <a:t> incentives (in-</a:t>
            </a:r>
            <a:r>
              <a:rPr lang="nl-BE" sz="2000" dirty="0" err="1" smtClean="0"/>
              <a:t>group</a:t>
            </a:r>
            <a:r>
              <a:rPr lang="nl-BE" sz="2000" dirty="0" smtClean="0"/>
              <a:t> </a:t>
            </a:r>
            <a:r>
              <a:rPr lang="nl-BE" sz="2000" dirty="0" err="1" smtClean="0"/>
              <a:t>policing</a:t>
            </a:r>
            <a:r>
              <a:rPr lang="nl-BE" sz="2000" dirty="0" smtClean="0"/>
              <a:t>)</a:t>
            </a:r>
            <a:endParaRPr lang="en-US" sz="2000" dirty="0" smtClean="0"/>
          </a:p>
          <a:p>
            <a:pPr>
              <a:lnSpc>
                <a:spcPct val="100000"/>
              </a:lnSpc>
            </a:pPr>
            <a:endParaRPr lang="en-US" sz="1200" dirty="0" smtClean="0"/>
          </a:p>
          <a:p>
            <a:pPr>
              <a:lnSpc>
                <a:spcPct val="100000"/>
              </a:lnSpc>
            </a:pPr>
            <a:r>
              <a:rPr lang="en-US" sz="1200" dirty="0" smtClean="0"/>
              <a:t>Need for policy ?</a:t>
            </a:r>
          </a:p>
          <a:p>
            <a:pPr>
              <a:lnSpc>
                <a:spcPct val="100000"/>
              </a:lnSpc>
            </a:pPr>
            <a:r>
              <a:rPr lang="en-US" sz="1200" dirty="0" smtClean="0"/>
              <a:t>Yes, if there is a conflict-trap</a:t>
            </a:r>
          </a:p>
          <a:p>
            <a:pPr>
              <a:lnSpc>
                <a:spcPct val="100000"/>
              </a:lnSpc>
            </a:pPr>
            <a:r>
              <a:rPr lang="en-US" sz="1200" dirty="0" smtClean="0"/>
              <a:t>Yes, if unemployed young men create negative externalities</a:t>
            </a:r>
          </a:p>
          <a:p>
            <a:r>
              <a:rPr lang="en-US" dirty="0" smtClean="0"/>
              <a:t>The DRC was home to the First (1996-7) and Second (1998—2003) Congolese Wars. The latter, with the direct involvement of eight African nations and 25 armed groups, has been the deadliest war in modern African history (IRC, 2007). Despite the formal end to the war in July 2003, Eastern Congo continues to be an epicenter of conflict.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has known 12 years of war since 1995, of which 6 years high-intensity.</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71</a:t>
            </a:fld>
            <a:endParaRPr lang="nl-BE">
              <a:solidFill>
                <a:prstClr val="black"/>
              </a:solidFill>
            </a:endParaRPr>
          </a:p>
        </p:txBody>
      </p:sp>
    </p:spTree>
    <p:extLst>
      <p:ext uri="{BB962C8B-B14F-4D97-AF65-F5344CB8AC3E}">
        <p14:creationId xmlns:p14="http://schemas.microsoft.com/office/powerpoint/2010/main" val="418534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77</a:t>
            </a:fld>
            <a:endParaRPr lang="nl-BE">
              <a:solidFill>
                <a:prstClr val="black"/>
              </a:solidFill>
            </a:endParaRPr>
          </a:p>
        </p:txBody>
      </p:sp>
    </p:spTree>
    <p:extLst>
      <p:ext uri="{BB962C8B-B14F-4D97-AF65-F5344CB8AC3E}">
        <p14:creationId xmlns:p14="http://schemas.microsoft.com/office/powerpoint/2010/main" val="419538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1995, 14 out of 49 SSA countries have experienced civil war, and another 14 SSA countries have experienced lower intensity civil conflict. (</a:t>
            </a:r>
            <a:r>
              <a:rPr lang="en-US" dirty="0" err="1" smtClean="0"/>
              <a:t>Pettersson</a:t>
            </a:r>
            <a:r>
              <a:rPr lang="en-US" dirty="0" smtClean="0"/>
              <a:t> &amp; </a:t>
            </a:r>
            <a:r>
              <a:rPr lang="en-US" dirty="0" err="1" smtClean="0"/>
              <a:t>Wallensteen</a:t>
            </a:r>
            <a:r>
              <a:rPr lang="en-US" dirty="0" smtClean="0"/>
              <a:t> 2015)</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4</a:t>
            </a:fld>
            <a:endParaRPr lang="nl-BE"/>
          </a:p>
        </p:txBody>
      </p:sp>
    </p:spTree>
    <p:extLst>
      <p:ext uri="{BB962C8B-B14F-4D97-AF65-F5344CB8AC3E}">
        <p14:creationId xmlns:p14="http://schemas.microsoft.com/office/powerpoint/2010/main" val="136525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“economic factors”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“psychological or sociological factors”</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6</a:t>
            </a:fld>
            <a:endParaRPr lang="nl-BE">
              <a:solidFill>
                <a:prstClr val="black"/>
              </a:solidFill>
            </a:endParaRPr>
          </a:p>
        </p:txBody>
      </p:sp>
    </p:spTree>
    <p:extLst>
      <p:ext uri="{BB962C8B-B14F-4D97-AF65-F5344CB8AC3E}">
        <p14:creationId xmlns:p14="http://schemas.microsoft.com/office/powerpoint/2010/main" val="11644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Since 1995, 33 countries have experienced civil war </a:t>
            </a:r>
          </a:p>
          <a:p>
            <a:r>
              <a:rPr lang="en-US" sz="1200" dirty="0" smtClean="0"/>
              <a:t>: are it the poorest who fight ?</a:t>
            </a:r>
          </a:p>
          <a:p>
            <a:r>
              <a:rPr lang="en-US" sz="1200" dirty="0" smtClean="0"/>
              <a:t>(battle deaths &gt;1000) </a:t>
            </a:r>
          </a:p>
          <a:p>
            <a:r>
              <a:rPr lang="en-US" sz="1200" dirty="0" smtClean="0"/>
              <a:t>(25&lt; battle-deaths &lt; 1000)</a:t>
            </a:r>
          </a:p>
          <a:p>
            <a:r>
              <a:rPr lang="en-US" sz="1200" dirty="0" smtClean="0"/>
              <a:t>on average for a duration of 7 years between 1995 and 2014</a:t>
            </a:r>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t>7</a:t>
            </a:fld>
            <a:endParaRPr lang="nl-BE"/>
          </a:p>
        </p:txBody>
      </p:sp>
    </p:spTree>
    <p:extLst>
      <p:ext uri="{BB962C8B-B14F-4D97-AF65-F5344CB8AC3E}">
        <p14:creationId xmlns:p14="http://schemas.microsoft.com/office/powerpoint/2010/main" val="294258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asks a simple question “Would they Rebel ?”. We ask this question to artisanal miners in South-Kivu, DRC.</a:t>
            </a:r>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8</a:t>
            </a:fld>
            <a:endParaRPr lang="nl-BE">
              <a:solidFill>
                <a:prstClr val="black"/>
              </a:solidFill>
            </a:endParaRPr>
          </a:p>
        </p:txBody>
      </p:sp>
    </p:spTree>
    <p:extLst>
      <p:ext uri="{BB962C8B-B14F-4D97-AF65-F5344CB8AC3E}">
        <p14:creationId xmlns:p14="http://schemas.microsoft.com/office/powerpoint/2010/main" val="10975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Not perfect, but acceptable given </a:t>
            </a:r>
            <a:r>
              <a:rPr lang="en-US" sz="1200" dirty="0" smtClean="0">
                <a:solidFill>
                  <a:srgbClr val="C00000"/>
                </a:solidFill>
              </a:rPr>
              <a:t>constraints of conflict setting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let the perfect be the enemy of the good</a:t>
            </a:r>
          </a:p>
          <a:p>
            <a:r>
              <a:rPr lang="en-US" dirty="0" smtClean="0"/>
              <a:t>One possible disadvantage with these data is that the responses may contain a lot of noise and even be untruthful. For example, in formulating their responses, subjects may be influenced by what they believe to be the socially desirable response. Since the first studies in the area, psychologists have found evidence that points to this concern being exaggerated (e.g., Rorer 1965)</a:t>
            </a:r>
          </a:p>
          <a:p>
            <a:r>
              <a:rPr lang="en-US" dirty="0" smtClean="0"/>
              <a:t>It is also possible to show that surveyed preferences for revolt are correlated with observable measures of conflict </a:t>
            </a:r>
            <a:r>
              <a:rPr lang="en-US" dirty="0" smtClean="0">
                <a:solidFill>
                  <a:srgbClr val="FF0000"/>
                </a:solidFill>
              </a:rPr>
              <a:t>(show that those who know rebels or who were rebels are also more likely to report becoming a rebel)</a:t>
            </a:r>
            <a:endParaRPr lang="nl-BE" dirty="0" smtClean="0">
              <a:solidFill>
                <a:srgbClr val="FF0000"/>
              </a:solidFill>
            </a:endParaRPr>
          </a:p>
          <a:p>
            <a:endParaRPr lang="en-US" dirty="0" smtClean="0"/>
          </a:p>
          <a:p>
            <a:r>
              <a:rPr lang="en-US" sz="1200" kern="1200" dirty="0" smtClean="0">
                <a:solidFill>
                  <a:schemeClr val="tx1"/>
                </a:solidFill>
                <a:effectLst/>
                <a:latin typeface="+mn-lt"/>
                <a:ea typeface="+mn-ea"/>
                <a:cs typeface="+mn-cs"/>
              </a:rPr>
              <a:t>Olivier de </a:t>
            </a:r>
            <a:r>
              <a:rPr lang="en-US" sz="1200" kern="1200" dirty="0" err="1" smtClean="0">
                <a:solidFill>
                  <a:schemeClr val="tx1"/>
                </a:solidFill>
                <a:effectLst/>
                <a:latin typeface="+mn-lt"/>
                <a:ea typeface="+mn-ea"/>
                <a:cs typeface="+mn-cs"/>
              </a:rPr>
              <a:t>Sardan</a:t>
            </a:r>
            <a:r>
              <a:rPr lang="en-US" sz="1200" kern="1200" dirty="0" smtClean="0">
                <a:solidFill>
                  <a:schemeClr val="tx1"/>
                </a:solidFill>
                <a:effectLst/>
                <a:latin typeface="+mn-lt"/>
                <a:ea typeface="+mn-ea"/>
                <a:cs typeface="+mn-cs"/>
              </a:rPr>
              <a:t>, a social anthropologist, (2008: 68) states that a researcher needs “to tinker and to invent appropriate techniques for his own use in accordance with the novelty of his object and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literature on subjective well-being: here also started with wondering what result would be if you just ask person</a:t>
            </a:r>
            <a:endParaRPr lang="nl-BE" dirty="0" smtClean="0"/>
          </a:p>
          <a:p>
            <a:r>
              <a:rPr lang="en-US" dirty="0" smtClean="0"/>
              <a:t>combination of research methods that best meet the needs of the research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capture agents’ motives we must learn about the ideas and thought processes of agents, a task for which qualitative methods are often better suited—although experiments, which tend to produce quantitative data, may also help us get ‘‘inside the heads’’ of agents (e.g., </a:t>
            </a:r>
            <a:r>
              <a:rPr lang="en-US" dirty="0" err="1" smtClean="0"/>
              <a:t>Nisbett</a:t>
            </a:r>
            <a:r>
              <a:rPr lang="en-US" dirty="0" smtClean="0"/>
              <a:t> &amp; Cohen, 1996).</a:t>
            </a:r>
            <a:endParaRPr lang="nl-BE" dirty="0" smtClean="0"/>
          </a:p>
          <a:p>
            <a:endParaRPr lang="en-US" dirty="0" smtClean="0"/>
          </a:p>
          <a:p>
            <a:r>
              <a:rPr lang="en-US" dirty="0" smtClean="0"/>
              <a:t>We evolved to this approach in a trial-and-error fashion. We tried many different things, on paper and in the field… We should sum these up in our methodological section: method is about making choices, mainly pragmatic ones.</a:t>
            </a:r>
          </a:p>
          <a:p>
            <a:endParaRPr lang="en-US" dirty="0" smtClean="0"/>
          </a:p>
          <a:p>
            <a:r>
              <a:rPr lang="en-US" dirty="0" smtClean="0"/>
              <a:t>Also explain that – because of reality in the field – we needed to restrict sample to Kamituga</a:t>
            </a:r>
          </a:p>
          <a:p>
            <a:r>
              <a:rPr lang="en-US" dirty="0" smtClean="0"/>
              <a:t>But put survey tools available for all those who want to apply it elsewhere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would have been nice approach: using vignettes, ‘‘short stories about hypothetical characters in specified circumstances, to whose situation the interviewee is invited to respond’’ (Finch, 1987, p. 105).</a:t>
            </a:r>
            <a:endParaRPr lang="nl-B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research appears more useful for capturing patterns in the variation of violence and conflict and understanding its distribution and correlates. Qualitative research appears more useful for understanding motivations, experiences of violence and their psychosocial effects, or capturing the processes of violent and conflictual situations.</a:t>
            </a:r>
            <a:endParaRPr lang="nl-B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noted by Collins (2008) and others, violence is too complex and pressing a social problem to be subjected to methodological puritanism We should take from the range of methodological tools those that may best be applied to our research questions and mix them as seems appropriate. To keep quantitative, qualitative, and formal methods strictly separate is to limit ourselves and to reduce the potential impact of studies on such a critical subject. As </a:t>
            </a:r>
            <a:r>
              <a:rPr lang="en-US" dirty="0" err="1" smtClean="0"/>
              <a:t>Tarrow</a:t>
            </a:r>
            <a:r>
              <a:rPr lang="en-US" dirty="0" smtClean="0"/>
              <a:t> (1995) admonishes, ‘‘a single-minded adherence to either quantitative or qualitative approaches straightjackets scientific progress’’ (p. 474).</a:t>
            </a:r>
            <a:endParaRPr lang="nl-BE" dirty="0" smtClean="0"/>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06824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let the perfect be the enemy of the good</a:t>
            </a:r>
          </a:p>
          <a:p>
            <a:r>
              <a:rPr lang="en-US" dirty="0" smtClean="0"/>
              <a:t>One possible disadvantage with these data is that the responses may contain a lot of noise and even be untruthful. For example, in formulating their responses, subjects may be influenced by what they believe to be the socially desirable response. Since the first studies in the area, psychologists have found evidence that points to this concern being exaggerated (e.g., Rorer 1965)</a:t>
            </a:r>
          </a:p>
          <a:p>
            <a:r>
              <a:rPr lang="en-US" dirty="0" smtClean="0"/>
              <a:t>It is also possible to show that surveyed preferences for revolt are correlated with observable measures of conflict </a:t>
            </a:r>
            <a:r>
              <a:rPr lang="en-US" dirty="0" smtClean="0">
                <a:solidFill>
                  <a:srgbClr val="FF0000"/>
                </a:solidFill>
              </a:rPr>
              <a:t>(show that those who know rebels or who were rebels are also more likely to report becoming a rebel)</a:t>
            </a:r>
            <a:endParaRPr lang="nl-BE" dirty="0" smtClean="0">
              <a:solidFill>
                <a:srgbClr val="FF0000"/>
              </a:solidFill>
            </a:endParaRPr>
          </a:p>
          <a:p>
            <a:endParaRPr lang="en-US" dirty="0" smtClean="0"/>
          </a:p>
          <a:p>
            <a:r>
              <a:rPr lang="en-US" sz="1200" kern="1200" dirty="0" smtClean="0">
                <a:solidFill>
                  <a:schemeClr val="tx1"/>
                </a:solidFill>
                <a:effectLst/>
                <a:latin typeface="+mn-lt"/>
                <a:ea typeface="+mn-ea"/>
                <a:cs typeface="+mn-cs"/>
              </a:rPr>
              <a:t>Olivier de </a:t>
            </a:r>
            <a:r>
              <a:rPr lang="en-US" sz="1200" kern="1200" dirty="0" err="1" smtClean="0">
                <a:solidFill>
                  <a:schemeClr val="tx1"/>
                </a:solidFill>
                <a:effectLst/>
                <a:latin typeface="+mn-lt"/>
                <a:ea typeface="+mn-ea"/>
                <a:cs typeface="+mn-cs"/>
              </a:rPr>
              <a:t>Sardan</a:t>
            </a:r>
            <a:r>
              <a:rPr lang="en-US" sz="1200" kern="1200" dirty="0" smtClean="0">
                <a:solidFill>
                  <a:schemeClr val="tx1"/>
                </a:solidFill>
                <a:effectLst/>
                <a:latin typeface="+mn-lt"/>
                <a:ea typeface="+mn-ea"/>
                <a:cs typeface="+mn-cs"/>
              </a:rPr>
              <a:t>, a social anthropologist, (2008: 68) states that a researcher needs “to tinker and to invent appropriate techniques for his own use in accordance with the novelty of his object and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Check literature on subjective well-being: here also started with wondering what result would be if you just ask person</a:t>
            </a:r>
            <a:endParaRPr lang="nl-BE" dirty="0" smtClean="0"/>
          </a:p>
          <a:p>
            <a:r>
              <a:rPr lang="en-US" dirty="0" smtClean="0"/>
              <a:t>combination of research methods that best meet the needs of the research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capture agents’ motives we must learn about the ideas and thought processes of agents, a task for which qualitative methods are often better suited—although experiments, which tend to produce quantitative data, may also help us get ‘‘inside the heads’’ of agents (e.g., </a:t>
            </a:r>
            <a:r>
              <a:rPr lang="en-US" dirty="0" err="1" smtClean="0"/>
              <a:t>Nisbett</a:t>
            </a:r>
            <a:r>
              <a:rPr lang="en-US" dirty="0" smtClean="0"/>
              <a:t> &amp; Cohen, 1996).</a:t>
            </a:r>
            <a:endParaRPr lang="nl-BE" dirty="0" smtClean="0"/>
          </a:p>
          <a:p>
            <a:endParaRPr lang="en-US" dirty="0" smtClean="0"/>
          </a:p>
          <a:p>
            <a:r>
              <a:rPr lang="en-US" dirty="0" smtClean="0"/>
              <a:t>We evolved to this approach in a trial-and-error fashion. We tried many different things, on paper and in the field… We should sum these up in our methodological section: method is about making choices, mainly pragmatic ones.</a:t>
            </a:r>
          </a:p>
          <a:p>
            <a:endParaRPr lang="en-US" dirty="0" smtClean="0"/>
          </a:p>
          <a:p>
            <a:r>
              <a:rPr lang="en-US" dirty="0" smtClean="0"/>
              <a:t>Also explain that – because of reality in the field – we needed to restrict sample to Kamituga</a:t>
            </a:r>
          </a:p>
          <a:p>
            <a:r>
              <a:rPr lang="en-US" dirty="0" smtClean="0"/>
              <a:t>But put survey tools available for all those who want to apply it elsewhere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would have been nice approach: using vignettes, ‘‘short stories about hypothetical characters in specified circumstances, to whose situation the interviewee is invited to respond’’ (Finch, 1987, p. 105).</a:t>
            </a:r>
            <a:endParaRPr lang="nl-B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Quantitative research appears more useful for capturing patterns in the variation of violence and conflict and understanding its distribution and correlates. Qualitative research appears more useful for understanding motivations, experiences of violence and their psychosocial effects, or capturing the processes of violent and conflictual situations.</a:t>
            </a:r>
            <a:endParaRPr lang="nl-BE"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noted by Collins (2008) and others, violence is too complex and pressing a social problem to be subjected to methodological puritanism We should take from the range of methodological tools those that may best be applied to our research questions and mix them as seems appropriate. To keep quantitative, qualitative, and formal methods strictly separate is to limit ourselves and to reduce the potential impact of studies on such a critical subject. As </a:t>
            </a:r>
            <a:r>
              <a:rPr lang="en-US" dirty="0" err="1" smtClean="0"/>
              <a:t>Tarrow</a:t>
            </a:r>
            <a:r>
              <a:rPr lang="en-US" dirty="0" smtClean="0"/>
              <a:t> (1995) admonishes, ‘‘a single-minded adherence to either quantitative or qualitative approaches straightjackets scientific progress’’ (p. 474).</a:t>
            </a:r>
            <a:endParaRPr lang="nl-BE" dirty="0" smtClean="0"/>
          </a:p>
          <a:p>
            <a:endParaRPr lang="nl-BE" dirty="0"/>
          </a:p>
        </p:txBody>
      </p:sp>
      <p:sp>
        <p:nvSpPr>
          <p:cNvPr id="4" name="Slide Number Placeholder 3"/>
          <p:cNvSpPr>
            <a:spLocks noGrp="1"/>
          </p:cNvSpPr>
          <p:nvPr>
            <p:ph type="sldNum" sz="quarter" idx="10"/>
          </p:nvPr>
        </p:nvSpPr>
        <p:spPr/>
        <p:txBody>
          <a:bodyPr/>
          <a:lstStyle/>
          <a:p>
            <a:fld id="{61E0752B-759F-40B2-A2C7-0F5404F948A1}"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159315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2777BD-075F-4823-A21D-E778AF1DFCC2}" type="datetimeFigureOut">
              <a:rPr lang="nl-BE" smtClean="0"/>
              <a:t>7/12/2016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199524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2777BD-075F-4823-A21D-E778AF1DFCC2}" type="datetimeFigureOut">
              <a:rPr lang="nl-BE" smtClean="0"/>
              <a:t>7/12/2016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122834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2777BD-075F-4823-A21D-E778AF1DFCC2}" type="datetimeFigureOut">
              <a:rPr lang="nl-BE" smtClean="0"/>
              <a:t>7/12/2016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75079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36866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60280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10654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427838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7000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56523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8064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40402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2777BD-075F-4823-A21D-E778AF1DFCC2}" type="datetimeFigureOut">
              <a:rPr lang="nl-BE" smtClean="0"/>
              <a:t>7/12/2016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95974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658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977073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602126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223083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592815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981973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03701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8" name="Footer Placeholder 7"/>
          <p:cNvSpPr>
            <a:spLocks noGrp="1"/>
          </p:cNvSpPr>
          <p:nvPr>
            <p:ph type="ftr" sz="quarter" idx="11"/>
          </p:nvPr>
        </p:nvSpPr>
        <p:spPr/>
        <p:txBody>
          <a:bodyPr/>
          <a:lstStyle/>
          <a:p>
            <a:endParaRPr lang="nl-BE">
              <a:solidFill>
                <a:prstClr val="black">
                  <a:tint val="75000"/>
                </a:prstClr>
              </a:solidFill>
            </a:endParaRPr>
          </a:p>
        </p:txBody>
      </p:sp>
      <p:sp>
        <p:nvSpPr>
          <p:cNvPr id="9" name="Slide Number Placeholder 8"/>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296712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4" name="Footer Placeholder 3"/>
          <p:cNvSpPr>
            <a:spLocks noGrp="1"/>
          </p:cNvSpPr>
          <p:nvPr>
            <p:ph type="ftr" sz="quarter" idx="11"/>
          </p:nvPr>
        </p:nvSpPr>
        <p:spPr/>
        <p:txBody>
          <a:bodyPr/>
          <a:lstStyle/>
          <a:p>
            <a:endParaRPr lang="nl-BE">
              <a:solidFill>
                <a:prstClr val="black">
                  <a:tint val="75000"/>
                </a:prstClr>
              </a:solidFill>
            </a:endParaRPr>
          </a:p>
        </p:txBody>
      </p:sp>
      <p:sp>
        <p:nvSpPr>
          <p:cNvPr id="5" name="Slide Number Placeholder 4"/>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88472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3" name="Footer Placeholder 2"/>
          <p:cNvSpPr>
            <a:spLocks noGrp="1"/>
          </p:cNvSpPr>
          <p:nvPr>
            <p:ph type="ftr" sz="quarter" idx="11"/>
          </p:nvPr>
        </p:nvSpPr>
        <p:spPr/>
        <p:txBody>
          <a:bodyPr/>
          <a:lstStyle/>
          <a:p>
            <a:endParaRPr lang="nl-BE">
              <a:solidFill>
                <a:prstClr val="black">
                  <a:tint val="75000"/>
                </a:prstClr>
              </a:solidFill>
            </a:endParaRPr>
          </a:p>
        </p:txBody>
      </p:sp>
      <p:sp>
        <p:nvSpPr>
          <p:cNvPr id="4" name="Slide Number Placeholder 3"/>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62180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777BD-075F-4823-A21D-E778AF1DFCC2}" type="datetimeFigureOut">
              <a:rPr lang="nl-BE" smtClean="0"/>
              <a:t>7/12/2016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1143516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3594201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6" name="Footer Placeholder 5"/>
          <p:cNvSpPr>
            <a:spLocks noGrp="1"/>
          </p:cNvSpPr>
          <p:nvPr>
            <p:ph type="ftr" sz="quarter" idx="11"/>
          </p:nvPr>
        </p:nvSpPr>
        <p:spPr/>
        <p:txBody>
          <a:bodyPr/>
          <a:lstStyle/>
          <a:p>
            <a:endParaRPr lang="nl-BE">
              <a:solidFill>
                <a:prstClr val="black">
                  <a:tint val="75000"/>
                </a:prstClr>
              </a:solidFill>
            </a:endParaRPr>
          </a:p>
        </p:txBody>
      </p:sp>
      <p:sp>
        <p:nvSpPr>
          <p:cNvPr id="7" name="Slide Number Placeholder 6"/>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797728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2092226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11"/>
          </p:nvPr>
        </p:nvSpPr>
        <p:spPr/>
        <p:txBody>
          <a:bodyPr/>
          <a:lstStyle/>
          <a:p>
            <a:endParaRPr lang="nl-BE">
              <a:solidFill>
                <a:prstClr val="black">
                  <a:tint val="75000"/>
                </a:prstClr>
              </a:solidFill>
            </a:endParaRPr>
          </a:p>
        </p:txBody>
      </p:sp>
      <p:sp>
        <p:nvSpPr>
          <p:cNvPr id="6" name="Slide Number Placeholder 5"/>
          <p:cNvSpPr>
            <a:spLocks noGrp="1"/>
          </p:cNvSpPr>
          <p:nvPr>
            <p:ph type="sldNum" sz="quarter" idx="12"/>
          </p:nvPr>
        </p:nvSpPr>
        <p:spPr/>
        <p:txBody>
          <a:body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58007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2777BD-075F-4823-A21D-E778AF1DFCC2}" type="datetimeFigureOut">
              <a:rPr lang="nl-BE" smtClean="0"/>
              <a:t>7/12/2016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23695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2777BD-075F-4823-A21D-E778AF1DFCC2}" type="datetimeFigureOut">
              <a:rPr lang="nl-BE" smtClean="0"/>
              <a:t>7/12/2016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262557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2777BD-075F-4823-A21D-E778AF1DFCC2}" type="datetimeFigureOut">
              <a:rPr lang="nl-BE" smtClean="0"/>
              <a:t>7/12/2016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362729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777BD-075F-4823-A21D-E778AF1DFCC2}" type="datetimeFigureOut">
              <a:rPr lang="nl-BE" smtClean="0"/>
              <a:t>7/12/2016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262498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777BD-075F-4823-A21D-E778AF1DFCC2}" type="datetimeFigureOut">
              <a:rPr lang="nl-BE" smtClean="0"/>
              <a:t>7/12/2016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250621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777BD-075F-4823-A21D-E778AF1DFCC2}" type="datetimeFigureOut">
              <a:rPr lang="nl-BE" smtClean="0"/>
              <a:t>7/12/2016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F9DEF044-1DB0-482A-8AEA-1852A10B70A1}" type="slidenum">
              <a:rPr lang="nl-BE" smtClean="0"/>
              <a:t>‹#›</a:t>
            </a:fld>
            <a:endParaRPr lang="nl-BE"/>
          </a:p>
        </p:txBody>
      </p:sp>
    </p:spTree>
    <p:extLst>
      <p:ext uri="{BB962C8B-B14F-4D97-AF65-F5344CB8AC3E}">
        <p14:creationId xmlns:p14="http://schemas.microsoft.com/office/powerpoint/2010/main" val="393175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777BD-075F-4823-A21D-E778AF1DFCC2}" type="datetimeFigureOut">
              <a:rPr lang="nl-BE" smtClean="0"/>
              <a:t>7/12/2016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EF044-1DB0-482A-8AEA-1852A10B70A1}" type="slidenum">
              <a:rPr lang="nl-BE" smtClean="0"/>
              <a:t>‹#›</a:t>
            </a:fld>
            <a:endParaRPr lang="nl-BE"/>
          </a:p>
        </p:txBody>
      </p:sp>
    </p:spTree>
    <p:extLst>
      <p:ext uri="{BB962C8B-B14F-4D97-AF65-F5344CB8AC3E}">
        <p14:creationId xmlns:p14="http://schemas.microsoft.com/office/powerpoint/2010/main" val="2092426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866240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9CD17-D673-4F1A-8A26-85325B91BDFA}" type="datetimeFigureOut">
              <a:rPr lang="nl-BE" smtClean="0">
                <a:solidFill>
                  <a:prstClr val="black">
                    <a:tint val="75000"/>
                  </a:prstClr>
                </a:solidFill>
              </a:rPr>
              <a:pPr/>
              <a:t>7/12/2016</a:t>
            </a:fld>
            <a:endParaRPr lang="nl-B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69C57-0B08-4F71-8218-08CE9FB84A30}" type="slidenum">
              <a:rPr lang="nl-BE" smtClean="0">
                <a:solidFill>
                  <a:prstClr val="black">
                    <a:tint val="75000"/>
                  </a:prstClr>
                </a:solidFill>
              </a:rPr>
              <a:pPr/>
              <a:t>‹#›</a:t>
            </a:fld>
            <a:endParaRPr lang="nl-BE">
              <a:solidFill>
                <a:prstClr val="black">
                  <a:tint val="75000"/>
                </a:prstClr>
              </a:solidFill>
            </a:endParaRPr>
          </a:p>
        </p:txBody>
      </p:sp>
    </p:spTree>
    <p:extLst>
      <p:ext uri="{BB962C8B-B14F-4D97-AF65-F5344CB8AC3E}">
        <p14:creationId xmlns:p14="http://schemas.microsoft.com/office/powerpoint/2010/main" val="19981217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4.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24.xml"/><Relationship Id="rId1" Type="http://schemas.openxmlformats.org/officeDocument/2006/relationships/tags" Target="../tags/tag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4.x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3.xml"/><Relationship Id="rId4" Type="http://schemas.openxmlformats.org/officeDocument/2006/relationships/image" Target="../media/image54.emf"/></Relationships>
</file>

<file path=ppt/slides/_rels/slide7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chemeClr val="bg1"/>
                </a:solidFill>
              </a:rPr>
              <a:t>Would you rebel </a:t>
            </a:r>
            <a:r>
              <a:rPr lang="en-US" sz="4000" b="1" dirty="0">
                <a:solidFill>
                  <a:schemeClr val="bg1"/>
                </a:solidFill>
              </a:rPr>
              <a:t>?</a:t>
            </a:r>
            <a:r>
              <a:rPr lang="nl-BE" sz="4000" b="1" dirty="0">
                <a:solidFill>
                  <a:schemeClr val="bg1"/>
                </a:solidFill>
              </a:rPr>
              <a:t/>
            </a:r>
            <a:br>
              <a:rPr lang="nl-BE" sz="4000" b="1" dirty="0">
                <a:solidFill>
                  <a:schemeClr val="bg1"/>
                </a:solidFill>
              </a:rPr>
            </a:br>
            <a:r>
              <a:rPr lang="en-US" sz="4000" dirty="0">
                <a:solidFill>
                  <a:schemeClr val="bg1"/>
                </a:solidFill>
              </a:rPr>
              <a:t>An inquiry among high-risk youth in eastern DRC</a:t>
            </a:r>
            <a:endParaRPr lang="nl-BE" sz="4000" dirty="0">
              <a:solidFill>
                <a:schemeClr val="bg1"/>
              </a:solidFill>
            </a:endParaRPr>
          </a:p>
        </p:txBody>
      </p:sp>
      <p:sp>
        <p:nvSpPr>
          <p:cNvPr id="3" name="Subtitle 2"/>
          <p:cNvSpPr>
            <a:spLocks noGrp="1"/>
          </p:cNvSpPr>
          <p:nvPr>
            <p:ph type="subTitle" idx="1"/>
          </p:nvPr>
        </p:nvSpPr>
        <p:spPr/>
        <p:txBody>
          <a:bodyPr>
            <a:normAutofit/>
          </a:bodyPr>
          <a:lstStyle/>
          <a:p>
            <a:endParaRPr lang="nl-BE" dirty="0" smtClean="0">
              <a:solidFill>
                <a:schemeClr val="bg1"/>
              </a:solidFill>
            </a:endParaRPr>
          </a:p>
          <a:p>
            <a:r>
              <a:rPr lang="nl-BE" dirty="0" smtClean="0">
                <a:solidFill>
                  <a:schemeClr val="bg1"/>
                </a:solidFill>
              </a:rPr>
              <a:t>Nik </a:t>
            </a:r>
            <a:r>
              <a:rPr lang="nl-BE" dirty="0">
                <a:solidFill>
                  <a:schemeClr val="bg1"/>
                </a:solidFill>
              </a:rPr>
              <a:t>Stoop</a:t>
            </a:r>
            <a:r>
              <a:rPr lang="en-GB" dirty="0">
                <a:solidFill>
                  <a:schemeClr val="bg1"/>
                </a:solidFill>
              </a:rPr>
              <a:t> </a:t>
            </a:r>
            <a:r>
              <a:rPr lang="en-GB" dirty="0" smtClean="0">
                <a:solidFill>
                  <a:schemeClr val="bg1"/>
                </a:solidFill>
              </a:rPr>
              <a:t>(University of Antwerp &amp; </a:t>
            </a:r>
            <a:r>
              <a:rPr lang="en-GB" dirty="0" err="1" smtClean="0">
                <a:solidFill>
                  <a:schemeClr val="bg1"/>
                </a:solidFill>
              </a:rPr>
              <a:t>KULeuven</a:t>
            </a:r>
            <a:r>
              <a:rPr lang="en-GB" dirty="0" smtClean="0">
                <a:solidFill>
                  <a:schemeClr val="bg1"/>
                </a:solidFill>
              </a:rPr>
              <a:t>)</a:t>
            </a:r>
            <a:endParaRPr lang="nl-BE" dirty="0" smtClean="0">
              <a:solidFill>
                <a:schemeClr val="bg1"/>
              </a:solidFill>
            </a:endParaRPr>
          </a:p>
          <a:p>
            <a:r>
              <a:rPr lang="nl-BE" dirty="0" smtClean="0">
                <a:solidFill>
                  <a:schemeClr val="bg1"/>
                </a:solidFill>
              </a:rPr>
              <a:t>Marijke Verpoorten (University of </a:t>
            </a:r>
            <a:r>
              <a:rPr lang="nl-BE" dirty="0" err="1" smtClean="0">
                <a:solidFill>
                  <a:schemeClr val="bg1"/>
                </a:solidFill>
              </a:rPr>
              <a:t>Antwerp</a:t>
            </a:r>
            <a:r>
              <a:rPr lang="nl-BE" dirty="0" smtClean="0">
                <a:solidFill>
                  <a:schemeClr val="bg1"/>
                </a:solidFill>
              </a:rPr>
              <a:t>)</a:t>
            </a:r>
            <a:endParaRPr lang="nl-BE" dirty="0">
              <a:solidFill>
                <a:schemeClr val="bg1"/>
              </a:solidFill>
            </a:endParaRPr>
          </a:p>
        </p:txBody>
      </p:sp>
    </p:spTree>
    <p:extLst>
      <p:ext uri="{BB962C8B-B14F-4D97-AF65-F5344CB8AC3E}">
        <p14:creationId xmlns:p14="http://schemas.microsoft.com/office/powerpoint/2010/main" val="338045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192621" cy="5924156"/>
          </a:xfrm>
        </p:spPr>
        <p:txBody>
          <a:bodyPr>
            <a:normAutofit/>
          </a:bodyPr>
          <a:lstStyle/>
          <a:p>
            <a:pPr>
              <a:lnSpc>
                <a:spcPct val="100000"/>
              </a:lnSpc>
            </a:pPr>
            <a:endParaRPr lang="en-US" sz="2600" dirty="0" smtClean="0"/>
          </a:p>
          <a:p>
            <a:pPr>
              <a:lnSpc>
                <a:spcPct val="100000"/>
              </a:lnSpc>
            </a:pPr>
            <a:r>
              <a:rPr lang="en-US" sz="2600" dirty="0" smtClean="0">
                <a:solidFill>
                  <a:srgbClr val="C00000"/>
                </a:solidFill>
              </a:rPr>
              <a:t>“</a:t>
            </a:r>
            <a:r>
              <a:rPr lang="en-US" sz="2600" dirty="0">
                <a:solidFill>
                  <a:srgbClr val="C00000"/>
                </a:solidFill>
              </a:rPr>
              <a:t>would-be-rebels” are not per se “rebels-to-be</a:t>
            </a:r>
            <a:r>
              <a:rPr lang="en-US" sz="2600" dirty="0" smtClean="0">
                <a:solidFill>
                  <a:srgbClr val="C00000"/>
                </a:solidFill>
              </a:rPr>
              <a:t>”</a:t>
            </a:r>
          </a:p>
          <a:p>
            <a:pPr marL="0" indent="0">
              <a:lnSpc>
                <a:spcPct val="100000"/>
              </a:lnSpc>
              <a:buNone/>
            </a:pPr>
            <a:endParaRPr lang="en-US" sz="2600" dirty="0" smtClean="0"/>
          </a:p>
          <a:p>
            <a:pPr lvl="1">
              <a:lnSpc>
                <a:spcPct val="100000"/>
              </a:lnSpc>
            </a:pPr>
            <a:r>
              <a:rPr lang="en-US" dirty="0" smtClean="0">
                <a:solidFill>
                  <a:srgbClr val="C00000"/>
                </a:solidFill>
              </a:rPr>
              <a:t>Strategic</a:t>
            </a:r>
            <a:r>
              <a:rPr lang="en-US" dirty="0" smtClean="0"/>
              <a:t> </a:t>
            </a:r>
            <a:r>
              <a:rPr lang="en-US" dirty="0"/>
              <a:t>answers (to influence ‘game’ with </a:t>
            </a:r>
            <a:r>
              <a:rPr lang="en-US" dirty="0" smtClean="0"/>
              <a:t>Banro)</a:t>
            </a:r>
          </a:p>
          <a:p>
            <a:pPr lvl="1">
              <a:lnSpc>
                <a:spcPct val="100000"/>
              </a:lnSpc>
            </a:pPr>
            <a:r>
              <a:rPr lang="en-US" dirty="0" smtClean="0">
                <a:solidFill>
                  <a:srgbClr val="C00000"/>
                </a:solidFill>
              </a:rPr>
              <a:t>Social desirability </a:t>
            </a:r>
            <a:r>
              <a:rPr lang="en-US" dirty="0" smtClean="0"/>
              <a:t>considerations</a:t>
            </a:r>
          </a:p>
          <a:p>
            <a:pPr lvl="1">
              <a:lnSpc>
                <a:spcPct val="100000"/>
              </a:lnSpc>
            </a:pPr>
            <a:r>
              <a:rPr lang="en-US" dirty="0" smtClean="0"/>
              <a:t>Violence </a:t>
            </a:r>
            <a:r>
              <a:rPr lang="en-US" dirty="0"/>
              <a:t>is </a:t>
            </a:r>
            <a:r>
              <a:rPr lang="en-US" dirty="0">
                <a:solidFill>
                  <a:srgbClr val="C00000"/>
                </a:solidFill>
              </a:rPr>
              <a:t>costly and risky</a:t>
            </a:r>
            <a:r>
              <a:rPr lang="en-US" dirty="0"/>
              <a:t>: the effect of the actual costs involved may only set in when decision time has come</a:t>
            </a:r>
            <a:endParaRPr lang="en-US" dirty="0" smtClean="0"/>
          </a:p>
          <a:p>
            <a:pPr marL="457200" lvl="1" indent="0">
              <a:lnSpc>
                <a:spcPct val="100000"/>
              </a:lnSpc>
              <a:buNone/>
            </a:pPr>
            <a:endParaRPr lang="en-US" dirty="0" smtClean="0"/>
          </a:p>
          <a:p>
            <a:pPr marL="0" indent="0">
              <a:buNone/>
            </a:pPr>
            <a:endParaRPr lang="nl-BE" dirty="0"/>
          </a:p>
        </p:txBody>
      </p:sp>
    </p:spTree>
    <p:extLst>
      <p:ext uri="{BB962C8B-B14F-4D97-AF65-F5344CB8AC3E}">
        <p14:creationId xmlns:p14="http://schemas.microsoft.com/office/powerpoint/2010/main" val="1219871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192621" cy="5924156"/>
          </a:xfrm>
        </p:spPr>
        <p:txBody>
          <a:bodyPr>
            <a:normAutofit/>
          </a:bodyPr>
          <a:lstStyle/>
          <a:p>
            <a:pPr>
              <a:lnSpc>
                <a:spcPct val="100000"/>
              </a:lnSpc>
            </a:pPr>
            <a:r>
              <a:rPr lang="en-US" sz="2600" dirty="0" smtClean="0">
                <a:solidFill>
                  <a:srgbClr val="C00000"/>
                </a:solidFill>
              </a:rPr>
              <a:t>Prominent examples </a:t>
            </a:r>
            <a:r>
              <a:rPr lang="en-US" sz="2600" dirty="0" smtClean="0"/>
              <a:t>that study the </a:t>
            </a:r>
            <a:r>
              <a:rPr lang="en-US" sz="2600" dirty="0" smtClean="0">
                <a:solidFill>
                  <a:srgbClr val="C00000"/>
                </a:solidFill>
              </a:rPr>
              <a:t>‘taste to rebel’</a:t>
            </a:r>
            <a:r>
              <a:rPr lang="en-US" sz="2600" dirty="0" smtClean="0"/>
              <a:t>: </a:t>
            </a:r>
          </a:p>
          <a:p>
            <a:pPr lvl="1">
              <a:lnSpc>
                <a:spcPct val="100000"/>
              </a:lnSpc>
            </a:pPr>
            <a:endParaRPr lang="en-US" dirty="0" smtClean="0">
              <a:sym typeface="Wingdings" panose="05000000000000000000" pitchFamily="2" charset="2"/>
              <a:hlinkClick r:id="" action="ppaction://noaction"/>
            </a:endParaRPr>
          </a:p>
          <a:p>
            <a:pPr lvl="1">
              <a:lnSpc>
                <a:spcPct val="100000"/>
              </a:lnSpc>
            </a:pPr>
            <a:r>
              <a:rPr lang="en-US" dirty="0" smtClean="0">
                <a:sym typeface="Wingdings" panose="05000000000000000000" pitchFamily="2" charset="2"/>
                <a:hlinkClick r:id="" action="ppaction://noaction"/>
              </a:rPr>
              <a:t>Muller</a:t>
            </a:r>
            <a:r>
              <a:rPr lang="en-US" dirty="0">
                <a:sym typeface="Wingdings" panose="05000000000000000000" pitchFamily="2" charset="2"/>
                <a:hlinkClick r:id="" action="ppaction://noaction"/>
              </a:rPr>
              <a:t>, Dietz, </a:t>
            </a:r>
            <a:r>
              <a:rPr lang="en-US" dirty="0" err="1" smtClean="0">
                <a:sym typeface="Wingdings" panose="05000000000000000000" pitchFamily="2" charset="2"/>
                <a:hlinkClick r:id="" action="ppaction://noaction"/>
              </a:rPr>
              <a:t>Finkel</a:t>
            </a:r>
            <a:r>
              <a:rPr lang="en-US" dirty="0" smtClean="0">
                <a:sym typeface="Wingdings" panose="05000000000000000000" pitchFamily="2" charset="2"/>
                <a:hlinkClick r:id="" action="ppaction://noaction"/>
              </a:rPr>
              <a:t>, </a:t>
            </a:r>
            <a:r>
              <a:rPr lang="en-US" dirty="0">
                <a:sym typeface="Wingdings" panose="05000000000000000000" pitchFamily="2" charset="2"/>
                <a:hlinkClick r:id="" action="ppaction://noaction"/>
              </a:rPr>
              <a:t>1991</a:t>
            </a:r>
            <a:r>
              <a:rPr lang="en-US" dirty="0">
                <a:sym typeface="Wingdings" panose="05000000000000000000" pitchFamily="2" charset="2"/>
              </a:rPr>
              <a:t>. “Discontent and the Expected Utility of Rebellion: The Case of Peru.”  </a:t>
            </a:r>
            <a:r>
              <a:rPr lang="en-US" i="1" dirty="0">
                <a:sym typeface="Wingdings" panose="05000000000000000000" pitchFamily="2" charset="2"/>
              </a:rPr>
              <a:t>American Political Science </a:t>
            </a:r>
            <a:r>
              <a:rPr lang="en-US" i="1" dirty="0" smtClean="0">
                <a:sym typeface="Wingdings" panose="05000000000000000000" pitchFamily="2" charset="2"/>
              </a:rPr>
              <a:t>Review</a:t>
            </a:r>
            <a:r>
              <a:rPr lang="en-US" dirty="0" smtClean="0">
                <a:sym typeface="Wingdings" panose="05000000000000000000" pitchFamily="2" charset="2"/>
              </a:rPr>
              <a:t>.</a:t>
            </a:r>
          </a:p>
          <a:p>
            <a:pPr lvl="1">
              <a:lnSpc>
                <a:spcPct val="100000"/>
              </a:lnSpc>
            </a:pPr>
            <a:r>
              <a:rPr lang="en-US" dirty="0" smtClean="0">
                <a:hlinkClick r:id="" action="ppaction://noaction"/>
              </a:rPr>
              <a:t>MacCulloch</a:t>
            </a:r>
            <a:r>
              <a:rPr lang="en-US" dirty="0">
                <a:hlinkClick r:id="" action="ppaction://noaction"/>
              </a:rPr>
              <a:t>, </a:t>
            </a:r>
            <a:r>
              <a:rPr lang="en-US" dirty="0" smtClean="0">
                <a:hlinkClick r:id="" action="ppaction://noaction"/>
              </a:rPr>
              <a:t>2004</a:t>
            </a:r>
            <a:r>
              <a:rPr lang="en-US" dirty="0"/>
              <a:t>. </a:t>
            </a:r>
            <a:r>
              <a:rPr lang="en-US" dirty="0" smtClean="0"/>
              <a:t>‘‘</a:t>
            </a:r>
            <a:r>
              <a:rPr lang="en-US" dirty="0"/>
              <a:t>The Impact of Income on the Taste for Revolt.’’ </a:t>
            </a:r>
            <a:r>
              <a:rPr lang="en-US" i="1" dirty="0"/>
              <a:t>American Journal of Political </a:t>
            </a:r>
            <a:r>
              <a:rPr lang="en-US" i="1" dirty="0" smtClean="0"/>
              <a:t>Science</a:t>
            </a:r>
            <a:r>
              <a:rPr lang="en-US" dirty="0" smtClean="0"/>
              <a:t>.</a:t>
            </a:r>
            <a:r>
              <a:rPr lang="en-US" dirty="0" smtClean="0">
                <a:solidFill>
                  <a:srgbClr val="FF0000"/>
                </a:solidFill>
                <a:sym typeface="Wingdings" panose="05000000000000000000" pitchFamily="2" charset="2"/>
              </a:rPr>
              <a:t> </a:t>
            </a:r>
          </a:p>
          <a:p>
            <a:pPr lvl="1">
              <a:lnSpc>
                <a:spcPct val="100000"/>
              </a:lnSpc>
            </a:pPr>
            <a:r>
              <a:rPr lang="en-US" dirty="0" err="1" smtClean="0">
                <a:sym typeface="Wingdings" panose="05000000000000000000" pitchFamily="2" charset="2"/>
                <a:hlinkClick r:id="" action="ppaction://noaction"/>
              </a:rPr>
              <a:t>Thyne</a:t>
            </a:r>
            <a:r>
              <a:rPr lang="en-US" dirty="0" smtClean="0">
                <a:sym typeface="Wingdings" panose="05000000000000000000" pitchFamily="2" charset="2"/>
                <a:hlinkClick r:id="" action="ppaction://noaction"/>
              </a:rPr>
              <a:t> &amp; Schroeder, 2012</a:t>
            </a:r>
            <a:r>
              <a:rPr lang="en-US" dirty="0" smtClean="0">
                <a:sym typeface="Wingdings" panose="05000000000000000000" pitchFamily="2" charset="2"/>
              </a:rPr>
              <a:t>. “Social </a:t>
            </a:r>
            <a:r>
              <a:rPr lang="en-US" dirty="0">
                <a:sym typeface="Wingdings" panose="05000000000000000000" pitchFamily="2" charset="2"/>
              </a:rPr>
              <a:t>Constraints and Civil War: Bridging the Gap with Criminological </a:t>
            </a:r>
            <a:r>
              <a:rPr lang="en-US" dirty="0" smtClean="0">
                <a:sym typeface="Wingdings" panose="05000000000000000000" pitchFamily="2" charset="2"/>
              </a:rPr>
              <a:t>Theory”. </a:t>
            </a:r>
            <a:r>
              <a:rPr lang="en-US" i="1" dirty="0">
                <a:sym typeface="Wingdings" panose="05000000000000000000" pitchFamily="2" charset="2"/>
              </a:rPr>
              <a:t>The Journal of </a:t>
            </a:r>
            <a:r>
              <a:rPr lang="en-US" i="1" dirty="0" smtClean="0">
                <a:sym typeface="Wingdings" panose="05000000000000000000" pitchFamily="2" charset="2"/>
              </a:rPr>
              <a:t>Politics.</a:t>
            </a:r>
          </a:p>
          <a:p>
            <a:pPr marL="457200" lvl="1" indent="0">
              <a:lnSpc>
                <a:spcPct val="100000"/>
              </a:lnSpc>
              <a:buNone/>
            </a:pPr>
            <a:endParaRPr lang="en-US" dirty="0" smtClean="0">
              <a:sym typeface="Wingdings" panose="05000000000000000000" pitchFamily="2" charset="2"/>
            </a:endParaRPr>
          </a:p>
          <a:p>
            <a:pPr marL="457200" lvl="1" indent="0">
              <a:lnSpc>
                <a:spcPct val="100000"/>
              </a:lnSpc>
              <a:buNone/>
            </a:pPr>
            <a:r>
              <a:rPr lang="en-US" dirty="0" smtClean="0">
                <a:sym typeface="Wingdings" panose="05000000000000000000" pitchFamily="2" charset="2"/>
              </a:rPr>
              <a:t> Find that </a:t>
            </a:r>
            <a:r>
              <a:rPr lang="en-US" dirty="0">
                <a:sym typeface="Wingdings" panose="05000000000000000000" pitchFamily="2" charset="2"/>
              </a:rPr>
              <a:t>‘‘taste for </a:t>
            </a:r>
            <a:r>
              <a:rPr lang="en-US" dirty="0" smtClean="0">
                <a:sym typeface="Wingdings" panose="05000000000000000000" pitchFamily="2" charset="2"/>
              </a:rPr>
              <a:t>revolt’’ is </a:t>
            </a:r>
            <a:r>
              <a:rPr lang="en-US" dirty="0">
                <a:solidFill>
                  <a:srgbClr val="C00000"/>
                </a:solidFill>
                <a:sym typeface="Wingdings" panose="05000000000000000000" pitchFamily="2" charset="2"/>
              </a:rPr>
              <a:t>a reasonable proxy </a:t>
            </a:r>
            <a:r>
              <a:rPr lang="en-US" dirty="0">
                <a:sym typeface="Wingdings" panose="05000000000000000000" pitchFamily="2" charset="2"/>
              </a:rPr>
              <a:t>for </a:t>
            </a:r>
            <a:r>
              <a:rPr lang="en-US" dirty="0" smtClean="0">
                <a:sym typeface="Wingdings" panose="05000000000000000000" pitchFamily="2" charset="2"/>
              </a:rPr>
              <a:t>actual </a:t>
            </a:r>
            <a:r>
              <a:rPr lang="en-US" dirty="0">
                <a:sym typeface="Wingdings" panose="05000000000000000000" pitchFamily="2" charset="2"/>
              </a:rPr>
              <a:t>violent </a:t>
            </a:r>
            <a:r>
              <a:rPr lang="en-US" dirty="0" smtClean="0">
                <a:sym typeface="Wingdings" panose="05000000000000000000" pitchFamily="2" charset="2"/>
              </a:rPr>
              <a:t>behavior</a:t>
            </a:r>
            <a:endParaRPr lang="en-US" dirty="0">
              <a:sym typeface="Wingdings" panose="05000000000000000000" pitchFamily="2" charset="2"/>
            </a:endParaRPr>
          </a:p>
          <a:p>
            <a:pPr marL="0" indent="0">
              <a:lnSpc>
                <a:spcPct val="100000"/>
              </a:lnSpc>
              <a:buNone/>
            </a:pPr>
            <a:endParaRPr lang="en-US" sz="2400" dirty="0"/>
          </a:p>
          <a:p>
            <a:pPr marL="0" indent="0">
              <a:buNone/>
            </a:pPr>
            <a:endParaRPr lang="nl-BE" dirty="0"/>
          </a:p>
        </p:txBody>
      </p:sp>
    </p:spTree>
    <p:extLst>
      <p:ext uri="{BB962C8B-B14F-4D97-AF65-F5344CB8AC3E}">
        <p14:creationId xmlns:p14="http://schemas.microsoft.com/office/powerpoint/2010/main" val="408139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95" y="634300"/>
            <a:ext cx="8192621" cy="5924156"/>
          </a:xfrm>
        </p:spPr>
        <p:txBody>
          <a:bodyPr>
            <a:normAutofit lnSpcReduction="10000"/>
          </a:bodyPr>
          <a:lstStyle/>
          <a:p>
            <a:pPr>
              <a:lnSpc>
                <a:spcPct val="100000"/>
              </a:lnSpc>
            </a:pPr>
            <a:r>
              <a:rPr lang="en-US" sz="2400" dirty="0" smtClean="0">
                <a:solidFill>
                  <a:srgbClr val="C00000"/>
                </a:solidFill>
              </a:rPr>
              <a:t>A handful of studies </a:t>
            </a:r>
            <a:r>
              <a:rPr lang="en-US" sz="2400" dirty="0" smtClean="0"/>
              <a:t>have </a:t>
            </a:r>
            <a:r>
              <a:rPr lang="en-US" sz="2400" dirty="0"/>
              <a:t>looked </a:t>
            </a:r>
            <a:r>
              <a:rPr lang="en-US" sz="2400" dirty="0" smtClean="0"/>
              <a:t>at </a:t>
            </a:r>
            <a:r>
              <a:rPr lang="en-US" sz="2400" dirty="0" smtClean="0">
                <a:solidFill>
                  <a:srgbClr val="C00000"/>
                </a:solidFill>
              </a:rPr>
              <a:t>“</a:t>
            </a:r>
            <a:r>
              <a:rPr lang="en-US" sz="2400" dirty="0">
                <a:solidFill>
                  <a:srgbClr val="C00000"/>
                </a:solidFill>
              </a:rPr>
              <a:t>have-been-rebels</a:t>
            </a:r>
            <a:r>
              <a:rPr lang="en-US" sz="2400" dirty="0" smtClean="0">
                <a:solidFill>
                  <a:srgbClr val="C00000"/>
                </a:solidFill>
              </a:rPr>
              <a:t>” </a:t>
            </a:r>
          </a:p>
          <a:p>
            <a:pPr lvl="1">
              <a:lnSpc>
                <a:spcPct val="100000"/>
              </a:lnSpc>
            </a:pPr>
            <a:r>
              <a:rPr lang="sv-SE" sz="2200" dirty="0">
                <a:hlinkClick r:id="" action="ppaction://noaction"/>
              </a:rPr>
              <a:t>Verwimp </a:t>
            </a:r>
            <a:r>
              <a:rPr lang="sv-SE" sz="2200" dirty="0" smtClean="0">
                <a:hlinkClick r:id="" action="ppaction://noaction"/>
              </a:rPr>
              <a:t>2005 </a:t>
            </a:r>
            <a:r>
              <a:rPr lang="en-US" sz="2200" dirty="0"/>
              <a:t>“An Economic Profile of Peasant Perpetrators of Genocide: Micro-level Evidence from Rwanda.” </a:t>
            </a:r>
            <a:r>
              <a:rPr lang="en-US" sz="2200" i="1" dirty="0"/>
              <a:t>Journal of Development Economics</a:t>
            </a:r>
            <a:endParaRPr lang="sv-SE" sz="2200" dirty="0" smtClean="0"/>
          </a:p>
          <a:p>
            <a:pPr lvl="1">
              <a:lnSpc>
                <a:spcPct val="100000"/>
              </a:lnSpc>
            </a:pPr>
            <a:r>
              <a:rPr lang="sv-SE" sz="2200" dirty="0" smtClean="0">
                <a:hlinkClick r:id="" action="ppaction://noaction"/>
              </a:rPr>
              <a:t>Humphreys </a:t>
            </a:r>
            <a:r>
              <a:rPr lang="sv-SE" sz="2200" dirty="0">
                <a:hlinkClick r:id="" action="ppaction://noaction"/>
              </a:rPr>
              <a:t>and Weinstein </a:t>
            </a:r>
            <a:r>
              <a:rPr lang="sv-SE" sz="2200" dirty="0" smtClean="0">
                <a:hlinkClick r:id="" action="ppaction://noaction"/>
              </a:rPr>
              <a:t>2008</a:t>
            </a:r>
            <a:r>
              <a:rPr lang="sv-SE" sz="2200" dirty="0" smtClean="0"/>
              <a:t>. </a:t>
            </a:r>
            <a:r>
              <a:rPr lang="en-US" sz="2200" dirty="0" smtClean="0"/>
              <a:t>“</a:t>
            </a:r>
            <a:r>
              <a:rPr lang="en-US" sz="2200" dirty="0"/>
              <a:t>Who Fights? The Determinants of </a:t>
            </a:r>
            <a:r>
              <a:rPr lang="en-US" sz="2200" dirty="0" smtClean="0"/>
              <a:t>Participation in </a:t>
            </a:r>
            <a:r>
              <a:rPr lang="en-US" sz="2200" dirty="0"/>
              <a:t>Civil War.” </a:t>
            </a:r>
            <a:r>
              <a:rPr lang="en-US" sz="2200" i="1" dirty="0" smtClean="0"/>
              <a:t>American </a:t>
            </a:r>
            <a:r>
              <a:rPr lang="en-US" sz="2200" i="1" dirty="0"/>
              <a:t>Journal of Political </a:t>
            </a:r>
            <a:r>
              <a:rPr lang="nl-BE" sz="2200" i="1" dirty="0" err="1" smtClean="0"/>
              <a:t>Science</a:t>
            </a:r>
            <a:endParaRPr lang="nl-BE" sz="2200" i="1" dirty="0" smtClean="0"/>
          </a:p>
          <a:p>
            <a:pPr lvl="1">
              <a:lnSpc>
                <a:spcPct val="100000"/>
              </a:lnSpc>
            </a:pPr>
            <a:endParaRPr lang="nl-BE" sz="2200" dirty="0" smtClean="0"/>
          </a:p>
          <a:p>
            <a:pPr>
              <a:lnSpc>
                <a:spcPct val="100000"/>
              </a:lnSpc>
            </a:pPr>
            <a:r>
              <a:rPr lang="en-US" sz="2400" dirty="0" smtClean="0"/>
              <a:t>These </a:t>
            </a:r>
            <a:r>
              <a:rPr lang="en-US" sz="2400" dirty="0"/>
              <a:t>studies have their </a:t>
            </a:r>
            <a:r>
              <a:rPr lang="en-US" sz="2400" dirty="0">
                <a:solidFill>
                  <a:srgbClr val="C00000"/>
                </a:solidFill>
              </a:rPr>
              <a:t>own </a:t>
            </a:r>
            <a:r>
              <a:rPr lang="en-US" sz="2400" dirty="0" smtClean="0">
                <a:solidFill>
                  <a:srgbClr val="C00000"/>
                </a:solidFill>
              </a:rPr>
              <a:t>caveats</a:t>
            </a:r>
          </a:p>
          <a:p>
            <a:pPr lvl="1">
              <a:lnSpc>
                <a:spcPct val="100000"/>
              </a:lnSpc>
            </a:pPr>
            <a:r>
              <a:rPr lang="en-US" sz="2200" dirty="0" smtClean="0"/>
              <a:t>the </a:t>
            </a:r>
            <a:r>
              <a:rPr lang="en-US" sz="2200" dirty="0">
                <a:solidFill>
                  <a:srgbClr val="C00000"/>
                </a:solidFill>
              </a:rPr>
              <a:t>non-randomness of the sample </a:t>
            </a:r>
            <a:r>
              <a:rPr lang="en-US" sz="2200" dirty="0"/>
              <a:t>of </a:t>
            </a:r>
            <a:r>
              <a:rPr lang="en-US" sz="2200" dirty="0" smtClean="0"/>
              <a:t>ex-combatants</a:t>
            </a:r>
          </a:p>
          <a:p>
            <a:pPr lvl="1">
              <a:lnSpc>
                <a:spcPct val="100000"/>
              </a:lnSpc>
            </a:pPr>
            <a:r>
              <a:rPr lang="en-US" sz="2200" dirty="0" smtClean="0">
                <a:solidFill>
                  <a:srgbClr val="C00000"/>
                </a:solidFill>
              </a:rPr>
              <a:t>recall </a:t>
            </a:r>
            <a:r>
              <a:rPr lang="en-US" sz="2200" dirty="0">
                <a:solidFill>
                  <a:srgbClr val="C00000"/>
                </a:solidFill>
              </a:rPr>
              <a:t>bias </a:t>
            </a:r>
            <a:r>
              <a:rPr lang="en-US" sz="2200" dirty="0"/>
              <a:t>of the pre-conflict characteristics of the </a:t>
            </a:r>
            <a:r>
              <a:rPr lang="en-US" sz="2200" dirty="0" smtClean="0"/>
              <a:t>respondents</a:t>
            </a:r>
          </a:p>
          <a:p>
            <a:pPr marL="0" indent="0">
              <a:lnSpc>
                <a:spcPct val="100000"/>
              </a:lnSpc>
              <a:buNone/>
            </a:pPr>
            <a:endParaRPr lang="en-US" sz="2400" dirty="0" smtClean="0">
              <a:sym typeface="Wingdings" panose="05000000000000000000" pitchFamily="2" charset="2"/>
            </a:endParaRPr>
          </a:p>
          <a:p>
            <a:pPr marL="0" indent="0">
              <a:lnSpc>
                <a:spcPct val="100000"/>
              </a:lnSpc>
              <a:buNone/>
            </a:pPr>
            <a:r>
              <a:rPr lang="en-US" sz="2400" dirty="0" smtClean="0">
                <a:sym typeface="Wingdings" panose="05000000000000000000" pitchFamily="2" charset="2"/>
              </a:rPr>
              <a:t> </a:t>
            </a:r>
            <a:r>
              <a:rPr lang="en-US" sz="2400" dirty="0" smtClean="0">
                <a:solidFill>
                  <a:srgbClr val="C00000"/>
                </a:solidFill>
                <a:sym typeface="Wingdings" panose="05000000000000000000" pitchFamily="2" charset="2"/>
              </a:rPr>
              <a:t>material </a:t>
            </a:r>
            <a:r>
              <a:rPr lang="en-US" sz="2400" dirty="0">
                <a:solidFill>
                  <a:srgbClr val="C00000"/>
                </a:solidFill>
                <a:sym typeface="Wingdings" panose="05000000000000000000" pitchFamily="2" charset="2"/>
              </a:rPr>
              <a:t>incentives </a:t>
            </a:r>
            <a:r>
              <a:rPr lang="en-US" sz="2400" dirty="0">
                <a:sym typeface="Wingdings" panose="05000000000000000000" pitchFamily="2" charset="2"/>
              </a:rPr>
              <a:t>perform </a:t>
            </a:r>
            <a:r>
              <a:rPr lang="en-US" sz="2400" dirty="0"/>
              <a:t>far better at predicting individual behavior than proxies for political grievances, but absence of evidence is </a:t>
            </a:r>
            <a:r>
              <a:rPr lang="en-US" sz="2400" dirty="0">
                <a:solidFill>
                  <a:srgbClr val="C00000"/>
                </a:solidFill>
              </a:rPr>
              <a:t>not evidence of absence</a:t>
            </a:r>
            <a:r>
              <a:rPr lang="en-US" sz="2400" dirty="0"/>
              <a:t>.</a:t>
            </a:r>
          </a:p>
          <a:p>
            <a:pPr>
              <a:lnSpc>
                <a:spcPct val="100000"/>
              </a:lnSpc>
            </a:pPr>
            <a:endParaRPr lang="nl-BE" dirty="0"/>
          </a:p>
        </p:txBody>
      </p:sp>
    </p:spTree>
    <p:extLst>
      <p:ext uri="{BB962C8B-B14F-4D97-AF65-F5344CB8AC3E}">
        <p14:creationId xmlns:p14="http://schemas.microsoft.com/office/powerpoint/2010/main" val="100800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636903"/>
            <a:ext cx="8488680" cy="6221097"/>
          </a:xfrm>
        </p:spPr>
        <p:txBody>
          <a:bodyPr>
            <a:normAutofit/>
          </a:bodyPr>
          <a:lstStyle/>
          <a:p>
            <a:pPr>
              <a:lnSpc>
                <a:spcPct val="110000"/>
              </a:lnSpc>
            </a:pPr>
            <a:r>
              <a:rPr lang="en-US" sz="2600" dirty="0" smtClean="0"/>
              <a:t>Majority of studies on individual participation is </a:t>
            </a:r>
            <a:r>
              <a:rPr lang="en-US" sz="2600" dirty="0" smtClean="0">
                <a:solidFill>
                  <a:srgbClr val="C00000"/>
                </a:solidFill>
              </a:rPr>
              <a:t>ethnographic</a:t>
            </a:r>
          </a:p>
          <a:p>
            <a:pPr lvl="1">
              <a:lnSpc>
                <a:spcPct val="110000"/>
              </a:lnSpc>
            </a:pPr>
            <a:r>
              <a:rPr lang="en-US" u="sng" dirty="0">
                <a:solidFill>
                  <a:srgbClr val="0070C0"/>
                </a:solidFill>
              </a:rPr>
              <a:t>Scott 1976</a:t>
            </a:r>
            <a:r>
              <a:rPr lang="en-US" sz="2200" dirty="0"/>
              <a:t>.</a:t>
            </a:r>
            <a:r>
              <a:rPr lang="en-US" sz="2200" dirty="0">
                <a:solidFill>
                  <a:srgbClr val="C00000"/>
                </a:solidFill>
              </a:rPr>
              <a:t> </a:t>
            </a:r>
            <a:r>
              <a:rPr lang="en-US" dirty="0"/>
              <a:t>Moral Economy of the Peasant: Rebellion and Subsistence in Southeast Asia. New Haven and London: Yale University Press.</a:t>
            </a:r>
          </a:p>
          <a:p>
            <a:pPr lvl="1">
              <a:lnSpc>
                <a:spcPct val="110000"/>
              </a:lnSpc>
            </a:pPr>
            <a:r>
              <a:rPr lang="en-US" dirty="0" smtClean="0">
                <a:hlinkClick r:id="" action="ppaction://noaction"/>
              </a:rPr>
              <a:t>Wood 2003</a:t>
            </a:r>
            <a:r>
              <a:rPr lang="en-US" dirty="0" smtClean="0"/>
              <a:t>. “Insurgent Collective Action and Civil War in El Salvador”. Cambridge and New York: Cambridge University Press.</a:t>
            </a:r>
          </a:p>
          <a:p>
            <a:pPr lvl="1">
              <a:lnSpc>
                <a:spcPct val="110000"/>
              </a:lnSpc>
            </a:pPr>
            <a:r>
              <a:rPr lang="en-US" dirty="0" err="1" smtClean="0">
                <a:hlinkClick r:id="" action="ppaction://noaction"/>
              </a:rPr>
              <a:t>Kalyvas</a:t>
            </a:r>
            <a:r>
              <a:rPr lang="en-US" dirty="0" smtClean="0">
                <a:hlinkClick r:id="" action="ppaction://noaction"/>
              </a:rPr>
              <a:t> </a:t>
            </a:r>
            <a:r>
              <a:rPr lang="en-US" dirty="0">
                <a:hlinkClick r:id="" action="ppaction://noaction"/>
              </a:rPr>
              <a:t>and  Kocher 2007</a:t>
            </a:r>
            <a:r>
              <a:rPr lang="en-US" dirty="0" smtClean="0"/>
              <a:t>. </a:t>
            </a:r>
            <a:r>
              <a:rPr lang="en-US" dirty="0"/>
              <a:t>“How ‘Free’ Is Free Riding </a:t>
            </a:r>
            <a:r>
              <a:rPr lang="en-US" dirty="0" smtClean="0"/>
              <a:t>in Civil Wars</a:t>
            </a:r>
            <a:r>
              <a:rPr lang="en-US" dirty="0"/>
              <a:t>? Violence, Insurgency and the Collective Action Problem.” World Politics </a:t>
            </a:r>
            <a:endParaRPr lang="en-US" dirty="0" smtClean="0"/>
          </a:p>
          <a:p>
            <a:pPr lvl="1">
              <a:lnSpc>
                <a:spcPct val="110000"/>
              </a:lnSpc>
            </a:pPr>
            <a:endParaRPr lang="en-US" sz="2000" dirty="0" smtClean="0"/>
          </a:p>
          <a:p>
            <a:pPr marL="0" indent="0">
              <a:lnSpc>
                <a:spcPct val="110000"/>
              </a:lnSpc>
              <a:buNone/>
            </a:pPr>
            <a:r>
              <a:rPr lang="en-US" sz="2400" dirty="0">
                <a:sym typeface="Wingdings" panose="05000000000000000000" pitchFamily="2" charset="2"/>
              </a:rPr>
              <a:t> </a:t>
            </a:r>
            <a:r>
              <a:rPr lang="en-US" sz="2400" dirty="0" smtClean="0">
                <a:solidFill>
                  <a:srgbClr val="C00000"/>
                </a:solidFill>
                <a:sym typeface="Wingdings" panose="05000000000000000000" pitchFamily="2" charset="2"/>
              </a:rPr>
              <a:t>Challenge rational actor theory</a:t>
            </a:r>
            <a:endParaRPr lang="en-US" sz="2400" dirty="0"/>
          </a:p>
          <a:p>
            <a:pPr>
              <a:lnSpc>
                <a:spcPct val="110000"/>
              </a:lnSpc>
            </a:pPr>
            <a:endParaRPr lang="en-US" sz="2600" dirty="0" smtClean="0"/>
          </a:p>
        </p:txBody>
      </p:sp>
    </p:spTree>
    <p:extLst>
      <p:ext uri="{BB962C8B-B14F-4D97-AF65-F5344CB8AC3E}">
        <p14:creationId xmlns:p14="http://schemas.microsoft.com/office/powerpoint/2010/main" val="373001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636903"/>
            <a:ext cx="8488680" cy="6221097"/>
          </a:xfrm>
        </p:spPr>
        <p:txBody>
          <a:bodyPr>
            <a:normAutofit/>
          </a:bodyPr>
          <a:lstStyle/>
          <a:p>
            <a:pPr>
              <a:lnSpc>
                <a:spcPct val="110000"/>
              </a:lnSpc>
            </a:pPr>
            <a:r>
              <a:rPr lang="en-US" sz="2600" dirty="0" smtClean="0"/>
              <a:t>Studies on individual participation in </a:t>
            </a:r>
            <a:r>
              <a:rPr lang="en-US" sz="2600" dirty="0" smtClean="0">
                <a:solidFill>
                  <a:srgbClr val="C00000"/>
                </a:solidFill>
              </a:rPr>
              <a:t>DRC </a:t>
            </a:r>
            <a:r>
              <a:rPr lang="en-US" sz="2600" dirty="0" smtClean="0"/>
              <a:t>are all </a:t>
            </a:r>
            <a:r>
              <a:rPr lang="en-US" sz="2600" dirty="0" smtClean="0">
                <a:solidFill>
                  <a:srgbClr val="C00000"/>
                </a:solidFill>
              </a:rPr>
              <a:t>ethnographic</a:t>
            </a:r>
          </a:p>
          <a:p>
            <a:pPr lvl="1"/>
            <a:r>
              <a:rPr lang="en-US" sz="2200" u="sng" dirty="0">
                <a:solidFill>
                  <a:srgbClr val="0070C0"/>
                </a:solidFill>
              </a:rPr>
              <a:t>Van Acker &amp; </a:t>
            </a:r>
            <a:r>
              <a:rPr lang="en-US" sz="2200" u="sng" dirty="0" err="1">
                <a:solidFill>
                  <a:srgbClr val="0070C0"/>
                </a:solidFill>
              </a:rPr>
              <a:t>Vlassenroot</a:t>
            </a:r>
            <a:r>
              <a:rPr lang="en-US" sz="2200" u="sng" dirty="0">
                <a:solidFill>
                  <a:srgbClr val="0070C0"/>
                </a:solidFill>
              </a:rPr>
              <a:t> 2001</a:t>
            </a:r>
            <a:r>
              <a:rPr lang="en-US" sz="2200" dirty="0"/>
              <a:t>. War as exit from exclusion: the formation of </a:t>
            </a:r>
            <a:r>
              <a:rPr lang="en-US" sz="2200" dirty="0" err="1"/>
              <a:t>Mayi-Mayi</a:t>
            </a:r>
            <a:r>
              <a:rPr lang="en-US" sz="2200" dirty="0"/>
              <a:t> </a:t>
            </a:r>
            <a:r>
              <a:rPr lang="en-US" sz="2200" dirty="0" smtClean="0"/>
              <a:t>militias in </a:t>
            </a:r>
            <a:r>
              <a:rPr lang="en-US" sz="2200" dirty="0"/>
              <a:t>Eastern Congo. </a:t>
            </a:r>
            <a:r>
              <a:rPr lang="en-US" sz="2200" i="1" dirty="0" err="1"/>
              <a:t>Afrika</a:t>
            </a:r>
            <a:r>
              <a:rPr lang="en-US" sz="2200" i="1" dirty="0"/>
              <a:t> Focus</a:t>
            </a:r>
            <a:r>
              <a:rPr lang="en-US" sz="2200" dirty="0"/>
              <a:t>.</a:t>
            </a:r>
            <a:endParaRPr lang="nl-BE" sz="2200" dirty="0"/>
          </a:p>
          <a:p>
            <a:pPr lvl="1"/>
            <a:r>
              <a:rPr lang="en-US" sz="2200" u="sng" dirty="0">
                <a:solidFill>
                  <a:srgbClr val="0070C0"/>
                </a:solidFill>
              </a:rPr>
              <a:t>Jourdan 2011</a:t>
            </a:r>
            <a:r>
              <a:rPr lang="en-US" sz="2200" dirty="0"/>
              <a:t>. </a:t>
            </a:r>
            <a:r>
              <a:rPr lang="en-US" sz="2200" dirty="0" err="1"/>
              <a:t>Mayi-Mayi</a:t>
            </a:r>
            <a:r>
              <a:rPr lang="en-US" sz="2200" dirty="0"/>
              <a:t>: young rebels in Kivu, DRC. </a:t>
            </a:r>
            <a:r>
              <a:rPr lang="en-US" sz="2200" i="1" dirty="0"/>
              <a:t>Africa Development.</a:t>
            </a:r>
            <a:endParaRPr lang="nl-BE" sz="2200" i="1" dirty="0"/>
          </a:p>
          <a:p>
            <a:pPr lvl="1"/>
            <a:r>
              <a:rPr lang="en-US" sz="2200" u="sng" dirty="0" err="1">
                <a:solidFill>
                  <a:srgbClr val="0070C0"/>
                </a:solidFill>
              </a:rPr>
              <a:t>Laudati</a:t>
            </a:r>
            <a:r>
              <a:rPr lang="en-US" sz="2200" u="sng" dirty="0">
                <a:solidFill>
                  <a:srgbClr val="0070C0"/>
                </a:solidFill>
              </a:rPr>
              <a:t> 2013</a:t>
            </a:r>
            <a:r>
              <a:rPr lang="en-US" sz="2200" dirty="0"/>
              <a:t>. Beyond minerals: broadening ‘economies of violence’ in eastern Democratic Republic of Congo. </a:t>
            </a:r>
            <a:r>
              <a:rPr lang="en-US" sz="2200" i="1" dirty="0"/>
              <a:t>Review of African Political Economy.</a:t>
            </a:r>
            <a:endParaRPr lang="nl-BE" sz="2200" i="1" dirty="0"/>
          </a:p>
          <a:p>
            <a:pPr lvl="1"/>
            <a:r>
              <a:rPr lang="en-US" sz="2200" u="sng" dirty="0">
                <a:solidFill>
                  <a:srgbClr val="0070C0"/>
                </a:solidFill>
              </a:rPr>
              <a:t>Richards 2014</a:t>
            </a:r>
            <a:r>
              <a:rPr lang="en-US" sz="2200" dirty="0"/>
              <a:t>. Forced, coerced and voluntary recruitment into rebel and militia groups in the Democratic Republic of Congo. </a:t>
            </a:r>
            <a:r>
              <a:rPr lang="en-US" sz="2200" i="1" dirty="0"/>
              <a:t>The Journal of Modern African Studies</a:t>
            </a:r>
            <a:r>
              <a:rPr lang="en-US" sz="2200" i="1" dirty="0" smtClean="0"/>
              <a:t>.</a:t>
            </a:r>
          </a:p>
          <a:p>
            <a:pPr marL="457200" lvl="1" indent="0">
              <a:buNone/>
            </a:pPr>
            <a:endParaRPr lang="en-US" sz="2000" dirty="0" smtClean="0">
              <a:sym typeface="Wingdings" panose="05000000000000000000" pitchFamily="2" charset="2"/>
            </a:endParaRPr>
          </a:p>
          <a:p>
            <a:pPr marL="0" indent="0">
              <a:buNone/>
            </a:pPr>
            <a:r>
              <a:rPr lang="en-US" sz="2400" dirty="0" smtClean="0">
                <a:sym typeface="Wingdings" panose="05000000000000000000" pitchFamily="2" charset="2"/>
              </a:rPr>
              <a:t> </a:t>
            </a:r>
            <a:r>
              <a:rPr lang="en-US" sz="2400" dirty="0" smtClean="0"/>
              <a:t>indications </a:t>
            </a:r>
            <a:r>
              <a:rPr lang="en-US" sz="2400" dirty="0"/>
              <a:t>of </a:t>
            </a:r>
            <a:r>
              <a:rPr lang="en-US" sz="2400" dirty="0">
                <a:solidFill>
                  <a:srgbClr val="C00000"/>
                </a:solidFill>
              </a:rPr>
              <a:t>many mechanisms</a:t>
            </a:r>
            <a:r>
              <a:rPr lang="en-US" sz="2400" dirty="0"/>
              <a:t>: Greed; Low opportunity costs; Grievance; Community cohesion &amp; Patriotism and related non-material incentives; Protection from harm and insecurity; Forced recruitment</a:t>
            </a:r>
          </a:p>
          <a:p>
            <a:pPr marL="457200" lvl="1" indent="0">
              <a:buNone/>
            </a:pPr>
            <a:endParaRPr lang="en-US" sz="2000" dirty="0" smtClean="0">
              <a:sym typeface="Wingdings" panose="05000000000000000000" pitchFamily="2" charset="2"/>
            </a:endParaRPr>
          </a:p>
          <a:p>
            <a:pPr marL="457200" lvl="1" indent="0">
              <a:buNone/>
            </a:pPr>
            <a:endParaRPr lang="en-US" sz="2600" dirty="0" smtClean="0"/>
          </a:p>
        </p:txBody>
      </p:sp>
    </p:spTree>
    <p:extLst>
      <p:ext uri="{BB962C8B-B14F-4D97-AF65-F5344CB8AC3E}">
        <p14:creationId xmlns:p14="http://schemas.microsoft.com/office/powerpoint/2010/main" val="1547553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426" y="300573"/>
            <a:ext cx="8488680" cy="6068696"/>
          </a:xfrm>
        </p:spPr>
        <p:txBody>
          <a:bodyPr>
            <a:normAutofit lnSpcReduction="10000"/>
          </a:bodyPr>
          <a:lstStyle/>
          <a:p>
            <a:pPr>
              <a:lnSpc>
                <a:spcPct val="110000"/>
              </a:lnSpc>
            </a:pPr>
            <a:r>
              <a:rPr lang="en-US" sz="2400" dirty="0" smtClean="0"/>
              <a:t>Literature on </a:t>
            </a:r>
            <a:r>
              <a:rPr lang="en-US" sz="2400" dirty="0" smtClean="0">
                <a:solidFill>
                  <a:srgbClr val="C00000"/>
                </a:solidFill>
              </a:rPr>
              <a:t>“artisanal miners” in DRC </a:t>
            </a:r>
            <a:r>
              <a:rPr lang="en-US" sz="2400" dirty="0" smtClean="0"/>
              <a:t>and their confrontation with mining </a:t>
            </a:r>
            <a:r>
              <a:rPr lang="en-US" sz="2400" dirty="0" smtClean="0"/>
              <a:t>companies:</a:t>
            </a:r>
            <a:endParaRPr lang="en-US" sz="2400" dirty="0" smtClean="0"/>
          </a:p>
          <a:p>
            <a:pPr lvl="1">
              <a:lnSpc>
                <a:spcPct val="110000"/>
              </a:lnSpc>
            </a:pPr>
            <a:endParaRPr lang="fr-FR" sz="1800" dirty="0" smtClean="0">
              <a:hlinkClick r:id="rId3" action="ppaction://hlinksldjump"/>
            </a:endParaRPr>
          </a:p>
          <a:p>
            <a:pPr lvl="1">
              <a:lnSpc>
                <a:spcPct val="110000"/>
              </a:lnSpc>
            </a:pPr>
            <a:r>
              <a:rPr lang="fr-FR" sz="2000" dirty="0" smtClean="0">
                <a:hlinkClick r:id="rId3" action="ppaction://hlinksldjump"/>
              </a:rPr>
              <a:t>van </a:t>
            </a:r>
            <a:r>
              <a:rPr lang="fr-FR" sz="2000" dirty="0" err="1">
                <a:hlinkClick r:id="rId3" action="ppaction://hlinksldjump"/>
              </a:rPr>
              <a:t>Puijenbroek</a:t>
            </a:r>
            <a:r>
              <a:rPr lang="fr-FR" sz="2000" dirty="0">
                <a:hlinkClick r:id="rId3" action="ppaction://hlinksldjump"/>
              </a:rPr>
              <a:t> &amp; </a:t>
            </a:r>
            <a:r>
              <a:rPr lang="fr-FR" sz="2000" dirty="0" err="1">
                <a:hlinkClick r:id="rId3" action="ppaction://hlinksldjump"/>
              </a:rPr>
              <a:t>Schouten</a:t>
            </a:r>
            <a:r>
              <a:rPr lang="fr-FR" sz="2000" dirty="0">
                <a:hlinkClick r:id="rId3" action="ppaction://hlinksldjump"/>
              </a:rPr>
              <a:t> </a:t>
            </a:r>
            <a:r>
              <a:rPr lang="fr-FR" sz="2000" dirty="0"/>
              <a:t>(2013)</a:t>
            </a:r>
            <a:r>
              <a:rPr lang="en-US" sz="2000" dirty="0"/>
              <a:t> “</a:t>
            </a:r>
            <a:r>
              <a:rPr lang="fr-FR" sz="2000" dirty="0"/>
              <a:t>Le 6ième Chantier ? L’économie politique de l’exploitation </a:t>
            </a:r>
            <a:r>
              <a:rPr lang="fr-FR" sz="2000" dirty="0" err="1"/>
              <a:t>aurifière</a:t>
            </a:r>
            <a:r>
              <a:rPr lang="fr-FR" sz="2000" dirty="0"/>
              <a:t> artisanale et le sous-développement en </a:t>
            </a:r>
            <a:r>
              <a:rPr lang="fr-FR" sz="2000" dirty="0" err="1"/>
              <a:t>Ituri</a:t>
            </a:r>
            <a:r>
              <a:rPr lang="fr-FR" sz="2000" dirty="0"/>
              <a:t>. » L’AFRIQUE DES GRANDS LACS. ANNUAIRE </a:t>
            </a:r>
            <a:r>
              <a:rPr lang="fr-FR" sz="2000" dirty="0" smtClean="0"/>
              <a:t>2012-2013</a:t>
            </a:r>
            <a:endParaRPr lang="fr-FR" sz="2000" dirty="0"/>
          </a:p>
          <a:p>
            <a:pPr marL="914400" lvl="2" indent="0">
              <a:lnSpc>
                <a:spcPct val="110000"/>
              </a:lnSpc>
              <a:buNone/>
            </a:pPr>
            <a:r>
              <a:rPr lang="en-US" sz="1800" dirty="0"/>
              <a:t>on </a:t>
            </a:r>
            <a:r>
              <a:rPr lang="en-US" sz="1800" dirty="0">
                <a:solidFill>
                  <a:srgbClr val="C00000"/>
                </a:solidFill>
              </a:rPr>
              <a:t>tensions in </a:t>
            </a:r>
            <a:r>
              <a:rPr lang="en-US" sz="1800" dirty="0" err="1">
                <a:solidFill>
                  <a:srgbClr val="C00000"/>
                </a:solidFill>
              </a:rPr>
              <a:t>Ituri</a:t>
            </a:r>
            <a:r>
              <a:rPr lang="en-US" sz="1800" dirty="0"/>
              <a:t>: </a:t>
            </a:r>
            <a:r>
              <a:rPr lang="fr-FR" sz="1800" i="1" dirty="0"/>
              <a:t>« la plupart des </a:t>
            </a:r>
            <a:r>
              <a:rPr lang="fr-FR" sz="1800" i="1" dirty="0">
                <a:solidFill>
                  <a:srgbClr val="C00000"/>
                </a:solidFill>
              </a:rPr>
              <a:t>miliciens se sont convertis en creuseurs</a:t>
            </a:r>
            <a:r>
              <a:rPr lang="fr-FR" sz="1800" i="1" dirty="0"/>
              <a:t> » (p. 227) « </a:t>
            </a:r>
            <a:r>
              <a:rPr lang="fr-FR" sz="1800" i="1" dirty="0">
                <a:solidFill>
                  <a:srgbClr val="C00000"/>
                </a:solidFill>
              </a:rPr>
              <a:t>Ici c’est la guerre</a:t>
            </a:r>
            <a:r>
              <a:rPr lang="fr-FR" sz="1800" i="1" dirty="0"/>
              <a:t>. Quand la société minière vienne ici nous déplacer, nous serons prêtes ; même les mamans sont en colère et ont leurs arcs et flèches prêtes » </a:t>
            </a:r>
            <a:r>
              <a:rPr lang="fr-FR" sz="1800" dirty="0"/>
              <a:t>(p. 29)</a:t>
            </a:r>
          </a:p>
          <a:p>
            <a:pPr marL="914400" lvl="2" indent="0">
              <a:lnSpc>
                <a:spcPct val="110000"/>
              </a:lnSpc>
              <a:buNone/>
            </a:pPr>
            <a:endParaRPr lang="fr-FR" sz="1800" dirty="0"/>
          </a:p>
          <a:p>
            <a:pPr lvl="1">
              <a:lnSpc>
                <a:spcPct val="110000"/>
              </a:lnSpc>
            </a:pPr>
            <a:r>
              <a:rPr lang="en-US" sz="2000" dirty="0" err="1">
                <a:hlinkClick r:id="" action="ppaction://noaction"/>
              </a:rPr>
              <a:t>Geenen</a:t>
            </a:r>
            <a:r>
              <a:rPr lang="en-US" sz="2000" dirty="0">
                <a:hlinkClick r:id="" action="ppaction://noaction"/>
              </a:rPr>
              <a:t> and </a:t>
            </a:r>
            <a:r>
              <a:rPr lang="en-US" sz="2000" dirty="0" err="1">
                <a:hlinkClick r:id="" action="ppaction://noaction"/>
              </a:rPr>
              <a:t>Claessens</a:t>
            </a:r>
            <a:r>
              <a:rPr lang="en-US" sz="2000" dirty="0">
                <a:hlinkClick r:id="" action="ppaction://noaction"/>
              </a:rPr>
              <a:t> </a:t>
            </a:r>
            <a:r>
              <a:rPr lang="en-US" sz="2000" dirty="0"/>
              <a:t>(2013) “Disputed access to the gold sites in </a:t>
            </a:r>
            <a:r>
              <a:rPr lang="en-US" sz="2000" dirty="0" err="1"/>
              <a:t>Luhwindja</a:t>
            </a:r>
            <a:r>
              <a:rPr lang="en-US" sz="2000" dirty="0"/>
              <a:t>, eastern DRC.” J. Mod. Afr. Stud. </a:t>
            </a:r>
          </a:p>
          <a:p>
            <a:pPr marL="914400" lvl="2" indent="0">
              <a:lnSpc>
                <a:spcPct val="110000"/>
              </a:lnSpc>
              <a:buNone/>
            </a:pPr>
            <a:r>
              <a:rPr lang="en-US" sz="1800" dirty="0"/>
              <a:t>on </a:t>
            </a:r>
            <a:r>
              <a:rPr lang="en-US" sz="1800" dirty="0">
                <a:solidFill>
                  <a:srgbClr val="C00000"/>
                </a:solidFill>
              </a:rPr>
              <a:t>tensions in South-Kivu</a:t>
            </a:r>
            <a:r>
              <a:rPr lang="en-US" sz="1800" dirty="0"/>
              <a:t>: </a:t>
            </a:r>
            <a:r>
              <a:rPr lang="en-US" sz="1800" i="1" dirty="0"/>
              <a:t>“‘They are fooling us. They say they will give you work and the next day they chase you off. …So the only choice we had was to reoccupy this concession. They threatened us with policemen and dogs. We told them to do what they want, but we will not die because of hunger! [. . .] </a:t>
            </a:r>
            <a:r>
              <a:rPr lang="en-US" sz="1800" i="1" dirty="0">
                <a:solidFill>
                  <a:srgbClr val="C00000"/>
                </a:solidFill>
              </a:rPr>
              <a:t>We would rather die by a bullet than die of hunger</a:t>
            </a:r>
            <a:r>
              <a:rPr lang="en-US" sz="1800" i="1" dirty="0"/>
              <a:t>’. (Miners focus group 2011 int.)” (p.26) </a:t>
            </a:r>
          </a:p>
          <a:p>
            <a:pPr>
              <a:lnSpc>
                <a:spcPct val="110000"/>
              </a:lnSpc>
            </a:pPr>
            <a:endParaRPr lang="en-US" sz="2400" dirty="0" smtClean="0"/>
          </a:p>
          <a:p>
            <a:pPr>
              <a:lnSpc>
                <a:spcPct val="110000"/>
              </a:lnSpc>
            </a:pPr>
            <a:endParaRPr lang="fr-FR" sz="2400" dirty="0"/>
          </a:p>
          <a:p>
            <a:pPr marL="0" indent="0">
              <a:lnSpc>
                <a:spcPct val="110000"/>
              </a:lnSpc>
              <a:buNone/>
            </a:pPr>
            <a:endParaRPr lang="fr-FR" sz="2400" dirty="0"/>
          </a:p>
          <a:p>
            <a:pPr>
              <a:lnSpc>
                <a:spcPct val="110000"/>
              </a:lnSpc>
            </a:pPr>
            <a:endParaRPr lang="en-US" sz="2400" dirty="0" smtClean="0"/>
          </a:p>
          <a:p>
            <a:pPr>
              <a:lnSpc>
                <a:spcPct val="110000"/>
              </a:lnSpc>
            </a:pPr>
            <a:endParaRPr lang="en-US" sz="2400" dirty="0" smtClean="0"/>
          </a:p>
          <a:p>
            <a:pPr marL="0" indent="0">
              <a:lnSpc>
                <a:spcPct val="100000"/>
              </a:lnSpc>
              <a:buNone/>
            </a:pPr>
            <a:endParaRPr lang="en-US" sz="2000" dirty="0" smtClean="0"/>
          </a:p>
          <a:p>
            <a:pPr marL="0" indent="0">
              <a:buNone/>
            </a:pPr>
            <a:endParaRPr lang="nl-BE" dirty="0"/>
          </a:p>
        </p:txBody>
      </p:sp>
    </p:spTree>
    <p:extLst>
      <p:ext uri="{BB962C8B-B14F-4D97-AF65-F5344CB8AC3E}">
        <p14:creationId xmlns:p14="http://schemas.microsoft.com/office/powerpoint/2010/main" val="265167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4"/>
          <a:stretch>
            <a:fillRect/>
          </a:stretch>
        </p:blipFill>
        <p:spPr>
          <a:xfrm>
            <a:off x="126123" y="184666"/>
            <a:ext cx="4840014" cy="6488668"/>
          </a:xfrm>
          <a:prstGeom prst="rect">
            <a:avLst/>
          </a:prstGeom>
        </p:spPr>
      </p:pic>
      <p:sp>
        <p:nvSpPr>
          <p:cNvPr id="6" name="Content Placeholder 2"/>
          <p:cNvSpPr>
            <a:spLocks noGrp="1"/>
          </p:cNvSpPr>
          <p:nvPr>
            <p:ph idx="1"/>
          </p:nvPr>
        </p:nvSpPr>
        <p:spPr>
          <a:xfrm>
            <a:off x="5092260" y="549533"/>
            <a:ext cx="3783725" cy="5943600"/>
          </a:xfrm>
        </p:spPr>
        <p:txBody>
          <a:bodyPr>
            <a:normAutofit fontScale="55000" lnSpcReduction="20000"/>
          </a:bodyPr>
          <a:lstStyle/>
          <a:p>
            <a:pPr marL="0" indent="0">
              <a:lnSpc>
                <a:spcPct val="120000"/>
              </a:lnSpc>
              <a:buNone/>
            </a:pPr>
            <a:endParaRPr lang="nl-BE" sz="1700" dirty="0"/>
          </a:p>
          <a:p>
            <a:pPr marL="0" indent="0">
              <a:lnSpc>
                <a:spcPct val="120000"/>
              </a:lnSpc>
              <a:buNone/>
            </a:pPr>
            <a:r>
              <a:rPr lang="fr-BE" sz="5000" dirty="0" err="1" smtClean="0">
                <a:solidFill>
                  <a:srgbClr val="C00000"/>
                </a:solidFill>
              </a:rPr>
              <a:t>Kamituga</a:t>
            </a:r>
            <a:r>
              <a:rPr lang="fr-BE" sz="5000" dirty="0" smtClean="0"/>
              <a:t> (city  of 190,000)</a:t>
            </a:r>
            <a:endParaRPr lang="fr-BE" sz="5000" dirty="0"/>
          </a:p>
          <a:p>
            <a:pPr>
              <a:lnSpc>
                <a:spcPct val="120000"/>
              </a:lnSpc>
            </a:pPr>
            <a:r>
              <a:rPr lang="fr-BE" sz="4200" dirty="0" smtClean="0"/>
              <a:t>2011: Exploration </a:t>
            </a:r>
          </a:p>
          <a:p>
            <a:pPr>
              <a:lnSpc>
                <a:spcPct val="120000"/>
              </a:lnSpc>
            </a:pPr>
            <a:r>
              <a:rPr lang="fr-BE" sz="4200" dirty="0" err="1" smtClean="0"/>
              <a:t>Already</a:t>
            </a:r>
            <a:r>
              <a:rPr lang="fr-BE" sz="4200" dirty="0" smtClean="0"/>
              <a:t> </a:t>
            </a:r>
            <a:r>
              <a:rPr lang="fr-BE" sz="4200" dirty="0" err="1" smtClean="0"/>
              <a:t>some</a:t>
            </a:r>
            <a:r>
              <a:rPr lang="fr-BE" sz="4200" dirty="0" smtClean="0"/>
              <a:t> restrictions: </a:t>
            </a:r>
            <a:endParaRPr lang="fr-BE" sz="4200" dirty="0"/>
          </a:p>
          <a:p>
            <a:pPr lvl="1">
              <a:lnSpc>
                <a:spcPct val="120000"/>
              </a:lnSpc>
              <a:buFontTx/>
              <a:buChar char="-"/>
            </a:pPr>
            <a:r>
              <a:rPr lang="fr-BE" sz="3800" dirty="0"/>
              <a:t>No new </a:t>
            </a:r>
            <a:r>
              <a:rPr lang="fr-BE" sz="3800" dirty="0" err="1" smtClean="0"/>
              <a:t>pits</a:t>
            </a:r>
            <a:r>
              <a:rPr lang="fr-BE" sz="3800" dirty="0" smtClean="0"/>
              <a:t>; </a:t>
            </a:r>
            <a:r>
              <a:rPr lang="fr-BE" sz="3800" dirty="0" err="1" smtClean="0"/>
              <a:t>Research</a:t>
            </a:r>
            <a:r>
              <a:rPr lang="fr-BE" sz="3800" dirty="0" smtClean="0"/>
              <a:t> </a:t>
            </a:r>
            <a:r>
              <a:rPr lang="fr-BE" sz="3800" dirty="0"/>
              <a:t>areas off </a:t>
            </a:r>
            <a:r>
              <a:rPr lang="fr-BE" sz="3800" dirty="0" err="1"/>
              <a:t>limits</a:t>
            </a:r>
            <a:endParaRPr lang="fr-BE" sz="3800" dirty="0"/>
          </a:p>
          <a:p>
            <a:pPr lvl="1">
              <a:lnSpc>
                <a:spcPct val="120000"/>
              </a:lnSpc>
              <a:buFontTx/>
              <a:buChar char="-"/>
            </a:pPr>
            <a:r>
              <a:rPr lang="fr-BE" sz="3800" dirty="0" smtClean="0"/>
              <a:t>No Dynamite, </a:t>
            </a:r>
            <a:r>
              <a:rPr lang="fr-BE" sz="3800" dirty="0" err="1" smtClean="0"/>
              <a:t>Crushing</a:t>
            </a:r>
            <a:r>
              <a:rPr lang="fr-BE" sz="3800" dirty="0" smtClean="0"/>
              <a:t> </a:t>
            </a:r>
            <a:r>
              <a:rPr lang="fr-BE" sz="3800" dirty="0" err="1" smtClean="0"/>
              <a:t>mills</a:t>
            </a:r>
            <a:r>
              <a:rPr lang="fr-BE" sz="3800" dirty="0" smtClean="0"/>
              <a:t>, </a:t>
            </a:r>
            <a:r>
              <a:rPr lang="fr-BE" sz="3800" dirty="0" err="1" smtClean="0"/>
              <a:t>Electricity</a:t>
            </a:r>
            <a:r>
              <a:rPr lang="fr-BE" sz="3800" dirty="0" smtClean="0"/>
              <a:t> </a:t>
            </a:r>
            <a:endParaRPr lang="fr-BE" sz="3800" dirty="0"/>
          </a:p>
          <a:p>
            <a:pPr>
              <a:lnSpc>
                <a:spcPct val="120000"/>
              </a:lnSpc>
            </a:pPr>
            <a:r>
              <a:rPr lang="fr-BE" sz="4200" dirty="0" smtClean="0"/>
              <a:t>Production phase </a:t>
            </a:r>
            <a:r>
              <a:rPr lang="fr-BE" sz="4200" dirty="0" err="1" smtClean="0"/>
              <a:t>will</a:t>
            </a:r>
            <a:r>
              <a:rPr lang="fr-BE" sz="4200" dirty="0" smtClean="0"/>
              <a:t> have </a:t>
            </a:r>
            <a:r>
              <a:rPr lang="fr-BE" sz="4200" dirty="0" err="1" smtClean="0"/>
              <a:t>huge</a:t>
            </a:r>
            <a:r>
              <a:rPr lang="fr-BE" sz="4200" dirty="0" smtClean="0"/>
              <a:t> implications for </a:t>
            </a:r>
            <a:r>
              <a:rPr lang="fr-BE" sz="4200" dirty="0"/>
              <a:t>13,000 - 15,000 artisanal </a:t>
            </a:r>
            <a:r>
              <a:rPr lang="fr-BE" sz="4200" dirty="0" err="1" smtClean="0"/>
              <a:t>miners</a:t>
            </a:r>
            <a:endParaRPr lang="fr-BE" sz="4200" dirty="0" smtClean="0"/>
          </a:p>
          <a:p>
            <a:pPr marL="0" indent="0">
              <a:lnSpc>
                <a:spcPct val="120000"/>
              </a:lnSpc>
              <a:buNone/>
            </a:pPr>
            <a:endParaRPr lang="fr-BE" sz="2000" dirty="0" smtClean="0"/>
          </a:p>
        </p:txBody>
      </p:sp>
      <p:sp>
        <p:nvSpPr>
          <p:cNvPr id="5" name="Oval 4"/>
          <p:cNvSpPr/>
          <p:nvPr/>
        </p:nvSpPr>
        <p:spPr>
          <a:xfrm>
            <a:off x="2546130" y="2648607"/>
            <a:ext cx="1079939" cy="472965"/>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ustDataLst>
      <p:tags r:id="rId1"/>
    </p:custDataLst>
    <p:extLst>
      <p:ext uri="{BB962C8B-B14F-4D97-AF65-F5344CB8AC3E}">
        <p14:creationId xmlns:p14="http://schemas.microsoft.com/office/powerpoint/2010/main" val="137302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 y="426721"/>
            <a:ext cx="9071610" cy="6050280"/>
          </a:xfrm>
        </p:spPr>
        <p:txBody>
          <a:bodyPr>
            <a:normAutofit/>
          </a:bodyPr>
          <a:lstStyle/>
          <a:p>
            <a:pPr marL="0" indent="0">
              <a:lnSpc>
                <a:spcPct val="120000"/>
              </a:lnSpc>
              <a:buNone/>
            </a:pPr>
            <a:r>
              <a:rPr lang="en-US" sz="2600" b="1" dirty="0" smtClean="0">
                <a:solidFill>
                  <a:srgbClr val="C00000"/>
                </a:solidFill>
              </a:rPr>
              <a:t>CONTRIBUTION</a:t>
            </a:r>
            <a:r>
              <a:rPr lang="en-US" sz="2600" dirty="0" smtClean="0">
                <a:solidFill>
                  <a:srgbClr val="C00000"/>
                </a:solidFill>
              </a:rPr>
              <a:t>: </a:t>
            </a:r>
            <a:r>
              <a:rPr lang="en-US" sz="2600" dirty="0" smtClean="0"/>
              <a:t>study the “</a:t>
            </a:r>
            <a:r>
              <a:rPr lang="en-US" sz="2600" dirty="0" smtClean="0">
                <a:solidFill>
                  <a:srgbClr val="C00000"/>
                </a:solidFill>
              </a:rPr>
              <a:t>taste to rebel</a:t>
            </a:r>
            <a:r>
              <a:rPr lang="en-US" sz="2600" dirty="0" smtClean="0"/>
              <a:t>” among high-risk men…</a:t>
            </a:r>
          </a:p>
          <a:p>
            <a:pPr marL="0" indent="0">
              <a:lnSpc>
                <a:spcPct val="120000"/>
              </a:lnSpc>
              <a:buNone/>
            </a:pPr>
            <a:endParaRPr lang="en-US" sz="2600" dirty="0" smtClean="0"/>
          </a:p>
          <a:p>
            <a:pPr marL="0" indent="0">
              <a:lnSpc>
                <a:spcPct val="120000"/>
              </a:lnSpc>
              <a:buNone/>
            </a:pPr>
            <a:r>
              <a:rPr lang="en-US" sz="2600" dirty="0" smtClean="0"/>
              <a:t>… in a </a:t>
            </a:r>
            <a:r>
              <a:rPr lang="en-US" sz="2600" dirty="0" smtClean="0">
                <a:solidFill>
                  <a:srgbClr val="C00000"/>
                </a:solidFill>
              </a:rPr>
              <a:t>post-conflict environment</a:t>
            </a:r>
          </a:p>
          <a:p>
            <a:pPr>
              <a:lnSpc>
                <a:spcPct val="120000"/>
              </a:lnSpc>
              <a:buFont typeface="Wingdings" panose="05000000000000000000" pitchFamily="2" charset="2"/>
              <a:buChar char="à"/>
            </a:pPr>
            <a:r>
              <a:rPr lang="en-US" sz="2600" b="1" dirty="0" smtClean="0"/>
              <a:t>Test for influence of (past) conflict exposure/participation</a:t>
            </a:r>
          </a:p>
          <a:p>
            <a:pPr marL="0" indent="0">
              <a:lnSpc>
                <a:spcPct val="120000"/>
              </a:lnSpc>
              <a:buNone/>
            </a:pPr>
            <a:endParaRPr lang="en-US" sz="2600" dirty="0"/>
          </a:p>
          <a:p>
            <a:pPr marL="0" indent="0">
              <a:lnSpc>
                <a:spcPct val="120000"/>
              </a:lnSpc>
              <a:buNone/>
            </a:pPr>
            <a:r>
              <a:rPr lang="en-US" sz="2600" dirty="0" smtClean="0"/>
              <a:t>…that face </a:t>
            </a:r>
            <a:r>
              <a:rPr lang="en-US" sz="2600" dirty="0" smtClean="0">
                <a:solidFill>
                  <a:srgbClr val="C00000"/>
                </a:solidFill>
              </a:rPr>
              <a:t>perceived injustice and threat of unemployment</a:t>
            </a:r>
          </a:p>
          <a:p>
            <a:pPr>
              <a:lnSpc>
                <a:spcPct val="120000"/>
              </a:lnSpc>
              <a:buFont typeface="Wingdings" panose="05000000000000000000" pitchFamily="2" charset="2"/>
              <a:buChar char="à"/>
            </a:pPr>
            <a:r>
              <a:rPr lang="en-US" sz="2600" b="1" dirty="0" smtClean="0">
                <a:sym typeface="Wingdings" panose="05000000000000000000" pitchFamily="2" charset="2"/>
              </a:rPr>
              <a:t>A </a:t>
            </a:r>
            <a:r>
              <a:rPr lang="en-US" sz="2600" b="1" dirty="0">
                <a:sym typeface="Wingdings" panose="05000000000000000000" pitchFamily="2" charset="2"/>
              </a:rPr>
              <a:t>strong test for </a:t>
            </a:r>
            <a:r>
              <a:rPr lang="en-US" sz="2600" b="1" dirty="0" smtClean="0">
                <a:sym typeface="Wingdings" panose="05000000000000000000" pitchFamily="2" charset="2"/>
              </a:rPr>
              <a:t>both the deprived </a:t>
            </a:r>
            <a:r>
              <a:rPr lang="en-US" sz="2600" b="1" dirty="0">
                <a:sym typeface="Wingdings" panose="05000000000000000000" pitchFamily="2" charset="2"/>
              </a:rPr>
              <a:t>and rational actor theory </a:t>
            </a:r>
            <a:endParaRPr lang="en-US" sz="2600" b="1" dirty="0" smtClean="0">
              <a:sym typeface="Wingdings" panose="05000000000000000000" pitchFamily="2" charset="2"/>
            </a:endParaRPr>
          </a:p>
          <a:p>
            <a:pPr marL="0" indent="0">
              <a:lnSpc>
                <a:spcPct val="120000"/>
              </a:lnSpc>
              <a:buNone/>
            </a:pPr>
            <a:endParaRPr lang="en-US" sz="2600" dirty="0" smtClean="0">
              <a:sym typeface="Wingdings" panose="05000000000000000000" pitchFamily="2" charset="2"/>
            </a:endParaRPr>
          </a:p>
          <a:p>
            <a:pPr marL="0" lvl="1" indent="0">
              <a:lnSpc>
                <a:spcPct val="120000"/>
              </a:lnSpc>
              <a:spcBef>
                <a:spcPts val="1000"/>
              </a:spcBef>
              <a:buNone/>
            </a:pPr>
            <a:r>
              <a:rPr lang="en-US" sz="2600" dirty="0" smtClean="0"/>
              <a:t>… part of </a:t>
            </a:r>
            <a:r>
              <a:rPr lang="en-US" sz="2600" dirty="0" smtClean="0">
                <a:solidFill>
                  <a:srgbClr val="C00000"/>
                </a:solidFill>
              </a:rPr>
              <a:t>a large-N</a:t>
            </a:r>
            <a:r>
              <a:rPr lang="en-US" sz="2600" dirty="0">
                <a:solidFill>
                  <a:srgbClr val="C00000"/>
                </a:solidFill>
              </a:rPr>
              <a:t> survey</a:t>
            </a:r>
            <a:r>
              <a:rPr lang="en-US" sz="2600" dirty="0"/>
              <a:t>, </a:t>
            </a:r>
            <a:r>
              <a:rPr lang="en-US" sz="2600" dirty="0" smtClean="0"/>
              <a:t>N=469</a:t>
            </a:r>
          </a:p>
          <a:p>
            <a:pPr marL="0" lvl="1" indent="0">
              <a:lnSpc>
                <a:spcPct val="120000"/>
              </a:lnSpc>
              <a:spcBef>
                <a:spcPts val="1000"/>
              </a:spcBef>
              <a:buNone/>
            </a:pPr>
            <a:r>
              <a:rPr lang="en-US" sz="2600" b="1" dirty="0" smtClean="0">
                <a:sym typeface="Wingdings" panose="05000000000000000000" pitchFamily="2" charset="2"/>
              </a:rPr>
              <a:t> </a:t>
            </a:r>
            <a:r>
              <a:rPr lang="en-US" sz="2600" b="1" dirty="0">
                <a:sym typeface="Wingdings" panose="05000000000000000000" pitchFamily="2" charset="2"/>
              </a:rPr>
              <a:t>F</a:t>
            </a:r>
            <a:r>
              <a:rPr lang="en-US" sz="2600" b="1" dirty="0" smtClean="0"/>
              <a:t>irst of its kind in DRC</a:t>
            </a:r>
            <a:endParaRPr lang="en-US" sz="2600" b="1" dirty="0"/>
          </a:p>
          <a:p>
            <a:pPr marL="0" indent="0">
              <a:lnSpc>
                <a:spcPct val="120000"/>
              </a:lnSpc>
              <a:buNone/>
            </a:pPr>
            <a:endParaRPr lang="en-US" sz="2600" dirty="0" smtClean="0"/>
          </a:p>
          <a:p>
            <a:pPr>
              <a:lnSpc>
                <a:spcPct val="100000"/>
              </a:lnSpc>
            </a:pPr>
            <a:endParaRPr lang="en-US" sz="2400" dirty="0"/>
          </a:p>
          <a:p>
            <a:pPr marL="0" indent="0">
              <a:lnSpc>
                <a:spcPct val="100000"/>
              </a:lnSpc>
              <a:buNone/>
            </a:pPr>
            <a:endParaRPr lang="en-US" sz="800" dirty="0" smtClean="0"/>
          </a:p>
        </p:txBody>
      </p:sp>
    </p:spTree>
    <p:extLst>
      <p:ext uri="{BB962C8B-B14F-4D97-AF65-F5344CB8AC3E}">
        <p14:creationId xmlns:p14="http://schemas.microsoft.com/office/powerpoint/2010/main" val="296466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C000"/>
                </a:solidFill>
              </a:rPr>
              <a:t>Method</a:t>
            </a:r>
            <a:endParaRPr lang="nl-BE" sz="4000" dirty="0">
              <a:solidFill>
                <a:srgbClr val="FFC000"/>
              </a:solidFill>
            </a:endParaRPr>
          </a:p>
        </p:txBody>
      </p:sp>
    </p:spTree>
    <p:extLst>
      <p:ext uri="{BB962C8B-B14F-4D97-AF65-F5344CB8AC3E}">
        <p14:creationId xmlns:p14="http://schemas.microsoft.com/office/powerpoint/2010/main" val="3348952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871544" y="2042160"/>
            <a:ext cx="4272456" cy="481584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57225"/>
            <a:ext cx="5242560" cy="3931920"/>
          </a:xfrm>
        </p:spPr>
      </p:pic>
      <p:cxnSp>
        <p:nvCxnSpPr>
          <p:cNvPr id="7" name="Straight Arrow Connector 6"/>
          <p:cNvCxnSpPr/>
          <p:nvPr/>
        </p:nvCxnSpPr>
        <p:spPr>
          <a:xfrm>
            <a:off x="5252544" y="2331720"/>
            <a:ext cx="3022776" cy="1859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4861560" cy="707886"/>
          </a:xfrm>
          <a:prstGeom prst="rect">
            <a:avLst/>
          </a:prstGeom>
          <a:noFill/>
        </p:spPr>
        <p:txBody>
          <a:bodyPr wrap="square" rtlCol="0">
            <a:spAutoFit/>
          </a:bodyPr>
          <a:lstStyle/>
          <a:p>
            <a:r>
              <a:rPr lang="en-US" sz="4000" dirty="0" smtClean="0">
                <a:solidFill>
                  <a:prstClr val="black"/>
                </a:solidFill>
              </a:rPr>
              <a:t>Would you rebel ?</a:t>
            </a:r>
            <a:endParaRPr lang="nl-BE" sz="4000" dirty="0">
              <a:solidFill>
                <a:prstClr val="black"/>
              </a:solidFill>
            </a:endParaRPr>
          </a:p>
        </p:txBody>
      </p:sp>
      <p:sp>
        <p:nvSpPr>
          <p:cNvPr id="13" name="TextBox 12"/>
          <p:cNvSpPr txBox="1"/>
          <p:nvPr/>
        </p:nvSpPr>
        <p:spPr>
          <a:xfrm>
            <a:off x="-9985" y="4748034"/>
            <a:ext cx="4871545" cy="1569660"/>
          </a:xfrm>
          <a:prstGeom prst="rect">
            <a:avLst/>
          </a:prstGeom>
          <a:noFill/>
        </p:spPr>
        <p:txBody>
          <a:bodyPr wrap="square" rtlCol="0">
            <a:spAutoFit/>
          </a:bodyPr>
          <a:lstStyle/>
          <a:p>
            <a:r>
              <a:rPr lang="en-US" sz="3200" dirty="0" smtClean="0">
                <a:solidFill>
                  <a:prstClr val="black"/>
                </a:solidFill>
              </a:rPr>
              <a:t>What are the determinants of the individual intention to participate in violence ?</a:t>
            </a:r>
            <a:endParaRPr lang="nl-BE" sz="3200" dirty="0">
              <a:solidFill>
                <a:prstClr val="black"/>
              </a:solidFill>
            </a:endParaRPr>
          </a:p>
        </p:txBody>
      </p:sp>
    </p:spTree>
    <p:extLst>
      <p:ext uri="{BB962C8B-B14F-4D97-AF65-F5344CB8AC3E}">
        <p14:creationId xmlns:p14="http://schemas.microsoft.com/office/powerpoint/2010/main" val="240607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1557" y="2204189"/>
            <a:ext cx="7772400" cy="2387600"/>
          </a:xfrm>
        </p:spPr>
        <p:txBody>
          <a:bodyPr>
            <a:normAutofit fontScale="90000"/>
          </a:bodyPr>
          <a:lstStyle/>
          <a:p>
            <a:r>
              <a:rPr lang="en-US" sz="4000" b="1" dirty="0" smtClean="0">
                <a:solidFill>
                  <a:srgbClr val="FFC000"/>
                </a:solidFill>
              </a:rPr>
              <a:t>Motivation</a:t>
            </a:r>
            <a:br>
              <a:rPr lang="en-US" sz="4000" b="1" dirty="0" smtClean="0">
                <a:solidFill>
                  <a:srgbClr val="FFC000"/>
                </a:solidFill>
              </a:rPr>
            </a:br>
            <a:r>
              <a:rPr lang="en-US" sz="4000" b="1" dirty="0" smtClean="0">
                <a:solidFill>
                  <a:srgbClr val="FFC000"/>
                </a:solidFill>
              </a:rPr>
              <a:t>Contribution</a:t>
            </a:r>
            <a:br>
              <a:rPr lang="en-US" sz="4000" b="1" dirty="0" smtClean="0">
                <a:solidFill>
                  <a:srgbClr val="FFC000"/>
                </a:solidFill>
              </a:rPr>
            </a:br>
            <a:r>
              <a:rPr lang="en-US" sz="4000" b="1" dirty="0" smtClean="0">
                <a:solidFill>
                  <a:srgbClr val="FFC000"/>
                </a:solidFill>
              </a:rPr>
              <a:t>Method</a:t>
            </a:r>
            <a:br>
              <a:rPr lang="en-US" sz="4000" b="1" dirty="0" smtClean="0">
                <a:solidFill>
                  <a:srgbClr val="FFC000"/>
                </a:solidFill>
              </a:rPr>
            </a:br>
            <a:r>
              <a:rPr lang="en-US" sz="4000" b="1" dirty="0" smtClean="0">
                <a:solidFill>
                  <a:srgbClr val="FFC000"/>
                </a:solidFill>
              </a:rPr>
              <a:t>Data</a:t>
            </a:r>
            <a:br>
              <a:rPr lang="en-US" sz="4000" b="1" dirty="0" smtClean="0">
                <a:solidFill>
                  <a:srgbClr val="FFC000"/>
                </a:solidFill>
              </a:rPr>
            </a:br>
            <a:r>
              <a:rPr lang="en-US" sz="4000" b="1" dirty="0" smtClean="0">
                <a:solidFill>
                  <a:srgbClr val="FFC000"/>
                </a:solidFill>
              </a:rPr>
              <a:t>Results</a:t>
            </a:r>
            <a:br>
              <a:rPr lang="en-US" sz="4000" b="1" dirty="0" smtClean="0">
                <a:solidFill>
                  <a:srgbClr val="FFC000"/>
                </a:solidFill>
              </a:rPr>
            </a:br>
            <a:r>
              <a:rPr lang="en-US" sz="4000" b="1" dirty="0" smtClean="0">
                <a:solidFill>
                  <a:srgbClr val="FFC000"/>
                </a:solidFill>
              </a:rPr>
              <a:t>Conclusion</a:t>
            </a:r>
            <a:endParaRPr lang="nl-BE" sz="4000" dirty="0">
              <a:solidFill>
                <a:srgbClr val="FFC000"/>
              </a:solidFill>
            </a:endParaRPr>
          </a:p>
        </p:txBody>
      </p:sp>
    </p:spTree>
    <p:extLst>
      <p:ext uri="{BB962C8B-B14F-4D97-AF65-F5344CB8AC3E}">
        <p14:creationId xmlns:p14="http://schemas.microsoft.com/office/powerpoint/2010/main" val="1238477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0183" y="466671"/>
            <a:ext cx="7903633" cy="5927725"/>
          </a:xfrm>
        </p:spPr>
      </p:pic>
    </p:spTree>
    <p:extLst>
      <p:ext uri="{BB962C8B-B14F-4D97-AF65-F5344CB8AC3E}">
        <p14:creationId xmlns:p14="http://schemas.microsoft.com/office/powerpoint/2010/main" val="325206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Census and Sampling</a:t>
            </a:r>
            <a:endParaRPr lang="nl-BE" dirty="0"/>
          </a:p>
        </p:txBody>
      </p:sp>
      <p:pic>
        <p:nvPicPr>
          <p:cNvPr id="4" name="Content Placeholder 3"/>
          <p:cNvPicPr>
            <a:picLocks noGrp="1"/>
          </p:cNvPicPr>
          <p:nvPr>
            <p:ph idx="1"/>
          </p:nvPr>
        </p:nvPicPr>
        <p:blipFill>
          <a:blip r:embed="rId2"/>
          <a:stretch>
            <a:fillRect/>
          </a:stretch>
        </p:blipFill>
        <p:spPr>
          <a:xfrm>
            <a:off x="628650" y="2326096"/>
            <a:ext cx="7886700" cy="3350396"/>
          </a:xfrm>
          <a:prstGeom prst="rect">
            <a:avLst/>
          </a:prstGeom>
        </p:spPr>
      </p:pic>
    </p:spTree>
    <p:extLst>
      <p:ext uri="{BB962C8B-B14F-4D97-AF65-F5344CB8AC3E}">
        <p14:creationId xmlns:p14="http://schemas.microsoft.com/office/powerpoint/2010/main" val="54803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565" y="503971"/>
            <a:ext cx="8534400" cy="5928360"/>
          </a:xfrm>
        </p:spPr>
        <p:txBody>
          <a:bodyPr>
            <a:normAutofit/>
          </a:bodyPr>
          <a:lstStyle/>
          <a:p>
            <a:pPr>
              <a:lnSpc>
                <a:spcPct val="100000"/>
              </a:lnSpc>
            </a:pPr>
            <a:r>
              <a:rPr lang="en-US" sz="2400" dirty="0" smtClean="0"/>
              <a:t>After our census and sampling, we conducted </a:t>
            </a:r>
            <a:r>
              <a:rPr lang="en-US" sz="2400" dirty="0" smtClean="0">
                <a:solidFill>
                  <a:srgbClr val="C00000"/>
                </a:solidFill>
              </a:rPr>
              <a:t>two </a:t>
            </a:r>
            <a:r>
              <a:rPr lang="en-US" sz="2400" dirty="0">
                <a:solidFill>
                  <a:srgbClr val="C00000"/>
                </a:solidFill>
              </a:rPr>
              <a:t>pilots </a:t>
            </a:r>
            <a:r>
              <a:rPr lang="en-US" sz="2400" dirty="0"/>
              <a:t>in June 2014 and December </a:t>
            </a:r>
            <a:r>
              <a:rPr lang="en-US" sz="2400" dirty="0" smtClean="0"/>
              <a:t>2014. </a:t>
            </a:r>
          </a:p>
          <a:p>
            <a:pPr>
              <a:lnSpc>
                <a:spcPct val="100000"/>
              </a:lnSpc>
            </a:pPr>
            <a:endParaRPr lang="nl-BE" sz="2400" dirty="0"/>
          </a:p>
          <a:p>
            <a:pPr>
              <a:lnSpc>
                <a:spcPct val="100000"/>
              </a:lnSpc>
            </a:pPr>
            <a:r>
              <a:rPr lang="en-US" sz="2400" dirty="0" smtClean="0"/>
              <a:t>The final research design, implemented in </a:t>
            </a:r>
            <a:r>
              <a:rPr lang="en-US" sz="2400" dirty="0" smtClean="0">
                <a:solidFill>
                  <a:srgbClr val="C00000"/>
                </a:solidFill>
              </a:rPr>
              <a:t>May 2015</a:t>
            </a:r>
            <a:r>
              <a:rPr lang="en-US" sz="2400" dirty="0" smtClean="0"/>
              <a:t>, was shaped by the </a:t>
            </a:r>
            <a:r>
              <a:rPr lang="en-US" sz="2400" dirty="0" smtClean="0">
                <a:solidFill>
                  <a:schemeClr val="tx1">
                    <a:lumMod val="95000"/>
                    <a:lumOff val="5000"/>
                  </a:schemeClr>
                </a:solidFill>
              </a:rPr>
              <a:t>usual financial constraints</a:t>
            </a:r>
            <a:r>
              <a:rPr lang="en-US" sz="2400" dirty="0" smtClean="0"/>
              <a:t>, but also by several </a:t>
            </a:r>
            <a:r>
              <a:rPr lang="en-US" sz="2400" dirty="0" smtClean="0">
                <a:solidFill>
                  <a:srgbClr val="C00000"/>
                </a:solidFill>
              </a:rPr>
              <a:t>practical and security challenges</a:t>
            </a:r>
          </a:p>
          <a:p>
            <a:pPr lvl="1">
              <a:lnSpc>
                <a:spcPct val="100000"/>
              </a:lnSpc>
            </a:pPr>
            <a:r>
              <a:rPr lang="en-US" sz="2000" dirty="0" smtClean="0"/>
              <a:t>The </a:t>
            </a:r>
            <a:r>
              <a:rPr lang="en-US" sz="2000" dirty="0"/>
              <a:t>climate in </a:t>
            </a:r>
            <a:r>
              <a:rPr lang="en-US" sz="2000" dirty="0" err="1">
                <a:solidFill>
                  <a:srgbClr val="C00000"/>
                </a:solidFill>
              </a:rPr>
              <a:t>Twangiza</a:t>
            </a:r>
            <a:r>
              <a:rPr lang="en-US" sz="2000" dirty="0">
                <a:solidFill>
                  <a:srgbClr val="C00000"/>
                </a:solidFill>
              </a:rPr>
              <a:t> was too </a:t>
            </a:r>
            <a:r>
              <a:rPr lang="en-US" sz="2000" dirty="0" smtClean="0">
                <a:solidFill>
                  <a:srgbClr val="C00000"/>
                </a:solidFill>
              </a:rPr>
              <a:t>tense </a:t>
            </a:r>
            <a:r>
              <a:rPr lang="en-US" sz="2000" dirty="0" smtClean="0">
                <a:sym typeface="Wingdings" panose="05000000000000000000" pitchFamily="2" charset="2"/>
              </a:rPr>
              <a:t></a:t>
            </a:r>
            <a:r>
              <a:rPr lang="en-US" sz="2000" dirty="0" smtClean="0"/>
              <a:t> </a:t>
            </a:r>
            <a:r>
              <a:rPr lang="en-US" sz="2000" dirty="0"/>
              <a:t>it was impossible to draw a random sample and conduct independent </a:t>
            </a:r>
            <a:r>
              <a:rPr lang="en-US" sz="2000" dirty="0" smtClean="0"/>
              <a:t>research </a:t>
            </a:r>
            <a:r>
              <a:rPr lang="en-US" sz="2000" dirty="0" smtClean="0">
                <a:sym typeface="Wingdings" panose="05000000000000000000" pitchFamily="2" charset="2"/>
              </a:rPr>
              <a:t> limit research to Kamituga</a:t>
            </a:r>
            <a:endParaRPr lang="en-US" sz="2000" dirty="0"/>
          </a:p>
          <a:p>
            <a:pPr lvl="1">
              <a:lnSpc>
                <a:spcPct val="100000"/>
              </a:lnSpc>
            </a:pPr>
            <a:r>
              <a:rPr lang="en-US" sz="2000" dirty="0" smtClean="0"/>
              <a:t>No bank in Kamituga, and </a:t>
            </a:r>
            <a:r>
              <a:rPr lang="en-US" sz="2000" dirty="0" smtClean="0">
                <a:solidFill>
                  <a:srgbClr val="C00000"/>
                </a:solidFill>
              </a:rPr>
              <a:t>not safe to carry too much cash around </a:t>
            </a:r>
            <a:r>
              <a:rPr lang="en-US" sz="2000" dirty="0" smtClean="0">
                <a:sym typeface="Wingdings" panose="05000000000000000000" pitchFamily="2" charset="2"/>
              </a:rPr>
              <a:t> limit “games”</a:t>
            </a:r>
            <a:endParaRPr lang="en-US" sz="2000" dirty="0" smtClean="0"/>
          </a:p>
          <a:p>
            <a:pPr lvl="1">
              <a:lnSpc>
                <a:spcPct val="100000"/>
              </a:lnSpc>
            </a:pPr>
            <a:r>
              <a:rPr lang="en-US" sz="2000" dirty="0" smtClean="0"/>
              <a:t>Miners suffered from </a:t>
            </a:r>
            <a:r>
              <a:rPr lang="en-US" sz="2000" dirty="0" smtClean="0">
                <a:solidFill>
                  <a:srgbClr val="C00000"/>
                </a:solidFill>
              </a:rPr>
              <a:t>“gold fever” </a:t>
            </a:r>
            <a:r>
              <a:rPr lang="en-US" sz="2000" dirty="0" smtClean="0"/>
              <a:t>and became agitated if they had to leave their shaft for more than one hour </a:t>
            </a:r>
            <a:r>
              <a:rPr lang="en-US" sz="2000" dirty="0" smtClean="0">
                <a:sym typeface="Wingdings" panose="05000000000000000000" pitchFamily="2" charset="2"/>
              </a:rPr>
              <a:t> limit interview time</a:t>
            </a:r>
          </a:p>
          <a:p>
            <a:pPr lvl="1">
              <a:lnSpc>
                <a:spcPct val="100000"/>
              </a:lnSpc>
            </a:pPr>
            <a:r>
              <a:rPr lang="en-US" sz="2000" dirty="0" smtClean="0">
                <a:sym typeface="Wingdings" panose="05000000000000000000" pitchFamily="2" charset="2"/>
              </a:rPr>
              <a:t>On the other hand, many questions we thought would be sensitive were not  list experiment not needed</a:t>
            </a:r>
            <a:endParaRPr lang="en-US" sz="2000" dirty="0" smtClean="0"/>
          </a:p>
        </p:txBody>
      </p:sp>
    </p:spTree>
    <p:extLst>
      <p:ext uri="{BB962C8B-B14F-4D97-AF65-F5344CB8AC3E}">
        <p14:creationId xmlns:p14="http://schemas.microsoft.com/office/powerpoint/2010/main" val="67074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28" y="602768"/>
            <a:ext cx="8747760" cy="6050280"/>
          </a:xfrm>
        </p:spPr>
        <p:txBody>
          <a:bodyPr>
            <a:normAutofit/>
          </a:bodyPr>
          <a:lstStyle/>
          <a:p>
            <a:pPr>
              <a:lnSpc>
                <a:spcPct val="120000"/>
              </a:lnSpc>
            </a:pPr>
            <a:r>
              <a:rPr lang="en-US" sz="2400" dirty="0" smtClean="0">
                <a:hlinkClick r:id="" action="ppaction://noaction"/>
              </a:rPr>
              <a:t>Representative sample </a:t>
            </a:r>
            <a:r>
              <a:rPr lang="en-US" sz="2400" dirty="0" smtClean="0"/>
              <a:t>of </a:t>
            </a:r>
            <a:r>
              <a:rPr lang="en-US" sz="2400" dirty="0" smtClean="0">
                <a:solidFill>
                  <a:srgbClr val="C00000"/>
                </a:solidFill>
              </a:rPr>
              <a:t>469 miners </a:t>
            </a:r>
            <a:r>
              <a:rPr lang="en-US" sz="2400" dirty="0" smtClean="0"/>
              <a:t>in Kamituga, stratified across several mining areas (after “census” of miners)</a:t>
            </a:r>
          </a:p>
          <a:p>
            <a:pPr>
              <a:lnSpc>
                <a:spcPct val="120000"/>
              </a:lnSpc>
            </a:pPr>
            <a:r>
              <a:rPr lang="en-US" sz="2400" dirty="0" smtClean="0">
                <a:hlinkClick r:id="" action="ppaction://noaction"/>
              </a:rPr>
              <a:t>Script</a:t>
            </a:r>
            <a:r>
              <a:rPr lang="en-US" sz="2400" dirty="0" smtClean="0"/>
              <a:t> that established our objectivity and respondents' anonymity</a:t>
            </a:r>
          </a:p>
          <a:p>
            <a:pPr>
              <a:lnSpc>
                <a:spcPct val="120000"/>
              </a:lnSpc>
            </a:pPr>
            <a:r>
              <a:rPr lang="en-US" sz="2400" dirty="0" smtClean="0">
                <a:solidFill>
                  <a:srgbClr val="C00000"/>
                </a:solidFill>
              </a:rPr>
              <a:t>Structured survey </a:t>
            </a:r>
            <a:r>
              <a:rPr lang="en-US" sz="2400" dirty="0" smtClean="0"/>
              <a:t>(with a few open questions)</a:t>
            </a:r>
          </a:p>
          <a:p>
            <a:pPr marL="0" indent="0">
              <a:lnSpc>
                <a:spcPct val="120000"/>
              </a:lnSpc>
              <a:buNone/>
            </a:pPr>
            <a:endParaRPr lang="en-US" dirty="0" smtClean="0"/>
          </a:p>
        </p:txBody>
      </p:sp>
      <p:pic>
        <p:nvPicPr>
          <p:cNvPr id="7" name="Picture 6"/>
          <p:cNvPicPr>
            <a:picLocks noChangeAspect="1"/>
          </p:cNvPicPr>
          <p:nvPr/>
        </p:nvPicPr>
        <p:blipFill>
          <a:blip r:embed="rId3"/>
          <a:stretch>
            <a:fillRect/>
          </a:stretch>
        </p:blipFill>
        <p:spPr>
          <a:xfrm>
            <a:off x="670983" y="2697215"/>
            <a:ext cx="8072250" cy="3735116"/>
          </a:xfrm>
          <a:prstGeom prst="rect">
            <a:avLst/>
          </a:prstGeom>
        </p:spPr>
      </p:pic>
    </p:spTree>
    <p:extLst>
      <p:ext uri="{BB962C8B-B14F-4D97-AF65-F5344CB8AC3E}">
        <p14:creationId xmlns:p14="http://schemas.microsoft.com/office/powerpoint/2010/main" val="95039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233" y="512492"/>
            <a:ext cx="8659127" cy="5879374"/>
          </a:xfrm>
        </p:spPr>
        <p:txBody>
          <a:bodyPr>
            <a:normAutofit lnSpcReduction="10000"/>
          </a:bodyPr>
          <a:lstStyle/>
          <a:p>
            <a:pPr marL="0" indent="0">
              <a:lnSpc>
                <a:spcPct val="110000"/>
              </a:lnSpc>
              <a:buNone/>
            </a:pPr>
            <a:r>
              <a:rPr lang="fr-BE" sz="2400" b="1" dirty="0" smtClean="0">
                <a:solidFill>
                  <a:srgbClr val="C00000"/>
                </a:solidFill>
              </a:rPr>
              <a:t>Q.REBEL 1:</a:t>
            </a:r>
            <a:r>
              <a:rPr lang="fr-BE" sz="2400" i="1" dirty="0" smtClean="0"/>
              <a:t> «</a:t>
            </a:r>
            <a:r>
              <a:rPr lang="fr-BE" sz="2400" i="1" dirty="0"/>
              <a:t> </a:t>
            </a:r>
            <a:r>
              <a:rPr lang="fr-BE" sz="2400" i="1" dirty="0" err="1"/>
              <a:t>Should</a:t>
            </a:r>
            <a:r>
              <a:rPr lang="fr-BE" sz="2400" i="1" dirty="0"/>
              <a:t> artisanal </a:t>
            </a:r>
            <a:r>
              <a:rPr lang="fr-BE" sz="2400" i="1" dirty="0" err="1"/>
              <a:t>mining</a:t>
            </a:r>
            <a:r>
              <a:rPr lang="fr-BE" sz="2400" i="1" dirty="0"/>
              <a:t> no longer </a:t>
            </a:r>
            <a:r>
              <a:rPr lang="fr-BE" sz="2400" i="1" dirty="0" err="1"/>
              <a:t>be</a:t>
            </a:r>
            <a:r>
              <a:rPr lang="fr-BE" sz="2400" i="1" dirty="0"/>
              <a:t> possible in </a:t>
            </a:r>
            <a:r>
              <a:rPr lang="fr-BE" sz="2400" i="1" dirty="0" err="1"/>
              <a:t>Kamituga</a:t>
            </a:r>
            <a:r>
              <a:rPr lang="fr-BE" sz="2400" i="1" dirty="0"/>
              <a:t>, </a:t>
            </a:r>
            <a:r>
              <a:rPr lang="fr-BE" sz="2400" b="1" i="1" dirty="0"/>
              <a:t>to </a:t>
            </a:r>
            <a:r>
              <a:rPr lang="fr-BE" sz="2400" b="1" i="1" dirty="0" err="1"/>
              <a:t>what</a:t>
            </a:r>
            <a:r>
              <a:rPr lang="fr-BE" sz="2400" b="1" i="1" dirty="0"/>
              <a:t> </a:t>
            </a:r>
            <a:r>
              <a:rPr lang="fr-BE" sz="2400" b="1" i="1" dirty="0" err="1"/>
              <a:t>extent</a:t>
            </a:r>
            <a:r>
              <a:rPr lang="fr-BE" sz="2400" b="1" i="1" dirty="0"/>
              <a:t> </a:t>
            </a:r>
            <a:r>
              <a:rPr lang="fr-BE" sz="2400" b="1" i="1" dirty="0" err="1"/>
              <a:t>would</a:t>
            </a:r>
            <a:r>
              <a:rPr lang="fr-BE" sz="2400" b="1" i="1" dirty="0"/>
              <a:t> </a:t>
            </a:r>
            <a:r>
              <a:rPr lang="fr-BE" sz="2400" b="1" i="1" dirty="0" err="1"/>
              <a:t>you</a:t>
            </a:r>
            <a:r>
              <a:rPr lang="fr-BE" sz="2400" b="1" i="1" dirty="0"/>
              <a:t> </a:t>
            </a:r>
            <a:r>
              <a:rPr lang="fr-BE" sz="2400" b="1" i="1" dirty="0" err="1"/>
              <a:t>be</a:t>
            </a:r>
            <a:r>
              <a:rPr lang="fr-BE" sz="2400" b="1" i="1" dirty="0"/>
              <a:t> </a:t>
            </a:r>
            <a:r>
              <a:rPr lang="fr-BE" sz="2400" b="1" i="1" dirty="0" err="1"/>
              <a:t>interested</a:t>
            </a:r>
            <a:r>
              <a:rPr lang="fr-BE" sz="2400" b="1" i="1" dirty="0"/>
              <a:t> in </a:t>
            </a:r>
            <a:r>
              <a:rPr lang="fr-BE" sz="2400" b="1" i="1" dirty="0" err="1"/>
              <a:t>conducting</a:t>
            </a:r>
            <a:r>
              <a:rPr lang="fr-BE" sz="2400" b="1" i="1" dirty="0"/>
              <a:t> </a:t>
            </a:r>
            <a:r>
              <a:rPr lang="fr-BE" sz="2400" b="1" i="1" dirty="0" err="1"/>
              <a:t>these</a:t>
            </a:r>
            <a:r>
              <a:rPr lang="fr-BE" sz="2400" b="1" i="1" dirty="0"/>
              <a:t> </a:t>
            </a:r>
            <a:r>
              <a:rPr lang="fr-BE" sz="2400" b="1" i="1" dirty="0">
                <a:solidFill>
                  <a:srgbClr val="C00000"/>
                </a:solidFill>
              </a:rPr>
              <a:t>alternative </a:t>
            </a:r>
            <a:r>
              <a:rPr lang="fr-BE" sz="2400" b="1" i="1" dirty="0" err="1">
                <a:solidFill>
                  <a:srgbClr val="C00000"/>
                </a:solidFill>
              </a:rPr>
              <a:t>activities</a:t>
            </a:r>
            <a:r>
              <a:rPr lang="fr-BE" sz="2400" i="1" dirty="0">
                <a:solidFill>
                  <a:srgbClr val="C00000"/>
                </a:solidFill>
              </a:rPr>
              <a:t> </a:t>
            </a:r>
            <a:r>
              <a:rPr lang="fr-BE" sz="2400" i="1" dirty="0"/>
              <a:t>? </a:t>
            </a:r>
            <a:r>
              <a:rPr lang="fr-BE" sz="2400" i="1" dirty="0" smtClean="0"/>
              <a:t>»</a:t>
            </a:r>
          </a:p>
          <a:p>
            <a:pPr marL="0" indent="0">
              <a:buNone/>
            </a:pPr>
            <a:endParaRPr lang="fr-BE" sz="2600" i="1" dirty="0"/>
          </a:p>
          <a:p>
            <a:pPr marL="0" indent="0">
              <a:buNone/>
            </a:pPr>
            <a:endParaRPr lang="fr-BE" sz="2600" i="1" dirty="0" smtClean="0"/>
          </a:p>
          <a:p>
            <a:pPr marL="0" indent="0">
              <a:buNone/>
            </a:pPr>
            <a:endParaRPr lang="fr-BE" sz="2600" i="1" dirty="0"/>
          </a:p>
          <a:p>
            <a:pPr marL="0" indent="0">
              <a:buNone/>
            </a:pPr>
            <a:endParaRPr lang="fr-BE" sz="2600" i="1" dirty="0" smtClean="0"/>
          </a:p>
          <a:p>
            <a:pPr marL="0" indent="0">
              <a:buNone/>
            </a:pPr>
            <a:endParaRPr lang="fr-BE" sz="2600" i="1" dirty="0"/>
          </a:p>
          <a:p>
            <a:pPr marL="0" indent="0">
              <a:buNone/>
            </a:pPr>
            <a:endParaRPr lang="fr-BE" sz="2600" i="1" dirty="0" smtClean="0"/>
          </a:p>
          <a:p>
            <a:pPr marL="0" indent="0">
              <a:buNone/>
            </a:pPr>
            <a:endParaRPr lang="fr-BE" sz="2600" i="1" dirty="0"/>
          </a:p>
          <a:p>
            <a:pPr marL="0" indent="0">
              <a:buNone/>
            </a:pPr>
            <a:endParaRPr lang="fr-BE" sz="2600" i="1" dirty="0" smtClean="0"/>
          </a:p>
          <a:p>
            <a:pPr marL="0" indent="0">
              <a:buNone/>
            </a:pPr>
            <a:endParaRPr lang="fr-BE" sz="2000" i="1" dirty="0" smtClean="0"/>
          </a:p>
          <a:p>
            <a:pPr marL="0" indent="0">
              <a:buNone/>
            </a:pPr>
            <a:r>
              <a:rPr lang="fr-BE" sz="2000" i="1" dirty="0" err="1" smtClean="0"/>
              <a:t>Very</a:t>
            </a:r>
            <a:r>
              <a:rPr lang="fr-BE" sz="2000" i="1" dirty="0" smtClean="0"/>
              <a:t> </a:t>
            </a:r>
            <a:r>
              <a:rPr lang="fr-BE" sz="2000" i="1" dirty="0" err="1" smtClean="0"/>
              <a:t>interested</a:t>
            </a:r>
            <a:r>
              <a:rPr lang="fr-BE" sz="2000" i="1" dirty="0" smtClean="0"/>
              <a:t> – </a:t>
            </a:r>
            <a:r>
              <a:rPr lang="fr-BE" sz="2000" i="1" dirty="0" err="1" smtClean="0"/>
              <a:t>somewhat</a:t>
            </a:r>
            <a:r>
              <a:rPr lang="fr-BE" sz="2000" i="1" dirty="0" smtClean="0"/>
              <a:t> </a:t>
            </a:r>
            <a:r>
              <a:rPr lang="fr-BE" sz="2000" i="1" dirty="0" err="1" smtClean="0"/>
              <a:t>interested</a:t>
            </a:r>
            <a:r>
              <a:rPr lang="fr-BE" sz="2000" i="1" dirty="0" smtClean="0"/>
              <a:t> – </a:t>
            </a:r>
            <a:r>
              <a:rPr lang="fr-BE" sz="2000" i="1" dirty="0" err="1" smtClean="0"/>
              <a:t>rather</a:t>
            </a:r>
            <a:r>
              <a:rPr lang="fr-BE" sz="2000" i="1" dirty="0" smtClean="0"/>
              <a:t> </a:t>
            </a:r>
            <a:r>
              <a:rPr lang="fr-BE" sz="2000" i="1" dirty="0" err="1" smtClean="0"/>
              <a:t>indifferent</a:t>
            </a:r>
            <a:r>
              <a:rPr lang="fr-BE" sz="2000" i="1" dirty="0" smtClean="0"/>
              <a:t> – not </a:t>
            </a:r>
            <a:r>
              <a:rPr lang="fr-BE" sz="2000" i="1" dirty="0" err="1" smtClean="0"/>
              <a:t>interested</a:t>
            </a:r>
            <a:r>
              <a:rPr lang="fr-BE" sz="2600" i="1" dirty="0"/>
              <a:t/>
            </a:r>
            <a:br>
              <a:rPr lang="fr-BE" sz="2600" i="1" dirty="0"/>
            </a:br>
            <a:endParaRPr lang="nl-BE" sz="2600" dirty="0"/>
          </a:p>
        </p:txBody>
      </p:sp>
      <p:pic>
        <p:nvPicPr>
          <p:cNvPr id="5" name="Picture 4"/>
          <p:cNvPicPr/>
          <p:nvPr/>
        </p:nvPicPr>
        <p:blipFill>
          <a:blip r:embed="rId4"/>
          <a:stretch>
            <a:fillRect/>
          </a:stretch>
        </p:blipFill>
        <p:spPr>
          <a:xfrm>
            <a:off x="884792" y="1671195"/>
            <a:ext cx="6647447" cy="3736377"/>
          </a:xfrm>
          <a:prstGeom prst="rect">
            <a:avLst/>
          </a:prstGeom>
        </p:spPr>
      </p:pic>
      <p:sp>
        <p:nvSpPr>
          <p:cNvPr id="2" name="Rectangle 1"/>
          <p:cNvSpPr/>
          <p:nvPr/>
        </p:nvSpPr>
        <p:spPr>
          <a:xfrm>
            <a:off x="1008992" y="4240924"/>
            <a:ext cx="2002221" cy="1166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ustDataLst>
      <p:tags r:id="rId1"/>
    </p:custDataLst>
    <p:extLst>
      <p:ext uri="{BB962C8B-B14F-4D97-AF65-F5344CB8AC3E}">
        <p14:creationId xmlns:p14="http://schemas.microsoft.com/office/powerpoint/2010/main" val="615535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894" y="595390"/>
            <a:ext cx="8488680" cy="4803775"/>
          </a:xfrm>
        </p:spPr>
        <p:txBody>
          <a:bodyPr>
            <a:noAutofit/>
          </a:bodyPr>
          <a:lstStyle/>
          <a:p>
            <a:pPr marL="0" indent="0">
              <a:lnSpc>
                <a:spcPct val="120000"/>
              </a:lnSpc>
              <a:buNone/>
            </a:pPr>
            <a:r>
              <a:rPr lang="fr-BE" sz="2400" b="1" dirty="0">
                <a:solidFill>
                  <a:srgbClr val="C00000"/>
                </a:solidFill>
              </a:rPr>
              <a:t>Q.REBEL </a:t>
            </a:r>
            <a:r>
              <a:rPr lang="fr-BE" sz="2400" b="1" dirty="0" smtClean="0">
                <a:solidFill>
                  <a:srgbClr val="C00000"/>
                </a:solidFill>
              </a:rPr>
              <a:t>2: </a:t>
            </a:r>
            <a:r>
              <a:rPr lang="fr-BE" sz="2400" i="1" dirty="0" smtClean="0"/>
              <a:t>« </a:t>
            </a:r>
            <a:r>
              <a:rPr lang="en-US" sz="2400" b="1" i="1" dirty="0"/>
              <a:t>Imagine a situation where </a:t>
            </a:r>
            <a:r>
              <a:rPr lang="en-US" sz="2400" b="1" i="1" dirty="0">
                <a:solidFill>
                  <a:srgbClr val="C00000"/>
                </a:solidFill>
              </a:rPr>
              <a:t>Banro moves to the production phase</a:t>
            </a:r>
            <a:r>
              <a:rPr lang="en-US" sz="2400" b="1" i="1" dirty="0"/>
              <a:t> in Kamituga</a:t>
            </a:r>
            <a:r>
              <a:rPr lang="en-US" sz="2400" i="1" dirty="0"/>
              <a:t>. </a:t>
            </a:r>
            <a:endParaRPr lang="en-US" sz="2400" i="1" dirty="0" smtClean="0"/>
          </a:p>
          <a:p>
            <a:pPr marL="0" indent="0">
              <a:lnSpc>
                <a:spcPct val="120000"/>
              </a:lnSpc>
              <a:buNone/>
            </a:pPr>
            <a:r>
              <a:rPr lang="en-US" sz="2400" i="1" dirty="0" smtClean="0"/>
              <a:t>Imagine </a:t>
            </a:r>
            <a:r>
              <a:rPr lang="en-US" sz="2400" i="1" dirty="0"/>
              <a:t>that they organize professional training programs and authorize some artisanal miners to continue operating in selected mining sites at Kamituga. </a:t>
            </a:r>
            <a:endParaRPr lang="en-US" sz="2400" i="1" dirty="0" smtClean="0"/>
          </a:p>
          <a:p>
            <a:pPr marL="0" indent="0">
              <a:lnSpc>
                <a:spcPct val="120000"/>
              </a:lnSpc>
              <a:buNone/>
            </a:pPr>
            <a:r>
              <a:rPr lang="en-US" sz="2400" i="1" dirty="0" smtClean="0"/>
              <a:t>However</a:t>
            </a:r>
            <a:r>
              <a:rPr lang="en-US" sz="2400" i="1" dirty="0"/>
              <a:t>, their budget is not sufficiently large to accommodate all miners in the training programs, and the selected mining sites are not sufficiently large to accommodate all artisanal </a:t>
            </a:r>
            <a:r>
              <a:rPr lang="en-US" sz="2400" i="1" dirty="0" smtClean="0"/>
              <a:t>miners.</a:t>
            </a:r>
          </a:p>
          <a:p>
            <a:pPr marL="0" indent="0">
              <a:lnSpc>
                <a:spcPct val="120000"/>
              </a:lnSpc>
              <a:buNone/>
            </a:pPr>
            <a:r>
              <a:rPr lang="en-US" sz="2400" i="1" dirty="0" smtClean="0"/>
              <a:t>In </a:t>
            </a:r>
            <a:r>
              <a:rPr lang="en-US" sz="2400" i="1" dirty="0"/>
              <a:t>such a situation, </a:t>
            </a:r>
            <a:r>
              <a:rPr lang="en-US" sz="2400" i="1" dirty="0" smtClean="0">
                <a:solidFill>
                  <a:srgbClr val="C00000"/>
                </a:solidFill>
              </a:rPr>
              <a:t>would you join </a:t>
            </a:r>
            <a:r>
              <a:rPr lang="en-US" sz="2400" i="1" dirty="0">
                <a:solidFill>
                  <a:srgbClr val="C00000"/>
                </a:solidFill>
              </a:rPr>
              <a:t>or </a:t>
            </a:r>
            <a:r>
              <a:rPr lang="en-US" sz="2400" i="1" dirty="0" smtClean="0">
                <a:solidFill>
                  <a:srgbClr val="C00000"/>
                </a:solidFill>
              </a:rPr>
              <a:t>revitalize </a:t>
            </a:r>
            <a:r>
              <a:rPr lang="en-US" sz="2400" i="1" dirty="0">
                <a:solidFill>
                  <a:srgbClr val="C00000"/>
                </a:solidFill>
              </a:rPr>
              <a:t>an armed </a:t>
            </a:r>
            <a:r>
              <a:rPr lang="en-US" sz="2400" i="1" dirty="0" smtClean="0">
                <a:solidFill>
                  <a:srgbClr val="C00000"/>
                </a:solidFill>
              </a:rPr>
              <a:t>group (like Mai </a:t>
            </a:r>
            <a:r>
              <a:rPr lang="en-US" sz="2400" i="1" dirty="0" err="1" smtClean="0">
                <a:solidFill>
                  <a:srgbClr val="C00000"/>
                </a:solidFill>
              </a:rPr>
              <a:t>Mai</a:t>
            </a:r>
            <a:r>
              <a:rPr lang="en-US" sz="2400" i="1" dirty="0" smtClean="0">
                <a:solidFill>
                  <a:srgbClr val="C00000"/>
                </a:solidFill>
              </a:rPr>
              <a:t> Shikito or a Local Defense Force) </a:t>
            </a:r>
            <a:r>
              <a:rPr lang="fr-BE" sz="2400" i="1" dirty="0" smtClean="0"/>
              <a:t>»</a:t>
            </a:r>
          </a:p>
          <a:p>
            <a:pPr marL="0" indent="0" algn="ctr">
              <a:lnSpc>
                <a:spcPct val="120000"/>
              </a:lnSpc>
              <a:buNone/>
            </a:pPr>
            <a:r>
              <a:rPr lang="fr-BE" sz="2000" i="1" dirty="0" err="1" smtClean="0"/>
              <a:t>Certainly</a:t>
            </a:r>
            <a:r>
              <a:rPr lang="fr-BE" sz="2000" i="1" dirty="0" smtClean="0"/>
              <a:t> not – </a:t>
            </a:r>
            <a:r>
              <a:rPr lang="fr-BE" sz="2000" i="1" dirty="0" err="1" smtClean="0"/>
              <a:t>Probably</a:t>
            </a:r>
            <a:r>
              <a:rPr lang="fr-BE" sz="2000" i="1" dirty="0" smtClean="0"/>
              <a:t> not – </a:t>
            </a:r>
            <a:r>
              <a:rPr lang="fr-BE" sz="2000" i="1" dirty="0" err="1" smtClean="0"/>
              <a:t>Maybe</a:t>
            </a:r>
            <a:r>
              <a:rPr lang="fr-BE" sz="2000" i="1" dirty="0" smtClean="0"/>
              <a:t> – </a:t>
            </a:r>
            <a:r>
              <a:rPr lang="fr-BE" sz="2000" i="1" dirty="0" err="1" smtClean="0"/>
              <a:t>Probably</a:t>
            </a:r>
            <a:r>
              <a:rPr lang="fr-BE" sz="2000" i="1" dirty="0" smtClean="0"/>
              <a:t> - </a:t>
            </a:r>
            <a:r>
              <a:rPr lang="fr-BE" sz="2000" i="1" dirty="0" err="1" smtClean="0"/>
              <a:t>Certainly</a:t>
            </a:r>
            <a:endParaRPr lang="nl-BE" sz="2000" dirty="0"/>
          </a:p>
        </p:txBody>
      </p:sp>
    </p:spTree>
    <p:extLst>
      <p:ext uri="{BB962C8B-B14F-4D97-AF65-F5344CB8AC3E}">
        <p14:creationId xmlns:p14="http://schemas.microsoft.com/office/powerpoint/2010/main" val="277777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606118" cy="592415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2" name="Up Arrow Callout 1"/>
          <p:cNvSpPr/>
          <p:nvPr/>
        </p:nvSpPr>
        <p:spPr>
          <a:xfrm rot="10800000">
            <a:off x="1543284" y="1236112"/>
            <a:ext cx="2729873" cy="160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Box 3"/>
          <p:cNvSpPr txBox="1"/>
          <p:nvPr/>
        </p:nvSpPr>
        <p:spPr>
          <a:xfrm>
            <a:off x="1452204" y="1366708"/>
            <a:ext cx="2729873" cy="830997"/>
          </a:xfrm>
          <a:prstGeom prst="rect">
            <a:avLst/>
          </a:prstGeom>
          <a:noFill/>
        </p:spPr>
        <p:txBody>
          <a:bodyPr wrap="square" rtlCol="0">
            <a:spAutoFit/>
          </a:bodyPr>
          <a:lstStyle/>
          <a:p>
            <a:pPr algn="ctr"/>
            <a:r>
              <a:rPr lang="en-US" sz="2400" dirty="0" smtClean="0">
                <a:solidFill>
                  <a:schemeClr val="bg1"/>
                </a:solidFill>
              </a:rPr>
              <a:t>Material selective incentives</a:t>
            </a:r>
            <a:endParaRPr lang="nl-BE" sz="2400" dirty="0">
              <a:solidFill>
                <a:schemeClr val="bg1"/>
              </a:solidFill>
            </a:endParaRPr>
          </a:p>
        </p:txBody>
      </p:sp>
      <p:sp>
        <p:nvSpPr>
          <p:cNvPr id="6" name="Rounded Rectangle 5"/>
          <p:cNvSpPr/>
          <p:nvPr/>
        </p:nvSpPr>
        <p:spPr>
          <a:xfrm>
            <a:off x="2503498" y="256596"/>
            <a:ext cx="4058652" cy="7322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p:cNvSpPr txBox="1"/>
          <p:nvPr/>
        </p:nvSpPr>
        <p:spPr>
          <a:xfrm>
            <a:off x="2720373" y="427372"/>
            <a:ext cx="3624903" cy="461665"/>
          </a:xfrm>
          <a:prstGeom prst="rect">
            <a:avLst/>
          </a:prstGeom>
          <a:noFill/>
        </p:spPr>
        <p:txBody>
          <a:bodyPr wrap="square" rtlCol="0">
            <a:spAutoFit/>
          </a:bodyPr>
          <a:lstStyle/>
          <a:p>
            <a:pPr algn="ctr"/>
            <a:r>
              <a:rPr lang="en-US" sz="2400" dirty="0" smtClean="0">
                <a:solidFill>
                  <a:schemeClr val="bg1"/>
                </a:solidFill>
              </a:rPr>
              <a:t>Taste to rebel 1, 2 = f(…)</a:t>
            </a:r>
            <a:endParaRPr lang="nl-BE" sz="2400" dirty="0">
              <a:solidFill>
                <a:schemeClr val="bg1"/>
              </a:solidFill>
            </a:endParaRPr>
          </a:p>
        </p:txBody>
      </p:sp>
      <p:sp>
        <p:nvSpPr>
          <p:cNvPr id="8" name="Up Arrow Callout 7"/>
          <p:cNvSpPr/>
          <p:nvPr/>
        </p:nvSpPr>
        <p:spPr>
          <a:xfrm rot="10800000">
            <a:off x="4636289" y="1256981"/>
            <a:ext cx="2906267" cy="160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8"/>
          <p:cNvSpPr txBox="1"/>
          <p:nvPr/>
        </p:nvSpPr>
        <p:spPr>
          <a:xfrm>
            <a:off x="4625788" y="1395128"/>
            <a:ext cx="2916768" cy="830997"/>
          </a:xfrm>
          <a:prstGeom prst="rect">
            <a:avLst/>
          </a:prstGeom>
          <a:noFill/>
        </p:spPr>
        <p:txBody>
          <a:bodyPr wrap="square" rtlCol="0">
            <a:spAutoFit/>
          </a:bodyPr>
          <a:lstStyle/>
          <a:p>
            <a:pPr algn="ctr"/>
            <a:r>
              <a:rPr lang="en-US" sz="2400" dirty="0" smtClean="0">
                <a:solidFill>
                  <a:schemeClr val="bg1"/>
                </a:solidFill>
              </a:rPr>
              <a:t>Non-Material selective incentives</a:t>
            </a:r>
            <a:endParaRPr lang="nl-BE" sz="2400" dirty="0">
              <a:solidFill>
                <a:schemeClr val="bg1"/>
              </a:solidFill>
            </a:endParaRPr>
          </a:p>
        </p:txBody>
      </p:sp>
      <p:sp>
        <p:nvSpPr>
          <p:cNvPr id="12" name="Up Arrow Callout 11"/>
          <p:cNvSpPr/>
          <p:nvPr/>
        </p:nvSpPr>
        <p:spPr>
          <a:xfrm rot="10800000">
            <a:off x="1364934" y="2900697"/>
            <a:ext cx="2908223" cy="1828802"/>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extBox 12"/>
          <p:cNvSpPr txBox="1"/>
          <p:nvPr/>
        </p:nvSpPr>
        <p:spPr>
          <a:xfrm>
            <a:off x="1525356" y="2943213"/>
            <a:ext cx="2747801" cy="1477328"/>
          </a:xfrm>
          <a:prstGeom prst="rect">
            <a:avLst/>
          </a:prstGeom>
          <a:noFill/>
        </p:spPr>
        <p:txBody>
          <a:bodyPr wrap="square" rtlCol="0">
            <a:spAutoFit/>
          </a:bodyPr>
          <a:lstStyle/>
          <a:p>
            <a:pPr algn="ctr"/>
            <a:r>
              <a:rPr lang="en-US" sz="2400" dirty="0">
                <a:solidFill>
                  <a:schemeClr val="bg1"/>
                </a:solidFill>
              </a:rPr>
              <a:t>wealth, income, outside options, schooling</a:t>
            </a:r>
          </a:p>
          <a:p>
            <a:pPr algn="ctr"/>
            <a:endParaRPr lang="nl-BE" dirty="0"/>
          </a:p>
        </p:txBody>
      </p:sp>
      <p:sp>
        <p:nvSpPr>
          <p:cNvPr id="14" name="Up Arrow Callout 13"/>
          <p:cNvSpPr/>
          <p:nvPr/>
        </p:nvSpPr>
        <p:spPr>
          <a:xfrm rot="10800000">
            <a:off x="4605721" y="2858181"/>
            <a:ext cx="2908223" cy="1828802"/>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4504594" y="2964963"/>
            <a:ext cx="3110475" cy="1015663"/>
          </a:xfrm>
          <a:prstGeom prst="rect">
            <a:avLst/>
          </a:prstGeom>
          <a:noFill/>
        </p:spPr>
        <p:txBody>
          <a:bodyPr wrap="square" rtlCol="0">
            <a:spAutoFit/>
          </a:bodyPr>
          <a:lstStyle/>
          <a:p>
            <a:pPr algn="ctr"/>
            <a:r>
              <a:rPr lang="en-US" sz="2000" dirty="0">
                <a:solidFill>
                  <a:schemeClr val="bg1"/>
                </a:solidFill>
              </a:rPr>
              <a:t>victimization, grievances, </a:t>
            </a:r>
            <a:r>
              <a:rPr lang="en-US" sz="2000" dirty="0" smtClean="0">
                <a:solidFill>
                  <a:schemeClr val="bg1"/>
                </a:solidFill>
              </a:rPr>
              <a:t>family responsibilities, </a:t>
            </a:r>
            <a:r>
              <a:rPr lang="en-US" sz="2000" dirty="0">
                <a:solidFill>
                  <a:schemeClr val="bg1"/>
                </a:solidFill>
              </a:rPr>
              <a:t>rebel network, </a:t>
            </a:r>
            <a:r>
              <a:rPr lang="en-US" sz="2000" dirty="0" smtClean="0">
                <a:solidFill>
                  <a:schemeClr val="bg1"/>
                </a:solidFill>
              </a:rPr>
              <a:t>community </a:t>
            </a:r>
            <a:r>
              <a:rPr lang="en-US" sz="2000" dirty="0">
                <a:solidFill>
                  <a:schemeClr val="bg1"/>
                </a:solidFill>
              </a:rPr>
              <a:t>ties</a:t>
            </a:r>
          </a:p>
        </p:txBody>
      </p:sp>
      <p:sp>
        <p:nvSpPr>
          <p:cNvPr id="24" name="TextBox 23"/>
          <p:cNvSpPr txBox="1"/>
          <p:nvPr/>
        </p:nvSpPr>
        <p:spPr>
          <a:xfrm>
            <a:off x="277333" y="4792884"/>
            <a:ext cx="8427133" cy="1938992"/>
          </a:xfrm>
          <a:prstGeom prst="rect">
            <a:avLst/>
          </a:prstGeom>
          <a:solidFill>
            <a:srgbClr val="002060"/>
          </a:solidFill>
        </p:spPr>
        <p:txBody>
          <a:bodyPr wrap="square" rtlCol="0">
            <a:spAutoFit/>
          </a:bodyPr>
          <a:lstStyle/>
          <a:p>
            <a:pPr algn="ctr"/>
            <a:r>
              <a:rPr lang="en-US" sz="2400" b="1" dirty="0" smtClean="0">
                <a:solidFill>
                  <a:schemeClr val="bg1"/>
                </a:solidFill>
              </a:rPr>
              <a:t>Perform </a:t>
            </a:r>
            <a:r>
              <a:rPr lang="en-US" sz="2400" b="1" dirty="0">
                <a:solidFill>
                  <a:schemeClr val="bg1"/>
                </a:solidFill>
              </a:rPr>
              <a:t>t-tests and spearman rank correlation for each of these variables, by(intention to </a:t>
            </a:r>
            <a:r>
              <a:rPr lang="en-US" sz="2400" b="1" dirty="0" smtClean="0">
                <a:solidFill>
                  <a:schemeClr val="bg1"/>
                </a:solidFill>
              </a:rPr>
              <a:t>rebel)</a:t>
            </a:r>
          </a:p>
          <a:p>
            <a:pPr algn="ctr"/>
            <a:endParaRPr lang="en-US" sz="2400" b="1" dirty="0">
              <a:solidFill>
                <a:schemeClr val="bg1"/>
              </a:solidFill>
            </a:endParaRPr>
          </a:p>
          <a:p>
            <a:pPr algn="ctr"/>
            <a:r>
              <a:rPr lang="en-US" sz="2400" b="1" dirty="0" smtClean="0">
                <a:solidFill>
                  <a:schemeClr val="bg1"/>
                </a:solidFill>
              </a:rPr>
              <a:t>Estimate multivariate </a:t>
            </a:r>
            <a:r>
              <a:rPr lang="en-US" sz="2400" b="1" dirty="0" err="1" smtClean="0">
                <a:solidFill>
                  <a:schemeClr val="bg1"/>
                </a:solidFill>
              </a:rPr>
              <a:t>probit</a:t>
            </a:r>
            <a:r>
              <a:rPr lang="en-US" sz="2400" b="1" dirty="0" smtClean="0">
                <a:solidFill>
                  <a:schemeClr val="bg1"/>
                </a:solidFill>
              </a:rPr>
              <a:t> model, including </a:t>
            </a:r>
            <a:r>
              <a:rPr lang="en-US" sz="2400" b="1" dirty="0">
                <a:solidFill>
                  <a:schemeClr val="bg1"/>
                </a:solidFill>
              </a:rPr>
              <a:t>variables of each </a:t>
            </a:r>
            <a:r>
              <a:rPr lang="en-US" sz="2400" b="1" dirty="0" smtClean="0">
                <a:solidFill>
                  <a:schemeClr val="bg1"/>
                </a:solidFill>
              </a:rPr>
              <a:t>category</a:t>
            </a:r>
            <a:endParaRPr lang="nl-BE" sz="2400" dirty="0"/>
          </a:p>
        </p:txBody>
      </p:sp>
    </p:spTree>
    <p:custDataLst>
      <p:tags r:id="rId1"/>
    </p:custDataLst>
    <p:extLst>
      <p:ext uri="{BB962C8B-B14F-4D97-AF65-F5344CB8AC3E}">
        <p14:creationId xmlns:p14="http://schemas.microsoft.com/office/powerpoint/2010/main" val="169777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C000"/>
                </a:solidFill>
              </a:rPr>
              <a:t>Data</a:t>
            </a:r>
            <a:endParaRPr lang="nl-BE" sz="4000" dirty="0">
              <a:solidFill>
                <a:srgbClr val="FFC000"/>
              </a:solidFill>
            </a:endParaRPr>
          </a:p>
        </p:txBody>
      </p:sp>
    </p:spTree>
    <p:extLst>
      <p:ext uri="{BB962C8B-B14F-4D97-AF65-F5344CB8AC3E}">
        <p14:creationId xmlns:p14="http://schemas.microsoft.com/office/powerpoint/2010/main" val="366420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 y="1971817"/>
            <a:ext cx="4514850" cy="3615040"/>
          </a:xfrm>
          <a:prstGeom prst="rect">
            <a:avLst/>
          </a:prstGeom>
        </p:spPr>
      </p:pic>
      <p:sp>
        <p:nvSpPr>
          <p:cNvPr id="3" name="Content Placeholder 2"/>
          <p:cNvSpPr>
            <a:spLocks noGrp="1"/>
          </p:cNvSpPr>
          <p:nvPr>
            <p:ph idx="1"/>
          </p:nvPr>
        </p:nvSpPr>
        <p:spPr>
          <a:xfrm>
            <a:off x="396240" y="685163"/>
            <a:ext cx="8488680" cy="4803775"/>
          </a:xfrm>
        </p:spPr>
        <p:txBody>
          <a:bodyPr>
            <a:normAutofit/>
          </a:bodyPr>
          <a:lstStyle/>
          <a:p>
            <a:pPr marL="0" indent="0">
              <a:buNone/>
            </a:pPr>
            <a:r>
              <a:rPr lang="en-US" dirty="0" smtClean="0"/>
              <a:t>Would you rebel? </a:t>
            </a:r>
            <a:endParaRPr lang="nl-BE"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80" y="1961512"/>
            <a:ext cx="4514850" cy="3286125"/>
          </a:xfrm>
          <a:prstGeom prst="rect">
            <a:avLst/>
          </a:prstGeom>
        </p:spPr>
      </p:pic>
      <p:sp>
        <p:nvSpPr>
          <p:cNvPr id="2" name="Oval 1"/>
          <p:cNvSpPr/>
          <p:nvPr/>
        </p:nvSpPr>
        <p:spPr>
          <a:xfrm>
            <a:off x="1939754" y="3484177"/>
            <a:ext cx="2575937" cy="1910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l 6"/>
          <p:cNvSpPr/>
          <p:nvPr/>
        </p:nvSpPr>
        <p:spPr>
          <a:xfrm>
            <a:off x="6686079" y="3328351"/>
            <a:ext cx="2396358" cy="1910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l 9"/>
          <p:cNvSpPr/>
          <p:nvPr/>
        </p:nvSpPr>
        <p:spPr>
          <a:xfrm>
            <a:off x="2660237" y="4177684"/>
            <a:ext cx="1694593" cy="10699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l 10"/>
          <p:cNvSpPr/>
          <p:nvPr/>
        </p:nvSpPr>
        <p:spPr>
          <a:xfrm>
            <a:off x="7528142" y="3904592"/>
            <a:ext cx="1429407" cy="10699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xtBox 3"/>
          <p:cNvSpPr txBox="1"/>
          <p:nvPr/>
        </p:nvSpPr>
        <p:spPr>
          <a:xfrm>
            <a:off x="2963917" y="5730239"/>
            <a:ext cx="3894083" cy="369332"/>
          </a:xfrm>
          <a:prstGeom prst="rect">
            <a:avLst/>
          </a:prstGeom>
          <a:noFill/>
        </p:spPr>
        <p:txBody>
          <a:bodyPr wrap="square" rtlCol="0">
            <a:spAutoFit/>
          </a:bodyPr>
          <a:lstStyle/>
          <a:p>
            <a:r>
              <a:rPr lang="en-US" dirty="0" smtClean="0"/>
              <a:t>Correlation: </a:t>
            </a:r>
            <a:r>
              <a:rPr lang="en-US" b="1" dirty="0" smtClean="0">
                <a:solidFill>
                  <a:srgbClr val="C00000"/>
                </a:solidFill>
              </a:rPr>
              <a:t>0.09</a:t>
            </a:r>
            <a:r>
              <a:rPr lang="en-US" dirty="0" smtClean="0">
                <a:solidFill>
                  <a:srgbClr val="C00000"/>
                </a:solidFill>
              </a:rPr>
              <a:t> </a:t>
            </a:r>
            <a:r>
              <a:rPr lang="en-US" dirty="0" smtClean="0"/>
              <a:t>&amp;</a:t>
            </a:r>
            <a:r>
              <a:rPr lang="en-US" dirty="0" smtClean="0">
                <a:solidFill>
                  <a:srgbClr val="C00000"/>
                </a:solidFill>
              </a:rPr>
              <a:t> </a:t>
            </a:r>
            <a:r>
              <a:rPr lang="en-US" b="1" dirty="0" smtClean="0">
                <a:solidFill>
                  <a:schemeClr val="accent5">
                    <a:lumMod val="75000"/>
                  </a:schemeClr>
                </a:solidFill>
              </a:rPr>
              <a:t>0.28</a:t>
            </a:r>
            <a:r>
              <a:rPr lang="en-US" dirty="0" smtClean="0"/>
              <a:t> </a:t>
            </a:r>
            <a:endParaRPr lang="nl-BE" dirty="0">
              <a:solidFill>
                <a:srgbClr val="C00000"/>
              </a:solidFill>
            </a:endParaRPr>
          </a:p>
        </p:txBody>
      </p:sp>
      <p:sp>
        <p:nvSpPr>
          <p:cNvPr id="6" name="TextBox 5"/>
          <p:cNvSpPr txBox="1"/>
          <p:nvPr/>
        </p:nvSpPr>
        <p:spPr>
          <a:xfrm>
            <a:off x="2096086" y="1589649"/>
            <a:ext cx="6161649" cy="400110"/>
          </a:xfrm>
          <a:prstGeom prst="rect">
            <a:avLst/>
          </a:prstGeom>
          <a:noFill/>
        </p:spPr>
        <p:txBody>
          <a:bodyPr wrap="square" rtlCol="0">
            <a:spAutoFit/>
          </a:bodyPr>
          <a:lstStyle/>
          <a:p>
            <a:r>
              <a:rPr lang="en-US" sz="2000" b="1" dirty="0" smtClean="0"/>
              <a:t>REBEL 1					</a:t>
            </a:r>
            <a:r>
              <a:rPr lang="en-US" sz="2000" b="1" dirty="0"/>
              <a:t>REBEL 2</a:t>
            </a:r>
            <a:endParaRPr lang="nl-BE" sz="2000" b="1" dirty="0"/>
          </a:p>
        </p:txBody>
      </p:sp>
      <p:sp>
        <p:nvSpPr>
          <p:cNvPr id="8" name="TextBox 7"/>
          <p:cNvSpPr txBox="1"/>
          <p:nvPr/>
        </p:nvSpPr>
        <p:spPr>
          <a:xfrm>
            <a:off x="3207927" y="4177684"/>
            <a:ext cx="819807" cy="369332"/>
          </a:xfrm>
          <a:prstGeom prst="rect">
            <a:avLst/>
          </a:prstGeom>
          <a:noFill/>
        </p:spPr>
        <p:txBody>
          <a:bodyPr wrap="square" rtlCol="0">
            <a:spAutoFit/>
          </a:bodyPr>
          <a:lstStyle/>
          <a:p>
            <a:r>
              <a:rPr lang="en-US" b="1" dirty="0" smtClean="0">
                <a:solidFill>
                  <a:srgbClr val="C00000"/>
                </a:solidFill>
              </a:rPr>
              <a:t>5.4%</a:t>
            </a:r>
            <a:endParaRPr lang="nl-BE" b="1" dirty="0">
              <a:solidFill>
                <a:srgbClr val="C00000"/>
              </a:solidFill>
            </a:endParaRPr>
          </a:p>
        </p:txBody>
      </p:sp>
      <p:sp>
        <p:nvSpPr>
          <p:cNvPr id="13" name="TextBox 12"/>
          <p:cNvSpPr txBox="1"/>
          <p:nvPr/>
        </p:nvSpPr>
        <p:spPr>
          <a:xfrm>
            <a:off x="2963917" y="3461599"/>
            <a:ext cx="764953" cy="369332"/>
          </a:xfrm>
          <a:prstGeom prst="rect">
            <a:avLst/>
          </a:prstGeom>
          <a:noFill/>
        </p:spPr>
        <p:txBody>
          <a:bodyPr wrap="none" rtlCol="0">
            <a:spAutoFit/>
          </a:bodyPr>
          <a:lstStyle/>
          <a:p>
            <a:r>
              <a:rPr lang="en-US" b="1" dirty="0" smtClean="0">
                <a:solidFill>
                  <a:schemeClr val="accent5">
                    <a:lumMod val="75000"/>
                  </a:schemeClr>
                </a:solidFill>
              </a:rPr>
              <a:t>31.4%</a:t>
            </a:r>
            <a:endParaRPr lang="nl-BE" b="1" dirty="0">
              <a:solidFill>
                <a:schemeClr val="accent5">
                  <a:lumMod val="75000"/>
                </a:schemeClr>
              </a:solidFill>
            </a:endParaRPr>
          </a:p>
        </p:txBody>
      </p:sp>
      <p:sp>
        <p:nvSpPr>
          <p:cNvPr id="14" name="TextBox 13"/>
          <p:cNvSpPr txBox="1"/>
          <p:nvPr/>
        </p:nvSpPr>
        <p:spPr>
          <a:xfrm>
            <a:off x="7653142" y="3920860"/>
            <a:ext cx="1098805" cy="369332"/>
          </a:xfrm>
          <a:prstGeom prst="rect">
            <a:avLst/>
          </a:prstGeom>
          <a:noFill/>
        </p:spPr>
        <p:txBody>
          <a:bodyPr wrap="square" rtlCol="0">
            <a:spAutoFit/>
          </a:bodyPr>
          <a:lstStyle/>
          <a:p>
            <a:r>
              <a:rPr lang="en-US" b="1" dirty="0" smtClean="0">
                <a:solidFill>
                  <a:srgbClr val="C00000"/>
                </a:solidFill>
              </a:rPr>
              <a:t>22.8%</a:t>
            </a:r>
            <a:endParaRPr lang="nl-BE" b="1" dirty="0">
              <a:solidFill>
                <a:srgbClr val="C00000"/>
              </a:solidFill>
            </a:endParaRPr>
          </a:p>
        </p:txBody>
      </p:sp>
      <p:sp>
        <p:nvSpPr>
          <p:cNvPr id="15" name="TextBox 14"/>
          <p:cNvSpPr txBox="1"/>
          <p:nvPr/>
        </p:nvSpPr>
        <p:spPr>
          <a:xfrm>
            <a:off x="7437592" y="3299511"/>
            <a:ext cx="764953" cy="369332"/>
          </a:xfrm>
          <a:prstGeom prst="rect">
            <a:avLst/>
          </a:prstGeom>
          <a:noFill/>
        </p:spPr>
        <p:txBody>
          <a:bodyPr wrap="none" rtlCol="0">
            <a:spAutoFit/>
          </a:bodyPr>
          <a:lstStyle/>
          <a:p>
            <a:r>
              <a:rPr lang="en-US" b="1" dirty="0" smtClean="0">
                <a:solidFill>
                  <a:schemeClr val="accent5">
                    <a:lumMod val="75000"/>
                  </a:schemeClr>
                </a:solidFill>
              </a:rPr>
              <a:t>36.6%</a:t>
            </a:r>
            <a:endParaRPr lang="nl-BE" b="1" dirty="0">
              <a:solidFill>
                <a:schemeClr val="accent5">
                  <a:lumMod val="75000"/>
                </a:schemeClr>
              </a:solidFill>
            </a:endParaRPr>
          </a:p>
        </p:txBody>
      </p:sp>
    </p:spTree>
    <p:extLst>
      <p:ext uri="{BB962C8B-B14F-4D97-AF65-F5344CB8AC3E}">
        <p14:creationId xmlns:p14="http://schemas.microsoft.com/office/powerpoint/2010/main" val="87535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606118" cy="592415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2" name="Up Arrow Callout 1"/>
          <p:cNvSpPr/>
          <p:nvPr/>
        </p:nvSpPr>
        <p:spPr>
          <a:xfrm rot="10800000">
            <a:off x="1463071" y="1304218"/>
            <a:ext cx="2729873" cy="160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4" name="TextBox 3"/>
          <p:cNvSpPr txBox="1"/>
          <p:nvPr/>
        </p:nvSpPr>
        <p:spPr>
          <a:xfrm>
            <a:off x="1463072" y="1395648"/>
            <a:ext cx="2729873" cy="830997"/>
          </a:xfrm>
          <a:prstGeom prst="rect">
            <a:avLst/>
          </a:prstGeom>
          <a:noFill/>
        </p:spPr>
        <p:txBody>
          <a:bodyPr wrap="square" rtlCol="0">
            <a:spAutoFit/>
          </a:bodyPr>
          <a:lstStyle/>
          <a:p>
            <a:pPr algn="ctr"/>
            <a:r>
              <a:rPr lang="en-US" sz="2400" dirty="0" smtClean="0">
                <a:solidFill>
                  <a:prstClr val="white"/>
                </a:solidFill>
              </a:rPr>
              <a:t>Material selective incentives</a:t>
            </a:r>
            <a:endParaRPr lang="nl-BE" sz="2400" dirty="0">
              <a:solidFill>
                <a:prstClr val="white"/>
              </a:solidFill>
            </a:endParaRPr>
          </a:p>
        </p:txBody>
      </p:sp>
      <p:sp>
        <p:nvSpPr>
          <p:cNvPr id="6" name="Rounded Rectangle 5"/>
          <p:cNvSpPr/>
          <p:nvPr/>
        </p:nvSpPr>
        <p:spPr>
          <a:xfrm>
            <a:off x="2596462" y="459687"/>
            <a:ext cx="4058652" cy="7322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TextBox 6"/>
          <p:cNvSpPr txBox="1"/>
          <p:nvPr/>
        </p:nvSpPr>
        <p:spPr>
          <a:xfrm>
            <a:off x="2702089" y="585950"/>
            <a:ext cx="3624903" cy="461665"/>
          </a:xfrm>
          <a:prstGeom prst="rect">
            <a:avLst/>
          </a:prstGeom>
          <a:noFill/>
        </p:spPr>
        <p:txBody>
          <a:bodyPr wrap="square" rtlCol="0">
            <a:spAutoFit/>
          </a:bodyPr>
          <a:lstStyle/>
          <a:p>
            <a:pPr algn="ctr"/>
            <a:r>
              <a:rPr lang="en-US" sz="2400" dirty="0" smtClean="0">
                <a:solidFill>
                  <a:prstClr val="white"/>
                </a:solidFill>
              </a:rPr>
              <a:t>Taste to rebel 1, 2 = f(…)</a:t>
            </a:r>
            <a:endParaRPr lang="nl-BE" sz="2400" dirty="0">
              <a:solidFill>
                <a:prstClr val="white"/>
              </a:solidFill>
            </a:endParaRPr>
          </a:p>
        </p:txBody>
      </p:sp>
      <p:sp>
        <p:nvSpPr>
          <p:cNvPr id="12" name="Up Arrow Callout 11"/>
          <p:cNvSpPr/>
          <p:nvPr/>
        </p:nvSpPr>
        <p:spPr>
          <a:xfrm rot="10800000">
            <a:off x="1284721" y="2997650"/>
            <a:ext cx="2908223" cy="1828802"/>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3" name="TextBox 12"/>
          <p:cNvSpPr txBox="1"/>
          <p:nvPr/>
        </p:nvSpPr>
        <p:spPr>
          <a:xfrm>
            <a:off x="1445143" y="2996849"/>
            <a:ext cx="2747801" cy="1477328"/>
          </a:xfrm>
          <a:prstGeom prst="rect">
            <a:avLst/>
          </a:prstGeom>
          <a:noFill/>
        </p:spPr>
        <p:txBody>
          <a:bodyPr wrap="square" rtlCol="0">
            <a:spAutoFit/>
          </a:bodyPr>
          <a:lstStyle/>
          <a:p>
            <a:pPr algn="ctr"/>
            <a:r>
              <a:rPr lang="en-US" sz="2400" dirty="0">
                <a:solidFill>
                  <a:prstClr val="white"/>
                </a:solidFill>
              </a:rPr>
              <a:t>wealth, income, outside options, schooling</a:t>
            </a:r>
          </a:p>
          <a:p>
            <a:pPr algn="ctr"/>
            <a:endParaRPr lang="nl-BE" dirty="0">
              <a:solidFill>
                <a:prstClr val="black"/>
              </a:solidFill>
            </a:endParaRPr>
          </a:p>
        </p:txBody>
      </p:sp>
      <p:sp>
        <p:nvSpPr>
          <p:cNvPr id="24" name="TextBox 23"/>
          <p:cNvSpPr txBox="1"/>
          <p:nvPr/>
        </p:nvSpPr>
        <p:spPr>
          <a:xfrm>
            <a:off x="322729" y="4981903"/>
            <a:ext cx="8427133" cy="1569660"/>
          </a:xfrm>
          <a:prstGeom prst="rect">
            <a:avLst/>
          </a:prstGeom>
          <a:solidFill>
            <a:srgbClr val="002060"/>
          </a:solidFill>
        </p:spPr>
        <p:txBody>
          <a:bodyPr wrap="square" rtlCol="0">
            <a:spAutoFit/>
          </a:bodyPr>
          <a:lstStyle/>
          <a:p>
            <a:pPr algn="ctr"/>
            <a:r>
              <a:rPr lang="en-US" sz="2400" b="1" u="sng" dirty="0" smtClean="0">
                <a:solidFill>
                  <a:prstClr val="white"/>
                </a:solidFill>
              </a:rPr>
              <a:t>Asset index</a:t>
            </a:r>
            <a:r>
              <a:rPr lang="en-US" sz="2400" dirty="0" smtClean="0">
                <a:solidFill>
                  <a:prstClr val="white"/>
                </a:solidFill>
              </a:rPr>
              <a:t>, Mud floor, Weekly income, Reservation wage, </a:t>
            </a:r>
            <a:r>
              <a:rPr lang="en-US" sz="2400" b="1" u="sng" dirty="0" smtClean="0">
                <a:solidFill>
                  <a:prstClr val="white"/>
                </a:solidFill>
              </a:rPr>
              <a:t>‘Ladder of life’</a:t>
            </a:r>
            <a:r>
              <a:rPr lang="en-US" sz="2400" dirty="0" smtClean="0">
                <a:solidFill>
                  <a:prstClr val="white"/>
                </a:solidFill>
              </a:rPr>
              <a:t>, </a:t>
            </a:r>
            <a:r>
              <a:rPr lang="en-US" sz="2400" b="1" u="sng" dirty="0" smtClean="0">
                <a:solidFill>
                  <a:prstClr val="white"/>
                </a:solidFill>
              </a:rPr>
              <a:t>Number of activities in the household</a:t>
            </a:r>
            <a:r>
              <a:rPr lang="en-US" sz="2400" dirty="0" smtClean="0">
                <a:solidFill>
                  <a:prstClr val="white"/>
                </a:solidFill>
              </a:rPr>
              <a:t>, Agriculture, </a:t>
            </a:r>
            <a:r>
              <a:rPr lang="en-US" sz="2400" b="1" u="sng" dirty="0" smtClean="0">
                <a:solidFill>
                  <a:prstClr val="white"/>
                </a:solidFill>
              </a:rPr>
              <a:t>Expected opportunities at Banro, Educational attainment</a:t>
            </a:r>
            <a:endParaRPr lang="nl-BE" sz="2400" b="1" u="sng" dirty="0">
              <a:solidFill>
                <a:prstClr val="black"/>
              </a:solidFill>
            </a:endParaRPr>
          </a:p>
        </p:txBody>
      </p:sp>
    </p:spTree>
    <p:extLst>
      <p:ext uri="{BB962C8B-B14F-4D97-AF65-F5344CB8AC3E}">
        <p14:creationId xmlns:p14="http://schemas.microsoft.com/office/powerpoint/2010/main" val="198850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C000"/>
                </a:solidFill>
              </a:rPr>
              <a:t>Motivation</a:t>
            </a:r>
            <a:endParaRPr lang="nl-BE" sz="4000" dirty="0">
              <a:solidFill>
                <a:srgbClr val="FFC000"/>
              </a:solidFill>
            </a:endParaRPr>
          </a:p>
        </p:txBody>
      </p:sp>
    </p:spTree>
    <p:extLst>
      <p:ext uri="{BB962C8B-B14F-4D97-AF65-F5344CB8AC3E}">
        <p14:creationId xmlns:p14="http://schemas.microsoft.com/office/powerpoint/2010/main" val="2119822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Assets, e.g. housing</a:t>
            </a:r>
            <a:endParaRPr lang="nl-BE" dirty="0"/>
          </a:p>
        </p:txBody>
      </p:sp>
      <p:pic>
        <p:nvPicPr>
          <p:cNvPr id="4" name="Content Placeholder 3"/>
          <p:cNvPicPr>
            <a:picLocks noGrp="1"/>
          </p:cNvPicPr>
          <p:nvPr>
            <p:ph idx="1"/>
          </p:nvPr>
        </p:nvPicPr>
        <p:blipFill>
          <a:blip r:embed="rId2"/>
          <a:stretch>
            <a:fillRect/>
          </a:stretch>
        </p:blipFill>
        <p:spPr>
          <a:xfrm>
            <a:off x="503428" y="1807388"/>
            <a:ext cx="8137143" cy="3008000"/>
          </a:xfrm>
          <a:prstGeom prst="rect">
            <a:avLst/>
          </a:prstGeom>
        </p:spPr>
      </p:pic>
    </p:spTree>
    <p:extLst>
      <p:ext uri="{BB962C8B-B14F-4D97-AF65-F5344CB8AC3E}">
        <p14:creationId xmlns:p14="http://schemas.microsoft.com/office/powerpoint/2010/main" val="11274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a:t>
            </a:r>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01004"/>
            <a:ext cx="6999890" cy="5094857"/>
          </a:xfrm>
        </p:spPr>
      </p:pic>
    </p:spTree>
    <p:extLst>
      <p:ext uri="{BB962C8B-B14F-4D97-AF65-F5344CB8AC3E}">
        <p14:creationId xmlns:p14="http://schemas.microsoft.com/office/powerpoint/2010/main" val="40989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of life</a:t>
            </a:r>
            <a:endParaRPr lang="nl-BE" dirty="0"/>
          </a:p>
        </p:txBody>
      </p:sp>
      <p:pic>
        <p:nvPicPr>
          <p:cNvPr id="4" name="Content Placeholder 3"/>
          <p:cNvPicPr>
            <a:picLocks noGrp="1"/>
          </p:cNvPicPr>
          <p:nvPr>
            <p:ph idx="1"/>
          </p:nvPr>
        </p:nvPicPr>
        <p:blipFill>
          <a:blip r:embed="rId3"/>
          <a:stretch>
            <a:fillRect/>
          </a:stretch>
        </p:blipFill>
        <p:spPr>
          <a:xfrm>
            <a:off x="567559" y="1182413"/>
            <a:ext cx="7977351" cy="53918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77406"/>
            <a:ext cx="8544910" cy="2096814"/>
          </a:xfrm>
          <a:prstGeom prst="rect">
            <a:avLst/>
          </a:prstGeom>
        </p:spPr>
      </p:pic>
    </p:spTree>
    <p:custDataLst>
      <p:tags r:id="rId1"/>
    </p:custDataLst>
    <p:extLst>
      <p:ext uri="{BB962C8B-B14F-4D97-AF65-F5344CB8AC3E}">
        <p14:creationId xmlns:p14="http://schemas.microsoft.com/office/powerpoint/2010/main" val="140087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Income</a:t>
            </a:r>
            <a:r>
              <a:rPr lang="nl-BE" dirty="0" smtClean="0"/>
              <a:t> </a:t>
            </a:r>
            <a:r>
              <a:rPr lang="nl-BE" dirty="0" err="1" smtClean="0"/>
              <a:t>diversification</a:t>
            </a:r>
            <a:endParaRPr lang="nl-B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1833233"/>
            <a:ext cx="4514850" cy="3286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1833233"/>
            <a:ext cx="4239357" cy="3085608"/>
          </a:xfrm>
          <a:prstGeom prst="rect">
            <a:avLst/>
          </a:prstGeom>
        </p:spPr>
      </p:pic>
    </p:spTree>
    <p:extLst>
      <p:ext uri="{BB962C8B-B14F-4D97-AF65-F5344CB8AC3E}">
        <p14:creationId xmlns:p14="http://schemas.microsoft.com/office/powerpoint/2010/main" val="170443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Banro offers no opportunities</a:t>
            </a:r>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3760" y="1813035"/>
            <a:ext cx="5934963" cy="4319752"/>
          </a:xfrm>
        </p:spPr>
      </p:pic>
    </p:spTree>
    <p:extLst>
      <p:ext uri="{BB962C8B-B14F-4D97-AF65-F5344CB8AC3E}">
        <p14:creationId xmlns:p14="http://schemas.microsoft.com/office/powerpoint/2010/main" val="3633318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Schooling</a:t>
            </a:r>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814" y="1302882"/>
            <a:ext cx="7236372" cy="5266980"/>
          </a:xfrm>
        </p:spPr>
      </p:pic>
    </p:spTree>
    <p:extLst>
      <p:ext uri="{BB962C8B-B14F-4D97-AF65-F5344CB8AC3E}">
        <p14:creationId xmlns:p14="http://schemas.microsoft.com/office/powerpoint/2010/main" val="396136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606118" cy="592415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6" name="Rounded Rectangle 5"/>
          <p:cNvSpPr/>
          <p:nvPr/>
        </p:nvSpPr>
        <p:spPr>
          <a:xfrm>
            <a:off x="2485214" y="284190"/>
            <a:ext cx="4058652" cy="7322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TextBox 6"/>
          <p:cNvSpPr txBox="1"/>
          <p:nvPr/>
        </p:nvSpPr>
        <p:spPr>
          <a:xfrm>
            <a:off x="2633485" y="432258"/>
            <a:ext cx="3624903" cy="461665"/>
          </a:xfrm>
          <a:prstGeom prst="rect">
            <a:avLst/>
          </a:prstGeom>
          <a:noFill/>
        </p:spPr>
        <p:txBody>
          <a:bodyPr wrap="square" rtlCol="0">
            <a:spAutoFit/>
          </a:bodyPr>
          <a:lstStyle/>
          <a:p>
            <a:pPr algn="ctr"/>
            <a:r>
              <a:rPr lang="en-US" sz="2400" dirty="0" smtClean="0">
                <a:solidFill>
                  <a:prstClr val="white"/>
                </a:solidFill>
              </a:rPr>
              <a:t>Taste to rebel 1, 2 = f(…)</a:t>
            </a:r>
            <a:endParaRPr lang="nl-BE" sz="2400" dirty="0">
              <a:solidFill>
                <a:prstClr val="white"/>
              </a:solidFill>
            </a:endParaRPr>
          </a:p>
        </p:txBody>
      </p:sp>
      <p:sp>
        <p:nvSpPr>
          <p:cNvPr id="8" name="Up Arrow Callout 7"/>
          <p:cNvSpPr/>
          <p:nvPr/>
        </p:nvSpPr>
        <p:spPr>
          <a:xfrm rot="10800000">
            <a:off x="4091139" y="1096344"/>
            <a:ext cx="2906267" cy="1601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9" name="TextBox 8"/>
          <p:cNvSpPr txBox="1"/>
          <p:nvPr/>
        </p:nvSpPr>
        <p:spPr>
          <a:xfrm>
            <a:off x="4091139" y="1199590"/>
            <a:ext cx="2916768" cy="830997"/>
          </a:xfrm>
          <a:prstGeom prst="rect">
            <a:avLst/>
          </a:prstGeom>
          <a:noFill/>
        </p:spPr>
        <p:txBody>
          <a:bodyPr wrap="square" rtlCol="0">
            <a:spAutoFit/>
          </a:bodyPr>
          <a:lstStyle/>
          <a:p>
            <a:pPr algn="ctr"/>
            <a:r>
              <a:rPr lang="en-US" sz="2400" dirty="0" smtClean="0">
                <a:solidFill>
                  <a:prstClr val="white"/>
                </a:solidFill>
              </a:rPr>
              <a:t>Non-Material selective incentives</a:t>
            </a:r>
            <a:endParaRPr lang="nl-BE" sz="2400" dirty="0">
              <a:solidFill>
                <a:prstClr val="white"/>
              </a:solidFill>
            </a:endParaRPr>
          </a:p>
        </p:txBody>
      </p:sp>
      <p:sp>
        <p:nvSpPr>
          <p:cNvPr id="14" name="Up Arrow Callout 13"/>
          <p:cNvSpPr/>
          <p:nvPr/>
        </p:nvSpPr>
        <p:spPr>
          <a:xfrm rot="10800000">
            <a:off x="4043223" y="2716182"/>
            <a:ext cx="2908223" cy="1828802"/>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5" name="TextBox 14"/>
          <p:cNvSpPr txBox="1"/>
          <p:nvPr/>
        </p:nvSpPr>
        <p:spPr>
          <a:xfrm>
            <a:off x="3942098" y="2825009"/>
            <a:ext cx="3110475" cy="1200329"/>
          </a:xfrm>
          <a:prstGeom prst="rect">
            <a:avLst/>
          </a:prstGeom>
          <a:noFill/>
        </p:spPr>
        <p:txBody>
          <a:bodyPr wrap="square" rtlCol="0">
            <a:spAutoFit/>
          </a:bodyPr>
          <a:lstStyle/>
          <a:p>
            <a:pPr algn="ctr"/>
            <a:r>
              <a:rPr lang="en-US" dirty="0">
                <a:solidFill>
                  <a:prstClr val="white"/>
                </a:solidFill>
              </a:rPr>
              <a:t>victimization, rebel network, grievances, </a:t>
            </a:r>
            <a:r>
              <a:rPr lang="en-US" dirty="0" smtClean="0">
                <a:solidFill>
                  <a:prstClr val="white"/>
                </a:solidFill>
              </a:rPr>
              <a:t>family responsibilities, community </a:t>
            </a:r>
            <a:r>
              <a:rPr lang="en-US" dirty="0">
                <a:solidFill>
                  <a:prstClr val="white"/>
                </a:solidFill>
              </a:rPr>
              <a:t>ties</a:t>
            </a:r>
          </a:p>
        </p:txBody>
      </p:sp>
      <p:sp>
        <p:nvSpPr>
          <p:cNvPr id="24" name="TextBox 23"/>
          <p:cNvSpPr txBox="1"/>
          <p:nvPr/>
        </p:nvSpPr>
        <p:spPr>
          <a:xfrm>
            <a:off x="322729" y="4806749"/>
            <a:ext cx="8427133" cy="1938992"/>
          </a:xfrm>
          <a:prstGeom prst="rect">
            <a:avLst/>
          </a:prstGeom>
          <a:solidFill>
            <a:srgbClr val="002060"/>
          </a:solidFill>
        </p:spPr>
        <p:txBody>
          <a:bodyPr wrap="square" rtlCol="0">
            <a:spAutoFit/>
          </a:bodyPr>
          <a:lstStyle/>
          <a:p>
            <a:pPr algn="ctr"/>
            <a:r>
              <a:rPr lang="en-US" sz="2400" b="1" u="sng" dirty="0" smtClean="0">
                <a:solidFill>
                  <a:prstClr val="white"/>
                </a:solidFill>
              </a:rPr>
              <a:t>Exposure to armed conflict</a:t>
            </a:r>
            <a:r>
              <a:rPr lang="en-US" sz="2400" dirty="0" smtClean="0">
                <a:solidFill>
                  <a:prstClr val="white"/>
                </a:solidFill>
              </a:rPr>
              <a:t>, Has been a rebel, Has good friend who was rebel, Reckons many among artisanal miners were rebels, </a:t>
            </a:r>
            <a:r>
              <a:rPr lang="en-US" sz="2400" b="1" u="sng" dirty="0" smtClean="0">
                <a:solidFill>
                  <a:prstClr val="white"/>
                </a:solidFill>
              </a:rPr>
              <a:t>Works in pit that includes self-reported rebel</a:t>
            </a:r>
            <a:r>
              <a:rPr lang="en-US" sz="2400" dirty="0" smtClean="0">
                <a:solidFill>
                  <a:prstClr val="white"/>
                </a:solidFill>
              </a:rPr>
              <a:t>, </a:t>
            </a:r>
            <a:r>
              <a:rPr lang="en-US" sz="2400" b="1" u="sng" dirty="0" smtClean="0">
                <a:solidFill>
                  <a:prstClr val="white"/>
                </a:solidFill>
              </a:rPr>
              <a:t>Satisfaction with services of several state and non-state actors</a:t>
            </a:r>
            <a:r>
              <a:rPr lang="en-US" sz="2400" dirty="0" smtClean="0">
                <a:solidFill>
                  <a:prstClr val="white"/>
                </a:solidFill>
              </a:rPr>
              <a:t>, </a:t>
            </a:r>
            <a:r>
              <a:rPr lang="en-US" sz="2400" b="1" u="sng" dirty="0" smtClean="0">
                <a:solidFill>
                  <a:prstClr val="white"/>
                </a:solidFill>
              </a:rPr>
              <a:t>Marital Status, </a:t>
            </a:r>
            <a:r>
              <a:rPr lang="en-US" sz="2400" b="1" u="sng" dirty="0" err="1" smtClean="0">
                <a:solidFill>
                  <a:prstClr val="white"/>
                </a:solidFill>
              </a:rPr>
              <a:t>Nr</a:t>
            </a:r>
            <a:r>
              <a:rPr lang="en-US" sz="2400" b="1" u="sng" dirty="0" smtClean="0">
                <a:solidFill>
                  <a:prstClr val="white"/>
                </a:solidFill>
              </a:rPr>
              <a:t>. Children, Ethnicity, Place of birth</a:t>
            </a:r>
            <a:endParaRPr lang="nl-BE" sz="2400" b="1" u="sng" dirty="0">
              <a:solidFill>
                <a:prstClr val="black"/>
              </a:solidFill>
            </a:endParaRPr>
          </a:p>
        </p:txBody>
      </p:sp>
    </p:spTree>
    <p:extLst>
      <p:ext uri="{BB962C8B-B14F-4D97-AF65-F5344CB8AC3E}">
        <p14:creationId xmlns:p14="http://schemas.microsoft.com/office/powerpoint/2010/main" val="46323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15" y="278540"/>
            <a:ext cx="7571531" cy="512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916" y="5405165"/>
            <a:ext cx="4676702" cy="113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 y="5405165"/>
            <a:ext cx="4226431" cy="116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1268760"/>
            <a:ext cx="1886776" cy="369332"/>
          </a:xfrm>
          <a:prstGeom prst="rect">
            <a:avLst/>
          </a:prstGeom>
          <a:noFill/>
          <a:ln>
            <a:solidFill>
              <a:schemeClr val="tx1"/>
            </a:solidFill>
          </a:ln>
        </p:spPr>
        <p:txBody>
          <a:bodyPr wrap="square" rtlCol="0">
            <a:spAutoFit/>
          </a:bodyPr>
          <a:lstStyle/>
          <a:p>
            <a:r>
              <a:rPr lang="fr-BE" dirty="0" smtClean="0">
                <a:solidFill>
                  <a:srgbClr val="0070C0"/>
                </a:solidFill>
              </a:rPr>
              <a:t>No exposure: 7%</a:t>
            </a:r>
            <a:endParaRPr lang="nl-BE" dirty="0">
              <a:solidFill>
                <a:srgbClr val="0070C0"/>
              </a:solidFill>
            </a:endParaRPr>
          </a:p>
        </p:txBody>
      </p:sp>
    </p:spTree>
    <p:custDataLst>
      <p:tags r:id="rId1"/>
    </p:custDataLst>
    <p:extLst>
      <p:ext uri="{BB962C8B-B14F-4D97-AF65-F5344CB8AC3E}">
        <p14:creationId xmlns:p14="http://schemas.microsoft.com/office/powerpoint/2010/main" val="374219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7420644" cy="521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fr-BE" sz="2400" dirty="0" smtClean="0"/>
              <a:t>Rebel network</a:t>
            </a:r>
            <a:endParaRPr lang="nl-BE" sz="2400" dirty="0"/>
          </a:p>
        </p:txBody>
      </p:sp>
      <p:sp>
        <p:nvSpPr>
          <p:cNvPr id="9" name="TextBox 8"/>
          <p:cNvSpPr txBox="1"/>
          <p:nvPr/>
        </p:nvSpPr>
        <p:spPr>
          <a:xfrm>
            <a:off x="6803588" y="5605049"/>
            <a:ext cx="727138" cy="261610"/>
          </a:xfrm>
          <a:prstGeom prst="rect">
            <a:avLst/>
          </a:prstGeom>
          <a:noFill/>
        </p:spPr>
        <p:txBody>
          <a:bodyPr wrap="square" rtlCol="0">
            <a:spAutoFit/>
          </a:bodyPr>
          <a:lstStyle/>
          <a:p>
            <a:r>
              <a:rPr lang="fr-BE" sz="1100" dirty="0" smtClean="0">
                <a:solidFill>
                  <a:srgbClr val="0070C0"/>
                </a:solidFill>
              </a:rPr>
              <a:t>    </a:t>
            </a:r>
            <a:r>
              <a:rPr lang="fr-BE" sz="1050" dirty="0" smtClean="0">
                <a:solidFill>
                  <a:srgbClr val="0070C0"/>
                </a:solidFill>
              </a:rPr>
              <a:t>6 %</a:t>
            </a:r>
            <a:endParaRPr lang="nl-BE" sz="1050" dirty="0">
              <a:solidFill>
                <a:srgbClr val="0070C0"/>
              </a:solidFill>
            </a:endParaRPr>
          </a:p>
        </p:txBody>
      </p:sp>
      <p:sp>
        <p:nvSpPr>
          <p:cNvPr id="10" name="Left Brace 9"/>
          <p:cNvSpPr/>
          <p:nvPr/>
        </p:nvSpPr>
        <p:spPr>
          <a:xfrm rot="5400000">
            <a:off x="7066888" y="5398607"/>
            <a:ext cx="122789" cy="936104"/>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prstClr val="black"/>
              </a:solidFill>
            </a:endParaRPr>
          </a:p>
        </p:txBody>
      </p:sp>
      <p:sp>
        <p:nvSpPr>
          <p:cNvPr id="11" name="TextBox 10"/>
          <p:cNvSpPr txBox="1"/>
          <p:nvPr/>
        </p:nvSpPr>
        <p:spPr>
          <a:xfrm>
            <a:off x="2765398" y="5489050"/>
            <a:ext cx="727138" cy="261610"/>
          </a:xfrm>
          <a:prstGeom prst="rect">
            <a:avLst/>
          </a:prstGeom>
          <a:noFill/>
        </p:spPr>
        <p:txBody>
          <a:bodyPr wrap="square" rtlCol="0">
            <a:spAutoFit/>
          </a:bodyPr>
          <a:lstStyle/>
          <a:p>
            <a:r>
              <a:rPr lang="fr-BE" sz="1100" dirty="0" smtClean="0">
                <a:solidFill>
                  <a:srgbClr val="0070C0"/>
                </a:solidFill>
              </a:rPr>
              <a:t>    </a:t>
            </a:r>
            <a:r>
              <a:rPr lang="fr-BE" sz="1050" dirty="0" smtClean="0">
                <a:solidFill>
                  <a:srgbClr val="0070C0"/>
                </a:solidFill>
              </a:rPr>
              <a:t>6 %</a:t>
            </a:r>
            <a:endParaRPr lang="nl-BE" sz="1050" dirty="0">
              <a:solidFill>
                <a:srgbClr val="0070C0"/>
              </a:solidFill>
            </a:endParaRPr>
          </a:p>
        </p:txBody>
      </p:sp>
      <p:sp>
        <p:nvSpPr>
          <p:cNvPr id="12" name="Left Brace 11"/>
          <p:cNvSpPr/>
          <p:nvPr/>
        </p:nvSpPr>
        <p:spPr>
          <a:xfrm rot="5400000">
            <a:off x="3074361" y="4948912"/>
            <a:ext cx="109211" cy="15899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prstClr val="black"/>
              </a:solidFill>
            </a:endParaRPr>
          </a:p>
        </p:txBody>
      </p:sp>
      <p:sp>
        <p:nvSpPr>
          <p:cNvPr id="13" name="TextBox 12"/>
          <p:cNvSpPr txBox="1"/>
          <p:nvPr/>
        </p:nvSpPr>
        <p:spPr>
          <a:xfrm>
            <a:off x="2296279" y="5754166"/>
            <a:ext cx="727138" cy="261610"/>
          </a:xfrm>
          <a:prstGeom prst="rect">
            <a:avLst/>
          </a:prstGeom>
          <a:noFill/>
        </p:spPr>
        <p:txBody>
          <a:bodyPr wrap="square" rtlCol="0">
            <a:spAutoFit/>
          </a:bodyPr>
          <a:lstStyle/>
          <a:p>
            <a:r>
              <a:rPr lang="fr-BE" sz="1100" dirty="0" smtClean="0">
                <a:solidFill>
                  <a:srgbClr val="0070C0"/>
                </a:solidFill>
              </a:rPr>
              <a:t>    </a:t>
            </a:r>
            <a:r>
              <a:rPr lang="fr-BE" sz="1050" dirty="0">
                <a:solidFill>
                  <a:srgbClr val="0070C0"/>
                </a:solidFill>
              </a:rPr>
              <a:t>3</a:t>
            </a:r>
            <a:r>
              <a:rPr lang="fr-BE" sz="1050" dirty="0" smtClean="0">
                <a:solidFill>
                  <a:srgbClr val="0070C0"/>
                </a:solidFill>
              </a:rPr>
              <a:t> %</a:t>
            </a:r>
            <a:endParaRPr lang="nl-BE" sz="1050" dirty="0">
              <a:solidFill>
                <a:srgbClr val="0070C0"/>
              </a:solidFill>
            </a:endParaRPr>
          </a:p>
        </p:txBody>
      </p:sp>
      <p:sp>
        <p:nvSpPr>
          <p:cNvPr id="14" name="Left Brace 13"/>
          <p:cNvSpPr/>
          <p:nvPr/>
        </p:nvSpPr>
        <p:spPr>
          <a:xfrm rot="5400000">
            <a:off x="2558355" y="5719714"/>
            <a:ext cx="122793" cy="592127"/>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prstClr val="black"/>
              </a:solidFill>
            </a:endParaRPr>
          </a:p>
        </p:txBody>
      </p:sp>
      <p:sp>
        <p:nvSpPr>
          <p:cNvPr id="15" name="TextBox 14"/>
          <p:cNvSpPr txBox="1"/>
          <p:nvPr/>
        </p:nvSpPr>
        <p:spPr>
          <a:xfrm>
            <a:off x="3243534" y="5767333"/>
            <a:ext cx="727138" cy="261610"/>
          </a:xfrm>
          <a:prstGeom prst="rect">
            <a:avLst/>
          </a:prstGeom>
          <a:noFill/>
        </p:spPr>
        <p:txBody>
          <a:bodyPr wrap="square" rtlCol="0">
            <a:spAutoFit/>
          </a:bodyPr>
          <a:lstStyle/>
          <a:p>
            <a:r>
              <a:rPr lang="fr-BE" sz="1100" dirty="0" smtClean="0">
                <a:solidFill>
                  <a:srgbClr val="0070C0"/>
                </a:solidFill>
              </a:rPr>
              <a:t>    </a:t>
            </a:r>
            <a:r>
              <a:rPr lang="fr-BE" sz="1050" dirty="0">
                <a:solidFill>
                  <a:srgbClr val="0070C0"/>
                </a:solidFill>
              </a:rPr>
              <a:t>3</a:t>
            </a:r>
            <a:r>
              <a:rPr lang="fr-BE" sz="1050" dirty="0" smtClean="0">
                <a:solidFill>
                  <a:srgbClr val="0070C0"/>
                </a:solidFill>
              </a:rPr>
              <a:t> %</a:t>
            </a:r>
            <a:endParaRPr lang="nl-BE" sz="1050" dirty="0">
              <a:solidFill>
                <a:srgbClr val="0070C0"/>
              </a:solidFill>
            </a:endParaRPr>
          </a:p>
        </p:txBody>
      </p:sp>
      <p:sp>
        <p:nvSpPr>
          <p:cNvPr id="16" name="Left Brace 15"/>
          <p:cNvSpPr/>
          <p:nvPr/>
        </p:nvSpPr>
        <p:spPr>
          <a:xfrm rot="5400000">
            <a:off x="3573114" y="5678132"/>
            <a:ext cx="74563" cy="627064"/>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solidFill>
                <a:prstClr val="black"/>
              </a:solidFill>
            </a:endParaRPr>
          </a:p>
        </p:txBody>
      </p:sp>
      <p:sp>
        <p:nvSpPr>
          <p:cNvPr id="3" name="TextBox 2"/>
          <p:cNvSpPr txBox="1"/>
          <p:nvPr/>
        </p:nvSpPr>
        <p:spPr>
          <a:xfrm>
            <a:off x="2144227" y="3140968"/>
            <a:ext cx="182644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600" dirty="0">
                <a:solidFill>
                  <a:srgbClr val="C0504D"/>
                </a:solidFill>
              </a:rPr>
              <a:t>0.06 * </a:t>
            </a:r>
            <a:r>
              <a:rPr lang="fr-BE" sz="1600" dirty="0" smtClean="0">
                <a:solidFill>
                  <a:srgbClr val="C0504D"/>
                </a:solidFill>
              </a:rPr>
              <a:t>14,000 </a:t>
            </a:r>
            <a:r>
              <a:rPr lang="fr-BE" sz="1600" dirty="0">
                <a:solidFill>
                  <a:srgbClr val="C0504D"/>
                </a:solidFill>
              </a:rPr>
              <a:t>= </a:t>
            </a:r>
            <a:r>
              <a:rPr lang="fr-BE" sz="1600" dirty="0" smtClean="0">
                <a:solidFill>
                  <a:srgbClr val="C0504D"/>
                </a:solidFill>
              </a:rPr>
              <a:t>840</a:t>
            </a:r>
            <a:endParaRPr lang="nl-BE" sz="1600" dirty="0">
              <a:solidFill>
                <a:srgbClr val="C0504D"/>
              </a:solidFill>
            </a:endParaRPr>
          </a:p>
        </p:txBody>
      </p:sp>
    </p:spTree>
    <p:custDataLst>
      <p:tags r:id="rId1"/>
    </p:custDataLst>
    <p:extLst>
      <p:ext uri="{BB962C8B-B14F-4D97-AF65-F5344CB8AC3E}">
        <p14:creationId xmlns:p14="http://schemas.microsoft.com/office/powerpoint/2010/main" val="135502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P spid="13" grpId="0"/>
      <p:bldP spid="14" grpId="0" animBg="1"/>
      <p:bldP spid="15" grpId="0"/>
      <p:bldP spid="16"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Rebel in the miner’s shaft</a:t>
            </a:r>
            <a:endParaRPr lang="nl-BE"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248" y="1591590"/>
            <a:ext cx="4088476" cy="4252983"/>
          </a:xfrm>
          <a:prstGeom prst="rect">
            <a:avLst/>
          </a:prstGeom>
        </p:spPr>
      </p:pic>
      <p:sp>
        <p:nvSpPr>
          <p:cNvPr id="8" name="TextBox 7"/>
          <p:cNvSpPr txBox="1"/>
          <p:nvPr/>
        </p:nvSpPr>
        <p:spPr>
          <a:xfrm>
            <a:off x="5481146" y="3533415"/>
            <a:ext cx="620110" cy="369332"/>
          </a:xfrm>
          <a:prstGeom prst="rect">
            <a:avLst/>
          </a:prstGeom>
          <a:noFill/>
        </p:spPr>
        <p:txBody>
          <a:bodyPr wrap="square" rtlCol="0">
            <a:spAutoFit/>
          </a:bodyPr>
          <a:lstStyle/>
          <a:p>
            <a:r>
              <a:rPr lang="en-US" dirty="0" smtClean="0"/>
              <a:t>23%</a:t>
            </a:r>
            <a:endParaRPr lang="nl-BE" dirty="0"/>
          </a:p>
        </p:txBody>
      </p:sp>
    </p:spTree>
    <p:extLst>
      <p:ext uri="{BB962C8B-B14F-4D97-AF65-F5344CB8AC3E}">
        <p14:creationId xmlns:p14="http://schemas.microsoft.com/office/powerpoint/2010/main" val="69812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121920"/>
            <a:ext cx="9037320" cy="6393068"/>
          </a:xfrm>
        </p:spPr>
      </p:pic>
      <p:sp>
        <p:nvSpPr>
          <p:cNvPr id="3" name="TextBox 2"/>
          <p:cNvSpPr txBox="1"/>
          <p:nvPr/>
        </p:nvSpPr>
        <p:spPr>
          <a:xfrm>
            <a:off x="106680" y="274638"/>
            <a:ext cx="2871989" cy="3046988"/>
          </a:xfrm>
          <a:prstGeom prst="rect">
            <a:avLst/>
          </a:prstGeom>
          <a:solidFill>
            <a:schemeClr val="accent1">
              <a:lumMod val="20000"/>
              <a:lumOff val="80000"/>
              <a:alpha val="67000"/>
            </a:schemeClr>
          </a:solidFill>
        </p:spPr>
        <p:txBody>
          <a:bodyPr wrap="square" rtlCol="0">
            <a:spAutoFit/>
          </a:bodyPr>
          <a:lstStyle/>
          <a:p>
            <a:r>
              <a:rPr lang="en-US" b="1" dirty="0"/>
              <a:t>In 2014, there were 40 </a:t>
            </a:r>
            <a:r>
              <a:rPr lang="en-US" b="1" dirty="0" smtClean="0"/>
              <a:t>armed conflicts, </a:t>
            </a:r>
            <a:r>
              <a:rPr lang="en-US" b="1" dirty="0"/>
              <a:t>of which 9 in </a:t>
            </a:r>
            <a:r>
              <a:rPr lang="en-US" b="1" dirty="0" smtClean="0"/>
              <a:t>SSA. </a:t>
            </a:r>
          </a:p>
          <a:p>
            <a:endParaRPr lang="en-US" b="1" dirty="0"/>
          </a:p>
          <a:p>
            <a:r>
              <a:rPr lang="en-US" b="1" dirty="0" smtClean="0"/>
              <a:t>In </a:t>
            </a:r>
            <a:r>
              <a:rPr lang="en-US" b="1" dirty="0"/>
              <a:t>the period 1995-2014, 28 SSA countries experienced </a:t>
            </a:r>
            <a:r>
              <a:rPr lang="en-US" b="1" dirty="0" smtClean="0"/>
              <a:t>armed conflict (of which 14 “civil war”, </a:t>
            </a:r>
            <a:r>
              <a:rPr lang="en-US" b="1" dirty="0"/>
              <a:t>on average for a duration of 7 </a:t>
            </a:r>
            <a:r>
              <a:rPr lang="en-US" b="1" dirty="0" smtClean="0"/>
              <a:t>years)</a:t>
            </a:r>
          </a:p>
          <a:p>
            <a:endParaRPr lang="en-US" b="1" dirty="0"/>
          </a:p>
          <a:p>
            <a:r>
              <a:rPr lang="en-US" sz="1200" b="1" dirty="0" smtClean="0"/>
              <a:t>(</a:t>
            </a:r>
            <a:r>
              <a:rPr lang="en-US" sz="1200" b="1" dirty="0" err="1" smtClean="0"/>
              <a:t>Pettersson</a:t>
            </a:r>
            <a:r>
              <a:rPr lang="en-US" sz="1200" b="1" dirty="0" smtClean="0"/>
              <a:t> </a:t>
            </a:r>
            <a:r>
              <a:rPr lang="en-US" sz="1200" b="1" dirty="0"/>
              <a:t>&amp; </a:t>
            </a:r>
            <a:r>
              <a:rPr lang="en-US" sz="1200" b="1" dirty="0" err="1"/>
              <a:t>Wallensteen</a:t>
            </a:r>
            <a:r>
              <a:rPr lang="en-US" sz="1200" b="1" dirty="0"/>
              <a:t>, 2015). </a:t>
            </a:r>
            <a:endParaRPr lang="nl-BE" sz="1200" b="1" dirty="0"/>
          </a:p>
        </p:txBody>
      </p:sp>
    </p:spTree>
    <p:custDataLst>
      <p:tags r:id="rId1"/>
    </p:custDataLst>
    <p:extLst>
      <p:ext uri="{BB962C8B-B14F-4D97-AF65-F5344CB8AC3E}">
        <p14:creationId xmlns:p14="http://schemas.microsoft.com/office/powerpoint/2010/main" val="292691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180"/>
            <a:ext cx="8229600" cy="1143000"/>
          </a:xfrm>
        </p:spPr>
        <p:txBody>
          <a:bodyPr/>
          <a:lstStyle/>
          <a:p>
            <a:r>
              <a:rPr lang="en-US" dirty="0" smtClean="0"/>
              <a:t>‘Grievances’</a:t>
            </a:r>
            <a:endParaRPr lang="nl-BE" dirty="0"/>
          </a:p>
        </p:txBody>
      </p:sp>
      <p:sp>
        <p:nvSpPr>
          <p:cNvPr id="3" name="Content Placeholder 2"/>
          <p:cNvSpPr>
            <a:spLocks noGrp="1"/>
          </p:cNvSpPr>
          <p:nvPr>
            <p:ph idx="1"/>
          </p:nvPr>
        </p:nvSpPr>
        <p:spPr>
          <a:xfrm>
            <a:off x="457200" y="1198180"/>
            <a:ext cx="8229600" cy="5470634"/>
          </a:xfrm>
        </p:spPr>
        <p:txBody>
          <a:bodyPr>
            <a:normAutofit fontScale="85000" lnSpcReduction="20000"/>
          </a:bodyPr>
          <a:lstStyle/>
          <a:p>
            <a:r>
              <a:rPr lang="en-US" dirty="0" smtClean="0"/>
              <a:t>Inquire about impact of several actors on well-being: </a:t>
            </a:r>
            <a:r>
              <a:rPr lang="en-US" dirty="0">
                <a:solidFill>
                  <a:srgbClr val="C00000"/>
                </a:solidFill>
              </a:rPr>
              <a:t>Banro</a:t>
            </a:r>
            <a:r>
              <a:rPr lang="en-US" dirty="0"/>
              <a:t>, </a:t>
            </a:r>
            <a:r>
              <a:rPr lang="en-US" dirty="0">
                <a:solidFill>
                  <a:srgbClr val="C00000"/>
                </a:solidFill>
              </a:rPr>
              <a:t>Chef de Poste</a:t>
            </a:r>
            <a:r>
              <a:rPr lang="en-US" dirty="0"/>
              <a:t>, </a:t>
            </a:r>
            <a:r>
              <a:rPr lang="en-US" dirty="0" err="1">
                <a:solidFill>
                  <a:srgbClr val="C00000"/>
                </a:solidFill>
              </a:rPr>
              <a:t>Mwami</a:t>
            </a:r>
            <a:r>
              <a:rPr lang="en-US" dirty="0"/>
              <a:t>, COKA, CRC, </a:t>
            </a:r>
            <a:r>
              <a:rPr lang="en-US" dirty="0">
                <a:solidFill>
                  <a:srgbClr val="C00000"/>
                </a:solidFill>
              </a:rPr>
              <a:t>SAESSCAM, Division des mines</a:t>
            </a:r>
            <a:r>
              <a:rPr lang="en-US" dirty="0"/>
              <a:t>, FARDC, Police des Mines and </a:t>
            </a:r>
            <a:r>
              <a:rPr lang="en-US" dirty="0" err="1"/>
              <a:t>maimai</a:t>
            </a:r>
            <a:r>
              <a:rPr lang="en-US" dirty="0"/>
              <a:t> </a:t>
            </a:r>
            <a:r>
              <a:rPr lang="en-US" dirty="0" err="1"/>
              <a:t>Shikito</a:t>
            </a:r>
            <a:r>
              <a:rPr lang="en-US" dirty="0"/>
              <a:t>.</a:t>
            </a:r>
          </a:p>
          <a:p>
            <a:r>
              <a:rPr lang="en-US" dirty="0" smtClean="0"/>
              <a:t>Respondents </a:t>
            </a:r>
            <a:r>
              <a:rPr lang="en-US" dirty="0"/>
              <a:t>were shown a set of five smileys,</a:t>
            </a:r>
          </a:p>
          <a:p>
            <a:pPr marL="0" indent="0">
              <a:buNone/>
            </a:pPr>
            <a:endParaRPr lang="en-US" dirty="0" smtClean="0"/>
          </a:p>
          <a:p>
            <a:pPr marL="0" indent="0">
              <a:buNone/>
            </a:pPr>
            <a:endParaRPr lang="en-US" dirty="0"/>
          </a:p>
          <a:p>
            <a:r>
              <a:rPr lang="en-US" dirty="0"/>
              <a:t>which were explained to represent the following answers categories: </a:t>
            </a:r>
          </a:p>
          <a:p>
            <a:pPr marL="0" indent="0">
              <a:buNone/>
            </a:pPr>
            <a:r>
              <a:rPr lang="en-US" dirty="0"/>
              <a:t>-	very negative effect</a:t>
            </a:r>
          </a:p>
          <a:p>
            <a:pPr marL="0" indent="0">
              <a:buNone/>
            </a:pPr>
            <a:r>
              <a:rPr lang="en-US" dirty="0"/>
              <a:t>-	rather negative effect</a:t>
            </a:r>
          </a:p>
          <a:p>
            <a:pPr marL="0" indent="0">
              <a:buNone/>
            </a:pPr>
            <a:r>
              <a:rPr lang="en-US" dirty="0"/>
              <a:t>-	no effect</a:t>
            </a:r>
          </a:p>
          <a:p>
            <a:pPr marL="0" indent="0">
              <a:buNone/>
            </a:pPr>
            <a:r>
              <a:rPr lang="en-US" dirty="0"/>
              <a:t>-	rather positive effect</a:t>
            </a:r>
          </a:p>
          <a:p>
            <a:pPr marL="0" indent="0">
              <a:buNone/>
            </a:pPr>
            <a:r>
              <a:rPr lang="en-US" dirty="0"/>
              <a:t>-	very positive effect</a:t>
            </a:r>
          </a:p>
          <a:p>
            <a:endParaRPr lang="nl-BE" dirty="0"/>
          </a:p>
        </p:txBody>
      </p:sp>
      <p:pic>
        <p:nvPicPr>
          <p:cNvPr id="7" name="Picture 6"/>
          <p:cNvPicPr/>
          <p:nvPr/>
        </p:nvPicPr>
        <p:blipFill>
          <a:blip r:embed="rId2"/>
          <a:stretch>
            <a:fillRect/>
          </a:stretch>
        </p:blipFill>
        <p:spPr>
          <a:xfrm>
            <a:off x="2717482" y="2973070"/>
            <a:ext cx="3709035" cy="911860"/>
          </a:xfrm>
          <a:prstGeom prst="rect">
            <a:avLst/>
          </a:prstGeom>
        </p:spPr>
      </p:pic>
    </p:spTree>
    <p:extLst>
      <p:ext uri="{BB962C8B-B14F-4D97-AF65-F5344CB8AC3E}">
        <p14:creationId xmlns:p14="http://schemas.microsoft.com/office/powerpoint/2010/main" val="251631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011952" y="118242"/>
            <a:ext cx="6741723" cy="4525963"/>
          </a:xfrm>
          <a:prstGeom prst="rect">
            <a:avLst/>
          </a:prstGeom>
        </p:spPr>
      </p:pic>
      <p:pic>
        <p:nvPicPr>
          <p:cNvPr id="5" name="Picture 4"/>
          <p:cNvPicPr/>
          <p:nvPr/>
        </p:nvPicPr>
        <p:blipFill>
          <a:blip r:embed="rId3"/>
          <a:stretch>
            <a:fillRect/>
          </a:stretch>
        </p:blipFill>
        <p:spPr>
          <a:xfrm>
            <a:off x="2144110" y="4975291"/>
            <a:ext cx="4855780" cy="911860"/>
          </a:xfrm>
          <a:prstGeom prst="rect">
            <a:avLst/>
          </a:prstGeom>
        </p:spPr>
      </p:pic>
    </p:spTree>
    <p:extLst>
      <p:ext uri="{BB962C8B-B14F-4D97-AF65-F5344CB8AC3E}">
        <p14:creationId xmlns:p14="http://schemas.microsoft.com/office/powerpoint/2010/main" val="3251819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09449" y="472966"/>
            <a:ext cx="7551682" cy="5612524"/>
          </a:xfrm>
          <a:prstGeom prst="rect">
            <a:avLst/>
          </a:prstGeom>
        </p:spPr>
      </p:pic>
    </p:spTree>
    <p:extLst>
      <p:ext uri="{BB962C8B-B14F-4D97-AF65-F5344CB8AC3E}">
        <p14:creationId xmlns:p14="http://schemas.microsoft.com/office/powerpoint/2010/main" val="2373323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ties</a:t>
            </a:r>
            <a:endParaRPr lang="nl-BE" dirty="0"/>
          </a:p>
        </p:txBody>
      </p:sp>
      <p:pic>
        <p:nvPicPr>
          <p:cNvPr id="4" name="Picture 3"/>
          <p:cNvPicPr>
            <a:picLocks noChangeAspect="1"/>
          </p:cNvPicPr>
          <p:nvPr/>
        </p:nvPicPr>
        <p:blipFill>
          <a:blip r:embed="rId2"/>
          <a:stretch>
            <a:fillRect/>
          </a:stretch>
        </p:blipFill>
        <p:spPr>
          <a:xfrm>
            <a:off x="0" y="2170590"/>
            <a:ext cx="5060622" cy="347346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873625" y="2034988"/>
            <a:ext cx="3813175" cy="2567305"/>
          </a:xfrm>
          <a:prstGeom prst="rect">
            <a:avLst/>
          </a:prstGeom>
          <a:noFill/>
          <a:ln>
            <a:noFill/>
          </a:ln>
          <a:extLst/>
        </p:spPr>
      </p:pic>
    </p:spTree>
    <p:extLst>
      <p:ext uri="{BB962C8B-B14F-4D97-AF65-F5344CB8AC3E}">
        <p14:creationId xmlns:p14="http://schemas.microsoft.com/office/powerpoint/2010/main" val="120914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ties</a:t>
            </a:r>
            <a:endParaRPr lang="nl-BE" dirty="0"/>
          </a:p>
        </p:txBody>
      </p:sp>
      <p:pic>
        <p:nvPicPr>
          <p:cNvPr id="4" name="Picture 3"/>
          <p:cNvPicPr>
            <a:picLocks noChangeAspect="1"/>
          </p:cNvPicPr>
          <p:nvPr/>
        </p:nvPicPr>
        <p:blipFill>
          <a:blip r:embed="rId2"/>
          <a:stretch>
            <a:fillRect/>
          </a:stretch>
        </p:blipFill>
        <p:spPr>
          <a:xfrm>
            <a:off x="457200" y="1660095"/>
            <a:ext cx="3763742" cy="38578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833159308"/>
              </p:ext>
            </p:extLst>
          </p:nvPr>
        </p:nvGraphicFramePr>
        <p:xfrm>
          <a:off x="4698124" y="2079789"/>
          <a:ext cx="3988676" cy="2176902"/>
        </p:xfrm>
        <a:graphic>
          <a:graphicData uri="http://schemas.openxmlformats.org/drawingml/2006/table">
            <a:tbl>
              <a:tblPr firstRow="1" firstCol="1" bandRow="1"/>
              <a:tblGrid>
                <a:gridCol w="2151428"/>
                <a:gridCol w="892833"/>
                <a:gridCol w="944415"/>
              </a:tblGrid>
              <a:tr h="362817">
                <a:tc gridSpan="3">
                  <a:txBody>
                    <a:bodyPr/>
                    <a:lstStyle/>
                    <a:p>
                      <a:pPr algn="ctr"/>
                      <a:r>
                        <a:rPr lang="en-US" sz="1200" b="1" i="1" dirty="0">
                          <a:effectLst/>
                          <a:latin typeface="Calibri" panose="020F0502020204030204" pitchFamily="34" charset="0"/>
                          <a:ea typeface="Calibri" panose="020F0502020204030204" pitchFamily="34" charset="0"/>
                          <a:cs typeface="Times New Roman" panose="02020603050405020304" pitchFamily="18" charset="0"/>
                        </a:rPr>
                        <a:t>Location of birth</a:t>
                      </a:r>
                      <a:endParaRPr lang="nl-BE" sz="1200" dirty="0">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nl-BE"/>
                    </a:p>
                  </a:txBody>
                  <a:tcPr/>
                </a:tc>
                <a:tc hMerge="1">
                  <a:txBody>
                    <a:bodyPr/>
                    <a:lstStyle/>
                    <a:p>
                      <a:endParaRPr lang="nl-BE"/>
                    </a:p>
                  </a:txBody>
                  <a:tcPr/>
                </a:tc>
              </a:tr>
              <a:tr h="362817">
                <a:tc>
                  <a: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nl-BE" sz="1200" dirty="0">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Miners</a:t>
                      </a:r>
                      <a:endParaRPr lang="nl-BE" sz="12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Calibri" panose="020F0502020204030204" pitchFamily="34" charset="0"/>
                          <a:ea typeface="Calibri" panose="020F0502020204030204" pitchFamily="34" charset="0"/>
                          <a:cs typeface="Times New Roman" panose="02020603050405020304" pitchFamily="18" charset="0"/>
                        </a:rPr>
                        <a:t>Parents</a:t>
                      </a:r>
                      <a:endParaRPr lang="nl-BE" sz="12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817">
                <a:tc>
                  <a: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South-Kivu </a:t>
                      </a:r>
                      <a:r>
                        <a:rPr lang="en-US" sz="1200" i="1">
                          <a:effectLst/>
                          <a:latin typeface="Calibri" panose="020F0502020204030204" pitchFamily="34" charset="0"/>
                          <a:ea typeface="Calibri" panose="020F0502020204030204" pitchFamily="34" charset="0"/>
                          <a:cs typeface="Times New Roman" panose="02020603050405020304" pitchFamily="18" charset="0"/>
                        </a:rPr>
                        <a:t>(province)</a:t>
                      </a:r>
                      <a:endParaRPr lang="nl-BE" sz="1200">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97%</a:t>
                      </a:r>
                      <a:endParaRPr lang="nl-BE" sz="1200" dirty="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200">
                          <a:effectLst/>
                          <a:latin typeface="Calibri" panose="020F0502020204030204" pitchFamily="34" charset="0"/>
                          <a:ea typeface="Calibri" panose="020F0502020204030204" pitchFamily="34" charset="0"/>
                          <a:cs typeface="Times New Roman" panose="02020603050405020304" pitchFamily="18" charset="0"/>
                        </a:rPr>
                        <a:t>96%</a:t>
                      </a:r>
                      <a:endParaRPr lang="nl-BE" sz="1200">
                        <a:effectLst/>
                        <a:latin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62817">
                <a:tc>
                  <a:txBody>
                    <a:bodyPr/>
                    <a:lstStyle/>
                    <a:p>
                      <a:r>
                        <a:rPr lang="en-US" sz="1200" dirty="0" err="1">
                          <a:effectLst/>
                          <a:latin typeface="Calibri" panose="020F0502020204030204" pitchFamily="34" charset="0"/>
                          <a:ea typeface="Calibri" panose="020F0502020204030204" pitchFamily="34" charset="0"/>
                          <a:cs typeface="Times New Roman" panose="02020603050405020304" pitchFamily="18" charset="0"/>
                        </a:rPr>
                        <a:t>Mwenga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territoire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endParaRPr lang="nl-BE" sz="1200" dirty="0">
                        <a:effectLst/>
                        <a:latin typeface="Calibri" panose="020F0502020204030204" pitchFamily="34" charset="0"/>
                      </a:endParaRPr>
                    </a:p>
                  </a:txBody>
                  <a:tcPr marL="68580" marR="68580" marT="0" marB="0">
                    <a:lnL>
                      <a:noFill/>
                    </a:lnL>
                    <a:lnR>
                      <a:noFill/>
                    </a:lnR>
                    <a:lnT>
                      <a:noFill/>
                    </a:lnT>
                    <a:lnB>
                      <a:noFill/>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84%</a:t>
                      </a:r>
                      <a:endParaRPr lang="nl-BE" sz="1200" dirty="0">
                        <a:effectLst/>
                        <a:latin typeface="Calibri" panose="020F0502020204030204" pitchFamily="34" charset="0"/>
                      </a:endParaRPr>
                    </a:p>
                  </a:txBody>
                  <a:tcPr marL="68580" marR="68580" marT="0" marB="0" anchor="ctr">
                    <a:lnL>
                      <a:noFill/>
                    </a:lnL>
                    <a:lnR>
                      <a:noFill/>
                    </a:lnR>
                    <a:lnT>
                      <a:noFill/>
                    </a:lnT>
                    <a:lnB>
                      <a:noFill/>
                    </a:lnB>
                  </a:tcPr>
                </a:tc>
                <a:tc>
                  <a:txBody>
                    <a:bodyPr/>
                    <a:lstStyle/>
                    <a:p>
                      <a:pPr algn="ctr"/>
                      <a:r>
                        <a:rPr lang="en-US" sz="1200">
                          <a:effectLst/>
                          <a:latin typeface="Calibri" panose="020F0502020204030204" pitchFamily="34" charset="0"/>
                          <a:ea typeface="Calibri" panose="020F0502020204030204" pitchFamily="34" charset="0"/>
                          <a:cs typeface="Times New Roman" panose="02020603050405020304" pitchFamily="18" charset="0"/>
                        </a:rPr>
                        <a:t>82%</a:t>
                      </a:r>
                      <a:endParaRPr lang="nl-BE" sz="1200">
                        <a:effectLst/>
                        <a:latin typeface="Calibri" panose="020F0502020204030204" pitchFamily="34" charset="0"/>
                      </a:endParaRPr>
                    </a:p>
                  </a:txBody>
                  <a:tcPr marL="68580" marR="68580" marT="0" marB="0" anchor="ctr">
                    <a:lnL>
                      <a:noFill/>
                    </a:lnL>
                    <a:lnR>
                      <a:noFill/>
                    </a:lnR>
                    <a:lnT>
                      <a:noFill/>
                    </a:lnT>
                    <a:lnB>
                      <a:noFill/>
                    </a:lnB>
                  </a:tcPr>
                </a:tc>
              </a:tr>
              <a:tr h="362817">
                <a:tc>
                  <a: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Mwamuzimu </a:t>
                      </a:r>
                      <a:r>
                        <a:rPr lang="en-US" sz="1200" i="1">
                          <a:effectLst/>
                          <a:latin typeface="Calibri" panose="020F0502020204030204" pitchFamily="34" charset="0"/>
                          <a:ea typeface="Calibri" panose="020F0502020204030204" pitchFamily="34" charset="0"/>
                          <a:cs typeface="Times New Roman" panose="02020603050405020304" pitchFamily="18" charset="0"/>
                        </a:rPr>
                        <a:t>(chefferie)</a:t>
                      </a:r>
                      <a:endParaRPr lang="nl-BE" sz="1200">
                        <a:effectLst/>
                        <a:latin typeface="Calibri" panose="020F0502020204030204" pitchFamily="34" charset="0"/>
                      </a:endParaRPr>
                    </a:p>
                  </a:txBody>
                  <a:tcPr marL="68580" marR="68580" marT="0" marB="0">
                    <a:lnL>
                      <a:noFill/>
                    </a:lnL>
                    <a:lnR>
                      <a:noFill/>
                    </a:lnR>
                    <a:lnT>
                      <a:noFill/>
                    </a:lnT>
                    <a:lnB>
                      <a:noFill/>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68%</a:t>
                      </a:r>
                      <a:endParaRPr lang="nl-BE" sz="1200" dirty="0">
                        <a:effectLst/>
                        <a:latin typeface="Calibri" panose="020F0502020204030204" pitchFamily="34" charset="0"/>
                      </a:endParaRPr>
                    </a:p>
                  </a:txBody>
                  <a:tcPr marL="68580" marR="68580" marT="0" marB="0" anchor="ctr">
                    <a:lnL>
                      <a:noFill/>
                    </a:lnL>
                    <a:lnR>
                      <a:noFill/>
                    </a:lnR>
                    <a:lnT>
                      <a:noFill/>
                    </a:lnT>
                    <a:lnB>
                      <a:noFill/>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45%</a:t>
                      </a:r>
                      <a:endParaRPr lang="nl-BE" sz="1200" dirty="0">
                        <a:effectLst/>
                        <a:latin typeface="Calibri" panose="020F0502020204030204" pitchFamily="34" charset="0"/>
                      </a:endParaRPr>
                    </a:p>
                  </a:txBody>
                  <a:tcPr marL="68580" marR="68580" marT="0" marB="0" anchor="ctr">
                    <a:lnL>
                      <a:noFill/>
                    </a:lnL>
                    <a:lnR>
                      <a:noFill/>
                    </a:lnR>
                    <a:lnT>
                      <a:noFill/>
                    </a:lnT>
                    <a:lnB>
                      <a:noFill/>
                    </a:lnB>
                  </a:tcPr>
                </a:tc>
              </a:tr>
              <a:tr h="362817">
                <a:tc>
                  <a: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Kamituga</a:t>
                      </a:r>
                      <a:endParaRPr lang="nl-BE" sz="1200">
                        <a:effectLst/>
                        <a:latin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200">
                          <a:effectLst/>
                          <a:latin typeface="Calibri" panose="020F0502020204030204" pitchFamily="34" charset="0"/>
                          <a:ea typeface="Calibri" panose="020F0502020204030204" pitchFamily="34" charset="0"/>
                          <a:cs typeface="Times New Roman" panose="02020603050405020304" pitchFamily="18" charset="0"/>
                        </a:rPr>
                        <a:t>52%</a:t>
                      </a:r>
                      <a:endParaRPr lang="nl-BE" sz="120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200" dirty="0">
                          <a:effectLst/>
                          <a:latin typeface="Calibri" panose="020F0502020204030204" pitchFamily="34" charset="0"/>
                          <a:ea typeface="Calibri" panose="020F0502020204030204" pitchFamily="34" charset="0"/>
                          <a:cs typeface="Times New Roman" panose="02020603050405020304" pitchFamily="18" charset="0"/>
                        </a:rPr>
                        <a:t>20%</a:t>
                      </a:r>
                      <a:endParaRPr lang="nl-BE" sz="1200" dirty="0">
                        <a:effectLst/>
                        <a:latin typeface="Calibri" panose="020F050202020403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2154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C000"/>
                </a:solidFill>
              </a:rPr>
              <a:t>Results</a:t>
            </a:r>
            <a:endParaRPr lang="nl-BE" sz="4000" dirty="0">
              <a:solidFill>
                <a:srgbClr val="FFC000"/>
              </a:solidFill>
            </a:endParaRPr>
          </a:p>
        </p:txBody>
      </p:sp>
    </p:spTree>
    <p:extLst>
      <p:ext uri="{BB962C8B-B14F-4D97-AF65-F5344CB8AC3E}">
        <p14:creationId xmlns:p14="http://schemas.microsoft.com/office/powerpoint/2010/main" val="87592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 y="1971817"/>
            <a:ext cx="4514850" cy="3615040"/>
          </a:xfrm>
          <a:prstGeom prst="rect">
            <a:avLst/>
          </a:prstGeom>
        </p:spPr>
      </p:pic>
      <p:sp>
        <p:nvSpPr>
          <p:cNvPr id="3" name="Content Placeholder 2"/>
          <p:cNvSpPr>
            <a:spLocks noGrp="1"/>
          </p:cNvSpPr>
          <p:nvPr>
            <p:ph idx="1"/>
          </p:nvPr>
        </p:nvSpPr>
        <p:spPr>
          <a:xfrm>
            <a:off x="381000" y="926464"/>
            <a:ext cx="8488680" cy="4803775"/>
          </a:xfrm>
        </p:spPr>
        <p:txBody>
          <a:bodyPr>
            <a:normAutofit/>
          </a:bodyPr>
          <a:lstStyle/>
          <a:p>
            <a:pPr marL="0" indent="0">
              <a:buNone/>
            </a:pPr>
            <a:r>
              <a:rPr lang="en-US" dirty="0" smtClean="0"/>
              <a:t>Remember this: </a:t>
            </a:r>
            <a:endParaRPr lang="nl-BE"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80" y="1961512"/>
            <a:ext cx="4514850" cy="3286125"/>
          </a:xfrm>
          <a:prstGeom prst="rect">
            <a:avLst/>
          </a:prstGeom>
        </p:spPr>
      </p:pic>
      <p:sp>
        <p:nvSpPr>
          <p:cNvPr id="2" name="Oval 1"/>
          <p:cNvSpPr/>
          <p:nvPr/>
        </p:nvSpPr>
        <p:spPr>
          <a:xfrm>
            <a:off x="1939754" y="3484177"/>
            <a:ext cx="2575937" cy="1910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Oval 6"/>
          <p:cNvSpPr/>
          <p:nvPr/>
        </p:nvSpPr>
        <p:spPr>
          <a:xfrm>
            <a:off x="6686079" y="3328351"/>
            <a:ext cx="2396358" cy="19107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0" name="Oval 9"/>
          <p:cNvSpPr/>
          <p:nvPr/>
        </p:nvSpPr>
        <p:spPr>
          <a:xfrm>
            <a:off x="2660237" y="4177684"/>
            <a:ext cx="1694593" cy="10699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1" name="Oval 10"/>
          <p:cNvSpPr/>
          <p:nvPr/>
        </p:nvSpPr>
        <p:spPr>
          <a:xfrm>
            <a:off x="7528142" y="3904592"/>
            <a:ext cx="1429407" cy="10699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4" name="TextBox 3"/>
          <p:cNvSpPr txBox="1"/>
          <p:nvPr/>
        </p:nvSpPr>
        <p:spPr>
          <a:xfrm>
            <a:off x="2963917" y="5730239"/>
            <a:ext cx="3894083" cy="369332"/>
          </a:xfrm>
          <a:prstGeom prst="rect">
            <a:avLst/>
          </a:prstGeom>
          <a:noFill/>
        </p:spPr>
        <p:txBody>
          <a:bodyPr wrap="square" rtlCol="0">
            <a:spAutoFit/>
          </a:bodyPr>
          <a:lstStyle/>
          <a:p>
            <a:r>
              <a:rPr lang="en-US" dirty="0" smtClean="0">
                <a:solidFill>
                  <a:prstClr val="black"/>
                </a:solidFill>
              </a:rPr>
              <a:t>Correlation: </a:t>
            </a:r>
            <a:r>
              <a:rPr lang="en-US" b="1" dirty="0" smtClean="0">
                <a:solidFill>
                  <a:srgbClr val="C00000"/>
                </a:solidFill>
              </a:rPr>
              <a:t>0.09</a:t>
            </a:r>
            <a:r>
              <a:rPr lang="en-US" dirty="0" smtClean="0">
                <a:solidFill>
                  <a:srgbClr val="C00000"/>
                </a:solidFill>
              </a:rPr>
              <a:t> </a:t>
            </a:r>
            <a:r>
              <a:rPr lang="en-US" dirty="0" smtClean="0">
                <a:solidFill>
                  <a:prstClr val="black"/>
                </a:solidFill>
              </a:rPr>
              <a:t>&amp;</a:t>
            </a:r>
            <a:r>
              <a:rPr lang="en-US" dirty="0" smtClean="0">
                <a:solidFill>
                  <a:srgbClr val="C00000"/>
                </a:solidFill>
              </a:rPr>
              <a:t> </a:t>
            </a:r>
            <a:r>
              <a:rPr lang="en-US" b="1" dirty="0" smtClean="0">
                <a:solidFill>
                  <a:srgbClr val="4472C4">
                    <a:lumMod val="75000"/>
                  </a:srgbClr>
                </a:solidFill>
              </a:rPr>
              <a:t>0.28</a:t>
            </a:r>
            <a:r>
              <a:rPr lang="en-US" dirty="0" smtClean="0">
                <a:solidFill>
                  <a:prstClr val="black"/>
                </a:solidFill>
              </a:rPr>
              <a:t> </a:t>
            </a:r>
            <a:endParaRPr lang="nl-BE" dirty="0">
              <a:solidFill>
                <a:srgbClr val="C00000"/>
              </a:solidFill>
            </a:endParaRPr>
          </a:p>
        </p:txBody>
      </p:sp>
      <p:sp>
        <p:nvSpPr>
          <p:cNvPr id="6" name="TextBox 5"/>
          <p:cNvSpPr txBox="1"/>
          <p:nvPr/>
        </p:nvSpPr>
        <p:spPr>
          <a:xfrm>
            <a:off x="2096086" y="1589649"/>
            <a:ext cx="6161649" cy="400110"/>
          </a:xfrm>
          <a:prstGeom prst="rect">
            <a:avLst/>
          </a:prstGeom>
          <a:noFill/>
        </p:spPr>
        <p:txBody>
          <a:bodyPr wrap="square" rtlCol="0">
            <a:spAutoFit/>
          </a:bodyPr>
          <a:lstStyle/>
          <a:p>
            <a:r>
              <a:rPr lang="en-US" sz="2000" b="1" dirty="0" smtClean="0">
                <a:solidFill>
                  <a:prstClr val="black"/>
                </a:solidFill>
              </a:rPr>
              <a:t>REBEL 1					REBEL 2</a:t>
            </a:r>
            <a:endParaRPr lang="nl-BE" sz="2000" b="1" dirty="0">
              <a:solidFill>
                <a:prstClr val="black"/>
              </a:solidFill>
            </a:endParaRPr>
          </a:p>
        </p:txBody>
      </p:sp>
      <p:sp>
        <p:nvSpPr>
          <p:cNvPr id="8" name="TextBox 7"/>
          <p:cNvSpPr txBox="1"/>
          <p:nvPr/>
        </p:nvSpPr>
        <p:spPr>
          <a:xfrm>
            <a:off x="3207927" y="4177684"/>
            <a:ext cx="819807" cy="369332"/>
          </a:xfrm>
          <a:prstGeom prst="rect">
            <a:avLst/>
          </a:prstGeom>
          <a:noFill/>
        </p:spPr>
        <p:txBody>
          <a:bodyPr wrap="square" rtlCol="0">
            <a:spAutoFit/>
          </a:bodyPr>
          <a:lstStyle/>
          <a:p>
            <a:r>
              <a:rPr lang="en-US" b="1" dirty="0" smtClean="0">
                <a:solidFill>
                  <a:srgbClr val="C00000"/>
                </a:solidFill>
              </a:rPr>
              <a:t>5.4%</a:t>
            </a:r>
            <a:endParaRPr lang="nl-BE" b="1" dirty="0">
              <a:solidFill>
                <a:srgbClr val="C00000"/>
              </a:solidFill>
            </a:endParaRPr>
          </a:p>
        </p:txBody>
      </p:sp>
      <p:sp>
        <p:nvSpPr>
          <p:cNvPr id="13" name="TextBox 12"/>
          <p:cNvSpPr txBox="1"/>
          <p:nvPr/>
        </p:nvSpPr>
        <p:spPr>
          <a:xfrm>
            <a:off x="2963917" y="3461599"/>
            <a:ext cx="764953" cy="369332"/>
          </a:xfrm>
          <a:prstGeom prst="rect">
            <a:avLst/>
          </a:prstGeom>
          <a:noFill/>
        </p:spPr>
        <p:txBody>
          <a:bodyPr wrap="none" rtlCol="0">
            <a:spAutoFit/>
          </a:bodyPr>
          <a:lstStyle/>
          <a:p>
            <a:r>
              <a:rPr lang="en-US" b="1" dirty="0" smtClean="0">
                <a:solidFill>
                  <a:srgbClr val="4472C4">
                    <a:lumMod val="75000"/>
                  </a:srgbClr>
                </a:solidFill>
              </a:rPr>
              <a:t>31.4%</a:t>
            </a:r>
            <a:endParaRPr lang="nl-BE" b="1" dirty="0">
              <a:solidFill>
                <a:srgbClr val="4472C4">
                  <a:lumMod val="75000"/>
                </a:srgbClr>
              </a:solidFill>
            </a:endParaRPr>
          </a:p>
        </p:txBody>
      </p:sp>
      <p:sp>
        <p:nvSpPr>
          <p:cNvPr id="14" name="TextBox 13"/>
          <p:cNvSpPr txBox="1"/>
          <p:nvPr/>
        </p:nvSpPr>
        <p:spPr>
          <a:xfrm>
            <a:off x="7653142" y="3920860"/>
            <a:ext cx="1098805" cy="369332"/>
          </a:xfrm>
          <a:prstGeom prst="rect">
            <a:avLst/>
          </a:prstGeom>
          <a:noFill/>
        </p:spPr>
        <p:txBody>
          <a:bodyPr wrap="square" rtlCol="0">
            <a:spAutoFit/>
          </a:bodyPr>
          <a:lstStyle/>
          <a:p>
            <a:r>
              <a:rPr lang="en-US" b="1" dirty="0" smtClean="0">
                <a:solidFill>
                  <a:srgbClr val="C00000"/>
                </a:solidFill>
              </a:rPr>
              <a:t>22.8%</a:t>
            </a:r>
            <a:endParaRPr lang="nl-BE" b="1" dirty="0">
              <a:solidFill>
                <a:srgbClr val="C00000"/>
              </a:solidFill>
            </a:endParaRPr>
          </a:p>
        </p:txBody>
      </p:sp>
      <p:sp>
        <p:nvSpPr>
          <p:cNvPr id="15" name="TextBox 14"/>
          <p:cNvSpPr txBox="1"/>
          <p:nvPr/>
        </p:nvSpPr>
        <p:spPr>
          <a:xfrm>
            <a:off x="7437592" y="3299511"/>
            <a:ext cx="764953" cy="369332"/>
          </a:xfrm>
          <a:prstGeom prst="rect">
            <a:avLst/>
          </a:prstGeom>
          <a:noFill/>
        </p:spPr>
        <p:txBody>
          <a:bodyPr wrap="none" rtlCol="0">
            <a:spAutoFit/>
          </a:bodyPr>
          <a:lstStyle/>
          <a:p>
            <a:r>
              <a:rPr lang="en-US" b="1" dirty="0" smtClean="0">
                <a:solidFill>
                  <a:srgbClr val="4472C4">
                    <a:lumMod val="75000"/>
                  </a:srgbClr>
                </a:solidFill>
              </a:rPr>
              <a:t>36.6%</a:t>
            </a:r>
            <a:endParaRPr lang="nl-BE" b="1" dirty="0">
              <a:solidFill>
                <a:srgbClr val="4472C4">
                  <a:lumMod val="75000"/>
                </a:srgbClr>
              </a:solidFill>
            </a:endParaRPr>
          </a:p>
        </p:txBody>
      </p:sp>
    </p:spTree>
    <p:extLst>
      <p:ext uri="{BB962C8B-B14F-4D97-AF65-F5344CB8AC3E}">
        <p14:creationId xmlns:p14="http://schemas.microsoft.com/office/powerpoint/2010/main" val="117213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08" y="1150884"/>
            <a:ext cx="8143411" cy="4335516"/>
          </a:xfrm>
          <a:prstGeom prst="rect">
            <a:avLst/>
          </a:prstGeom>
        </p:spPr>
      </p:pic>
      <p:sp>
        <p:nvSpPr>
          <p:cNvPr id="4" name="TextBox 3"/>
          <p:cNvSpPr txBox="1"/>
          <p:nvPr/>
        </p:nvSpPr>
        <p:spPr>
          <a:xfrm>
            <a:off x="2204358" y="2449286"/>
            <a:ext cx="1518557" cy="369332"/>
          </a:xfrm>
          <a:prstGeom prst="rect">
            <a:avLst/>
          </a:prstGeom>
          <a:noFill/>
          <a:ln w="44450">
            <a:solidFill>
              <a:srgbClr val="FF0000"/>
            </a:solidFill>
          </a:ln>
        </p:spPr>
        <p:txBody>
          <a:bodyPr wrap="square" rtlCol="0">
            <a:spAutoFit/>
          </a:bodyPr>
          <a:lstStyle/>
          <a:p>
            <a:endParaRPr lang="nl-BE" dirty="0"/>
          </a:p>
        </p:txBody>
      </p:sp>
      <p:sp>
        <p:nvSpPr>
          <p:cNvPr id="6" name="TextBox 5"/>
          <p:cNvSpPr txBox="1"/>
          <p:nvPr/>
        </p:nvSpPr>
        <p:spPr>
          <a:xfrm>
            <a:off x="2204358" y="3747688"/>
            <a:ext cx="1518557" cy="369332"/>
          </a:xfrm>
          <a:prstGeom prst="rect">
            <a:avLst/>
          </a:prstGeom>
          <a:noFill/>
          <a:ln w="44450">
            <a:solidFill>
              <a:srgbClr val="FF0000"/>
            </a:solidFill>
          </a:ln>
        </p:spPr>
        <p:txBody>
          <a:bodyPr wrap="square" rtlCol="0">
            <a:spAutoFit/>
          </a:bodyPr>
          <a:lstStyle/>
          <a:p>
            <a:endParaRPr lang="nl-BE" dirty="0"/>
          </a:p>
        </p:txBody>
      </p:sp>
      <p:sp>
        <p:nvSpPr>
          <p:cNvPr id="7" name="TextBox 6"/>
          <p:cNvSpPr txBox="1"/>
          <p:nvPr/>
        </p:nvSpPr>
        <p:spPr>
          <a:xfrm>
            <a:off x="2204358" y="4432378"/>
            <a:ext cx="2498271" cy="1054022"/>
          </a:xfrm>
          <a:prstGeom prst="rect">
            <a:avLst/>
          </a:prstGeom>
          <a:noFill/>
          <a:ln w="44450">
            <a:solidFill>
              <a:srgbClr val="FF0000"/>
            </a:solidFill>
          </a:ln>
        </p:spPr>
        <p:txBody>
          <a:bodyPr wrap="square" rtlCol="0">
            <a:spAutoFit/>
          </a:bodyPr>
          <a:lstStyle/>
          <a:p>
            <a:endParaRPr lang="nl-BE" dirty="0"/>
          </a:p>
        </p:txBody>
      </p:sp>
    </p:spTree>
    <p:custDataLst>
      <p:tags r:id="rId1"/>
    </p:custDataLst>
    <p:extLst>
      <p:ext uri="{BB962C8B-B14F-4D97-AF65-F5344CB8AC3E}">
        <p14:creationId xmlns:p14="http://schemas.microsoft.com/office/powerpoint/2010/main" val="116790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7048" y="898635"/>
            <a:ext cx="8012455" cy="4597580"/>
          </a:xfrm>
          <a:prstGeom prst="rect">
            <a:avLst/>
          </a:prstGeom>
        </p:spPr>
      </p:pic>
      <p:sp>
        <p:nvSpPr>
          <p:cNvPr id="4" name="TextBox 3"/>
          <p:cNvSpPr txBox="1"/>
          <p:nvPr/>
        </p:nvSpPr>
        <p:spPr>
          <a:xfrm>
            <a:off x="2302329" y="3197425"/>
            <a:ext cx="3200400" cy="362204"/>
          </a:xfrm>
          <a:prstGeom prst="rect">
            <a:avLst/>
          </a:prstGeom>
          <a:noFill/>
          <a:ln w="44450">
            <a:solidFill>
              <a:srgbClr val="FF0000"/>
            </a:solidFill>
          </a:ln>
        </p:spPr>
        <p:txBody>
          <a:bodyPr wrap="square" rtlCol="0">
            <a:spAutoFit/>
          </a:bodyPr>
          <a:lstStyle/>
          <a:p>
            <a:endParaRPr lang="nl-BE" dirty="0"/>
          </a:p>
        </p:txBody>
      </p:sp>
      <p:sp>
        <p:nvSpPr>
          <p:cNvPr id="6" name="TextBox 5"/>
          <p:cNvSpPr txBox="1"/>
          <p:nvPr/>
        </p:nvSpPr>
        <p:spPr>
          <a:xfrm>
            <a:off x="2302329" y="4835725"/>
            <a:ext cx="3200400" cy="362204"/>
          </a:xfrm>
          <a:prstGeom prst="rect">
            <a:avLst/>
          </a:prstGeom>
          <a:noFill/>
          <a:ln w="44450">
            <a:solidFill>
              <a:srgbClr val="FF0000"/>
            </a:solidFill>
          </a:ln>
        </p:spPr>
        <p:txBody>
          <a:bodyPr wrap="square" rtlCol="0">
            <a:spAutoFit/>
          </a:bodyPr>
          <a:lstStyle/>
          <a:p>
            <a:endParaRPr lang="nl-BE" dirty="0"/>
          </a:p>
        </p:txBody>
      </p:sp>
    </p:spTree>
    <p:custDataLst>
      <p:tags r:id="rId1"/>
    </p:custDataLst>
    <p:extLst>
      <p:ext uri="{BB962C8B-B14F-4D97-AF65-F5344CB8AC3E}">
        <p14:creationId xmlns:p14="http://schemas.microsoft.com/office/powerpoint/2010/main" val="351539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10832" y="723312"/>
            <a:ext cx="7020307" cy="5108027"/>
          </a:xfrm>
          <a:prstGeom prst="rect">
            <a:avLst/>
          </a:prstGeom>
        </p:spPr>
      </p:pic>
      <p:sp>
        <p:nvSpPr>
          <p:cNvPr id="5" name="TextBox 4"/>
          <p:cNvSpPr txBox="1"/>
          <p:nvPr/>
        </p:nvSpPr>
        <p:spPr>
          <a:xfrm>
            <a:off x="2751364" y="1890356"/>
            <a:ext cx="1943099" cy="1891647"/>
          </a:xfrm>
          <a:prstGeom prst="rect">
            <a:avLst/>
          </a:prstGeom>
          <a:noFill/>
          <a:ln w="44450">
            <a:solidFill>
              <a:srgbClr val="FF0000"/>
            </a:solidFill>
          </a:ln>
        </p:spPr>
        <p:txBody>
          <a:bodyPr wrap="square" rtlCol="0">
            <a:spAutoFit/>
          </a:bodyPr>
          <a:lstStyle/>
          <a:p>
            <a:endParaRPr lang="nl-BE" dirty="0"/>
          </a:p>
        </p:txBody>
      </p:sp>
      <p:sp>
        <p:nvSpPr>
          <p:cNvPr id="6" name="TextBox 5"/>
          <p:cNvSpPr txBox="1"/>
          <p:nvPr/>
        </p:nvSpPr>
        <p:spPr>
          <a:xfrm>
            <a:off x="3918857" y="3412671"/>
            <a:ext cx="702129" cy="369332"/>
          </a:xfrm>
          <a:prstGeom prst="rect">
            <a:avLst/>
          </a:prstGeom>
          <a:noFill/>
        </p:spPr>
        <p:txBody>
          <a:bodyPr wrap="square" rtlCol="0">
            <a:spAutoFit/>
          </a:bodyPr>
          <a:lstStyle/>
          <a:p>
            <a:r>
              <a:rPr lang="en-US" b="1" dirty="0" smtClean="0">
                <a:solidFill>
                  <a:srgbClr val="FF0000"/>
                </a:solidFill>
              </a:rPr>
              <a:t>sum</a:t>
            </a:r>
            <a:endParaRPr lang="nl-BE" b="1" dirty="0">
              <a:solidFill>
                <a:srgbClr val="FF0000"/>
              </a:solidFill>
            </a:endParaRPr>
          </a:p>
        </p:txBody>
      </p:sp>
      <p:sp>
        <p:nvSpPr>
          <p:cNvPr id="9" name="TextBox 8"/>
          <p:cNvSpPr txBox="1"/>
          <p:nvPr/>
        </p:nvSpPr>
        <p:spPr>
          <a:xfrm>
            <a:off x="2751364" y="4106916"/>
            <a:ext cx="2196193" cy="788413"/>
          </a:xfrm>
          <a:prstGeom prst="rect">
            <a:avLst/>
          </a:prstGeom>
          <a:noFill/>
          <a:ln w="44450">
            <a:solidFill>
              <a:srgbClr val="FF0000"/>
            </a:solidFill>
          </a:ln>
        </p:spPr>
        <p:txBody>
          <a:bodyPr wrap="square" rtlCol="0">
            <a:spAutoFit/>
          </a:bodyPr>
          <a:lstStyle/>
          <a:p>
            <a:endParaRPr lang="nl-BE" dirty="0"/>
          </a:p>
        </p:txBody>
      </p:sp>
      <p:sp>
        <p:nvSpPr>
          <p:cNvPr id="11" name="TextBox 10"/>
          <p:cNvSpPr txBox="1"/>
          <p:nvPr/>
        </p:nvSpPr>
        <p:spPr>
          <a:xfrm>
            <a:off x="4343398" y="4579715"/>
            <a:ext cx="702129" cy="369332"/>
          </a:xfrm>
          <a:prstGeom prst="rect">
            <a:avLst/>
          </a:prstGeom>
          <a:noFill/>
        </p:spPr>
        <p:txBody>
          <a:bodyPr wrap="square" rtlCol="0">
            <a:spAutoFit/>
          </a:bodyPr>
          <a:lstStyle/>
          <a:p>
            <a:r>
              <a:rPr lang="en-US" b="1" dirty="0" smtClean="0">
                <a:solidFill>
                  <a:srgbClr val="FF0000"/>
                </a:solidFill>
              </a:rPr>
              <a:t>sum</a:t>
            </a:r>
            <a:endParaRPr lang="nl-BE" b="1" dirty="0">
              <a:solidFill>
                <a:srgbClr val="FF0000"/>
              </a:solidFill>
            </a:endParaRPr>
          </a:p>
        </p:txBody>
      </p:sp>
      <p:sp>
        <p:nvSpPr>
          <p:cNvPr id="12" name="TextBox 11"/>
          <p:cNvSpPr txBox="1"/>
          <p:nvPr/>
        </p:nvSpPr>
        <p:spPr>
          <a:xfrm>
            <a:off x="2751363" y="4985644"/>
            <a:ext cx="3061608" cy="845695"/>
          </a:xfrm>
          <a:prstGeom prst="rect">
            <a:avLst/>
          </a:prstGeom>
          <a:noFill/>
          <a:ln w="44450">
            <a:solidFill>
              <a:srgbClr val="FF0000"/>
            </a:solidFill>
          </a:ln>
        </p:spPr>
        <p:txBody>
          <a:bodyPr wrap="square" rtlCol="0">
            <a:spAutoFit/>
          </a:bodyPr>
          <a:lstStyle/>
          <a:p>
            <a:endParaRPr lang="nl-BE" dirty="0"/>
          </a:p>
        </p:txBody>
      </p:sp>
      <p:sp>
        <p:nvSpPr>
          <p:cNvPr id="13" name="TextBox 12"/>
          <p:cNvSpPr txBox="1"/>
          <p:nvPr/>
        </p:nvSpPr>
        <p:spPr>
          <a:xfrm>
            <a:off x="5110842" y="5462007"/>
            <a:ext cx="702129" cy="369332"/>
          </a:xfrm>
          <a:prstGeom prst="rect">
            <a:avLst/>
          </a:prstGeom>
          <a:noFill/>
        </p:spPr>
        <p:txBody>
          <a:bodyPr wrap="square" rtlCol="0">
            <a:spAutoFit/>
          </a:bodyPr>
          <a:lstStyle/>
          <a:p>
            <a:r>
              <a:rPr lang="en-US" b="1" dirty="0" smtClean="0">
                <a:solidFill>
                  <a:srgbClr val="FF0000"/>
                </a:solidFill>
              </a:rPr>
              <a:t>sum</a:t>
            </a:r>
            <a:endParaRPr lang="nl-BE" b="1" dirty="0">
              <a:solidFill>
                <a:srgbClr val="FF0000"/>
              </a:solidFill>
            </a:endParaRPr>
          </a:p>
        </p:txBody>
      </p:sp>
    </p:spTree>
    <p:custDataLst>
      <p:tags r:id="rId1"/>
    </p:custDataLst>
    <p:extLst>
      <p:ext uri="{BB962C8B-B14F-4D97-AF65-F5344CB8AC3E}">
        <p14:creationId xmlns:p14="http://schemas.microsoft.com/office/powerpoint/2010/main" val="87482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995362"/>
            <a:ext cx="7296150" cy="4867275"/>
          </a:xfrm>
          <a:prstGeom prst="rect">
            <a:avLst/>
          </a:prstGeom>
        </p:spPr>
      </p:pic>
    </p:spTree>
    <p:extLst>
      <p:ext uri="{BB962C8B-B14F-4D97-AF65-F5344CB8AC3E}">
        <p14:creationId xmlns:p14="http://schemas.microsoft.com/office/powerpoint/2010/main" val="560499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multi-collinearity</a:t>
            </a:r>
            <a:endParaRPr lang="nl-BE" dirty="0"/>
          </a:p>
        </p:txBody>
      </p:sp>
      <p:pic>
        <p:nvPicPr>
          <p:cNvPr id="6" name="Picture 5"/>
          <p:cNvPicPr>
            <a:picLocks noChangeAspect="1"/>
          </p:cNvPicPr>
          <p:nvPr/>
        </p:nvPicPr>
        <p:blipFill>
          <a:blip r:embed="rId3"/>
          <a:stretch>
            <a:fillRect/>
          </a:stretch>
        </p:blipFill>
        <p:spPr>
          <a:xfrm>
            <a:off x="36138" y="1860331"/>
            <a:ext cx="8934964" cy="3090041"/>
          </a:xfrm>
          <a:prstGeom prst="rect">
            <a:avLst/>
          </a:prstGeom>
        </p:spPr>
      </p:pic>
      <p:sp>
        <p:nvSpPr>
          <p:cNvPr id="7" name="Rectangle 6"/>
          <p:cNvSpPr/>
          <p:nvPr/>
        </p:nvSpPr>
        <p:spPr>
          <a:xfrm>
            <a:off x="1926771" y="2694214"/>
            <a:ext cx="620486"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p:cNvSpPr/>
          <p:nvPr/>
        </p:nvSpPr>
        <p:spPr>
          <a:xfrm>
            <a:off x="2547257" y="4038600"/>
            <a:ext cx="620486" cy="228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ustDataLst>
      <p:tags r:id="rId1"/>
    </p:custDataLst>
    <p:extLst>
      <p:ext uri="{BB962C8B-B14F-4D97-AF65-F5344CB8AC3E}">
        <p14:creationId xmlns:p14="http://schemas.microsoft.com/office/powerpoint/2010/main" val="177413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a:t>
            </a:r>
            <a:r>
              <a:rPr lang="en-US" dirty="0" err="1" smtClean="0"/>
              <a:t>probit</a:t>
            </a:r>
            <a:endParaRPr lang="nl-BE" dirty="0"/>
          </a:p>
        </p:txBody>
      </p:sp>
      <p:pic>
        <p:nvPicPr>
          <p:cNvPr id="4" name="Picture 3"/>
          <p:cNvPicPr>
            <a:picLocks noChangeAspect="1"/>
          </p:cNvPicPr>
          <p:nvPr/>
        </p:nvPicPr>
        <p:blipFill>
          <a:blip r:embed="rId2"/>
          <a:stretch>
            <a:fillRect/>
          </a:stretch>
        </p:blipFill>
        <p:spPr>
          <a:xfrm>
            <a:off x="199553" y="1417638"/>
            <a:ext cx="8660677" cy="4778210"/>
          </a:xfrm>
          <a:prstGeom prst="rect">
            <a:avLst/>
          </a:prstGeom>
        </p:spPr>
      </p:pic>
    </p:spTree>
    <p:extLst>
      <p:ext uri="{BB962C8B-B14F-4D97-AF65-F5344CB8AC3E}">
        <p14:creationId xmlns:p14="http://schemas.microsoft.com/office/powerpoint/2010/main" val="339548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OLS</a:t>
            </a:r>
            <a:endParaRPr lang="nl-BE" dirty="0"/>
          </a:p>
        </p:txBody>
      </p:sp>
      <p:pic>
        <p:nvPicPr>
          <p:cNvPr id="5" name="Picture 4"/>
          <p:cNvPicPr>
            <a:picLocks noChangeAspect="1"/>
          </p:cNvPicPr>
          <p:nvPr/>
        </p:nvPicPr>
        <p:blipFill>
          <a:blip r:embed="rId2"/>
          <a:stretch>
            <a:fillRect/>
          </a:stretch>
        </p:blipFill>
        <p:spPr>
          <a:xfrm>
            <a:off x="727452" y="1229710"/>
            <a:ext cx="7681180" cy="5207765"/>
          </a:xfrm>
          <a:prstGeom prst="rect">
            <a:avLst/>
          </a:prstGeom>
        </p:spPr>
      </p:pic>
    </p:spTree>
    <p:extLst>
      <p:ext uri="{BB962C8B-B14F-4D97-AF65-F5344CB8AC3E}">
        <p14:creationId xmlns:p14="http://schemas.microsoft.com/office/powerpoint/2010/main" val="4121533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nl-BE" dirty="0"/>
          </a:p>
        </p:txBody>
      </p:sp>
      <p:sp>
        <p:nvSpPr>
          <p:cNvPr id="3" name="Content Placeholder 2"/>
          <p:cNvSpPr>
            <a:spLocks noGrp="1"/>
          </p:cNvSpPr>
          <p:nvPr>
            <p:ph idx="1"/>
          </p:nvPr>
        </p:nvSpPr>
        <p:spPr>
          <a:xfrm>
            <a:off x="457200" y="1417638"/>
            <a:ext cx="8229600" cy="4305245"/>
          </a:xfrm>
        </p:spPr>
        <p:txBody>
          <a:bodyPr>
            <a:normAutofit fontScale="92500" lnSpcReduction="10000"/>
          </a:bodyPr>
          <a:lstStyle/>
          <a:p>
            <a:r>
              <a:rPr lang="en-US" dirty="0" smtClean="0">
                <a:solidFill>
                  <a:srgbClr val="C00000"/>
                </a:solidFill>
              </a:rPr>
              <a:t>Strongest predictors</a:t>
            </a:r>
            <a:r>
              <a:rPr lang="en-US" dirty="0" smtClean="0"/>
              <a:t>: outside options, victimization, and rebel network </a:t>
            </a:r>
          </a:p>
          <a:p>
            <a:r>
              <a:rPr lang="en-US" dirty="0" smtClean="0">
                <a:solidFill>
                  <a:srgbClr val="C00000"/>
                </a:solidFill>
              </a:rPr>
              <a:t>Relatively strong predictors</a:t>
            </a:r>
            <a:r>
              <a:rPr lang="en-US" dirty="0" smtClean="0"/>
              <a:t>: income and asset wealth </a:t>
            </a:r>
            <a:r>
              <a:rPr lang="en-US" dirty="0" smtClean="0">
                <a:solidFill>
                  <a:schemeClr val="bg1">
                    <a:lumMod val="65000"/>
                  </a:schemeClr>
                </a:solidFill>
              </a:rPr>
              <a:t>(because can operate in both directions: not much to </a:t>
            </a:r>
            <a:r>
              <a:rPr lang="en-US" dirty="0" smtClean="0">
                <a:solidFill>
                  <a:schemeClr val="bg1">
                    <a:lumMod val="65000"/>
                  </a:schemeClr>
                </a:solidFill>
              </a:rPr>
              <a:t>loose </a:t>
            </a:r>
            <a:r>
              <a:rPr lang="en-US" dirty="0" smtClean="0">
                <a:solidFill>
                  <a:schemeClr val="bg1">
                    <a:lumMod val="65000"/>
                  </a:schemeClr>
                </a:solidFill>
              </a:rPr>
              <a:t>&amp; lots at stake)</a:t>
            </a:r>
          </a:p>
          <a:p>
            <a:r>
              <a:rPr lang="en-US" dirty="0" smtClean="0">
                <a:solidFill>
                  <a:srgbClr val="C00000"/>
                </a:solidFill>
              </a:rPr>
              <a:t>Relatively weak predictors</a:t>
            </a:r>
            <a:r>
              <a:rPr lang="en-US" dirty="0" smtClean="0"/>
              <a:t>: grievances</a:t>
            </a:r>
          </a:p>
          <a:p>
            <a:r>
              <a:rPr lang="en-US" dirty="0" smtClean="0">
                <a:solidFill>
                  <a:srgbClr val="C00000"/>
                </a:solidFill>
              </a:rPr>
              <a:t>Weakest predictors</a:t>
            </a:r>
            <a:r>
              <a:rPr lang="en-US" dirty="0" smtClean="0"/>
              <a:t>: family and community ties</a:t>
            </a:r>
          </a:p>
          <a:p>
            <a:pPr marL="0" indent="0">
              <a:buNone/>
            </a:pPr>
            <a:endParaRPr lang="en-US" dirty="0"/>
          </a:p>
          <a:p>
            <a:pPr marL="0" indent="0">
              <a:buNone/>
            </a:pPr>
            <a:r>
              <a:rPr lang="en-US" dirty="0" smtClean="0">
                <a:sym typeface="Wingdings" panose="05000000000000000000" pitchFamily="2" charset="2"/>
              </a:rPr>
              <a:t> </a:t>
            </a:r>
            <a:r>
              <a:rPr lang="en-US" dirty="0" smtClean="0">
                <a:solidFill>
                  <a:srgbClr val="C00000"/>
                </a:solidFill>
              </a:rPr>
              <a:t>NOTE:</a:t>
            </a:r>
            <a:r>
              <a:rPr lang="en-US" dirty="0" smtClean="0"/>
              <a:t> in contrast to self-reported reasons</a:t>
            </a:r>
            <a:endParaRPr lang="en-US" dirty="0"/>
          </a:p>
          <a:p>
            <a:pPr marL="0" indent="0">
              <a:buNone/>
            </a:pPr>
            <a:endParaRPr lang="nl-BE" sz="3500" dirty="0"/>
          </a:p>
        </p:txBody>
      </p:sp>
    </p:spTree>
    <p:extLst>
      <p:ext uri="{BB962C8B-B14F-4D97-AF65-F5344CB8AC3E}">
        <p14:creationId xmlns:p14="http://schemas.microsoft.com/office/powerpoint/2010/main" val="368036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Quadratic fit</a:t>
            </a:r>
            <a:endParaRPr lang="nl-BE"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586" y="1338703"/>
            <a:ext cx="7173311" cy="5221081"/>
          </a:xfrm>
        </p:spPr>
      </p:pic>
    </p:spTree>
    <p:extLst>
      <p:ext uri="{BB962C8B-B14F-4D97-AF65-F5344CB8AC3E}">
        <p14:creationId xmlns:p14="http://schemas.microsoft.com/office/powerpoint/2010/main" val="1165827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tretch>
            <a:fillRect/>
          </a:stretch>
        </p:blipFill>
        <p:spPr>
          <a:xfrm>
            <a:off x="315309" y="1040524"/>
            <a:ext cx="8418787" cy="5549462"/>
          </a:xfrm>
          <a:prstGeom prst="rect">
            <a:avLst/>
          </a:prstGeom>
        </p:spPr>
      </p:pic>
      <p:sp>
        <p:nvSpPr>
          <p:cNvPr id="2" name="Title 1"/>
          <p:cNvSpPr>
            <a:spLocks noGrp="1"/>
          </p:cNvSpPr>
          <p:nvPr>
            <p:ph type="title"/>
          </p:nvPr>
        </p:nvSpPr>
        <p:spPr>
          <a:xfrm>
            <a:off x="447346" y="46037"/>
            <a:ext cx="7886700" cy="1325563"/>
          </a:xfrm>
          <a:solidFill>
            <a:schemeClr val="bg1"/>
          </a:solidFill>
        </p:spPr>
        <p:txBody>
          <a:bodyPr>
            <a:normAutofit/>
          </a:bodyPr>
          <a:lstStyle/>
          <a:p>
            <a:r>
              <a:rPr lang="en-US" sz="2400" dirty="0" smtClean="0">
                <a:latin typeface="+mn-lt"/>
              </a:rPr>
              <a:t>Indicate the importance of the following potential motivations to join an armed group :</a:t>
            </a:r>
            <a:endParaRPr lang="nl-BE" sz="2400" dirty="0">
              <a:latin typeface="+mn-lt"/>
            </a:endParaRPr>
          </a:p>
        </p:txBody>
      </p:sp>
      <p:sp>
        <p:nvSpPr>
          <p:cNvPr id="5" name="Oval 4"/>
          <p:cNvSpPr/>
          <p:nvPr/>
        </p:nvSpPr>
        <p:spPr>
          <a:xfrm>
            <a:off x="3231931" y="1150883"/>
            <a:ext cx="2995448" cy="25224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6" name="Oval 5"/>
          <p:cNvSpPr/>
          <p:nvPr/>
        </p:nvSpPr>
        <p:spPr>
          <a:xfrm>
            <a:off x="6032938" y="4130565"/>
            <a:ext cx="2995448" cy="25224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custDataLst>
      <p:tags r:id="rId1"/>
    </p:custDataLst>
    <p:extLst>
      <p:ext uri="{BB962C8B-B14F-4D97-AF65-F5344CB8AC3E}">
        <p14:creationId xmlns:p14="http://schemas.microsoft.com/office/powerpoint/2010/main" val="348438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nl-BE" dirty="0"/>
          </a:p>
        </p:txBody>
      </p:sp>
      <p:sp>
        <p:nvSpPr>
          <p:cNvPr id="3" name="Content Placeholder 2"/>
          <p:cNvSpPr>
            <a:spLocks noGrp="1"/>
          </p:cNvSpPr>
          <p:nvPr>
            <p:ph idx="1"/>
          </p:nvPr>
        </p:nvSpPr>
        <p:spPr>
          <a:xfrm>
            <a:off x="457200" y="1417638"/>
            <a:ext cx="8229600" cy="4525963"/>
          </a:xfrm>
        </p:spPr>
        <p:txBody>
          <a:bodyPr>
            <a:normAutofit fontScale="92500" lnSpcReduction="20000"/>
          </a:bodyPr>
          <a:lstStyle/>
          <a:p>
            <a:r>
              <a:rPr lang="en-US" dirty="0" smtClean="0">
                <a:solidFill>
                  <a:srgbClr val="C00000"/>
                </a:solidFill>
              </a:rPr>
              <a:t>Strongest predictors</a:t>
            </a:r>
            <a:r>
              <a:rPr lang="en-US" dirty="0" smtClean="0"/>
              <a:t>: outside options, victimization, and rebel network </a:t>
            </a:r>
          </a:p>
          <a:p>
            <a:r>
              <a:rPr lang="en-US" dirty="0" smtClean="0">
                <a:solidFill>
                  <a:srgbClr val="C00000"/>
                </a:solidFill>
              </a:rPr>
              <a:t>Relatively strong predictors</a:t>
            </a:r>
            <a:r>
              <a:rPr lang="en-US" dirty="0" smtClean="0"/>
              <a:t>: income and asset wealth </a:t>
            </a:r>
            <a:r>
              <a:rPr lang="en-US" dirty="0" smtClean="0">
                <a:solidFill>
                  <a:schemeClr val="bg1">
                    <a:lumMod val="65000"/>
                  </a:schemeClr>
                </a:solidFill>
              </a:rPr>
              <a:t>(because can operate in both directions: not much to lose &amp; lots at stake)</a:t>
            </a:r>
          </a:p>
          <a:p>
            <a:r>
              <a:rPr lang="en-US" dirty="0" smtClean="0">
                <a:solidFill>
                  <a:srgbClr val="C00000"/>
                </a:solidFill>
              </a:rPr>
              <a:t>Relatively weak predictors</a:t>
            </a:r>
            <a:r>
              <a:rPr lang="en-US" dirty="0" smtClean="0"/>
              <a:t>: grievances</a:t>
            </a:r>
          </a:p>
          <a:p>
            <a:r>
              <a:rPr lang="en-US" dirty="0" smtClean="0">
                <a:solidFill>
                  <a:srgbClr val="C00000"/>
                </a:solidFill>
              </a:rPr>
              <a:t>Weakest predictors</a:t>
            </a:r>
            <a:r>
              <a:rPr lang="en-US" dirty="0" smtClean="0"/>
              <a:t>: family and community ties</a:t>
            </a:r>
          </a:p>
          <a:p>
            <a:pPr marL="0" indent="0">
              <a:buNone/>
            </a:pPr>
            <a:endParaRPr lang="en-US" dirty="0"/>
          </a:p>
          <a:p>
            <a:pPr marL="0" indent="0">
              <a:buNone/>
            </a:pPr>
            <a:r>
              <a:rPr lang="en-US" dirty="0" smtClean="0">
                <a:sym typeface="Wingdings" panose="05000000000000000000" pitchFamily="2" charset="2"/>
              </a:rPr>
              <a:t> </a:t>
            </a:r>
            <a:r>
              <a:rPr lang="en-US" dirty="0" smtClean="0">
                <a:solidFill>
                  <a:srgbClr val="C00000"/>
                </a:solidFill>
              </a:rPr>
              <a:t>NOTE:</a:t>
            </a:r>
            <a:r>
              <a:rPr lang="en-US" dirty="0" smtClean="0"/>
              <a:t> in contrast to self-reported reasons</a:t>
            </a:r>
            <a:endParaRPr lang="en-US" dirty="0"/>
          </a:p>
          <a:p>
            <a:pPr marL="0" indent="0">
              <a:buNone/>
            </a:pPr>
            <a:r>
              <a:rPr lang="en-US" dirty="0" smtClean="0">
                <a:sym typeface="Wingdings" panose="05000000000000000000" pitchFamily="2" charset="2"/>
              </a:rPr>
              <a:t> </a:t>
            </a:r>
            <a:r>
              <a:rPr lang="en-US" dirty="0" smtClean="0">
                <a:solidFill>
                  <a:srgbClr val="C00000"/>
                </a:solidFill>
                <a:sym typeface="Wingdings" panose="05000000000000000000" pitchFamily="2" charset="2"/>
              </a:rPr>
              <a:t>POLICY : </a:t>
            </a:r>
            <a:r>
              <a:rPr lang="en-US" dirty="0" smtClean="0">
                <a:sym typeface="Wingdings" panose="05000000000000000000" pitchFamily="2" charset="2"/>
              </a:rPr>
              <a:t>DD</a:t>
            </a:r>
            <a:r>
              <a:rPr lang="en-US" sz="4300" b="1" dirty="0" smtClean="0">
                <a:sym typeface="Wingdings" panose="05000000000000000000" pitchFamily="2" charset="2"/>
              </a:rPr>
              <a:t>R + </a:t>
            </a:r>
            <a:r>
              <a:rPr lang="en-US" sz="3500" dirty="0" smtClean="0">
                <a:sym typeface="Wingdings" panose="05000000000000000000" pitchFamily="2" charset="2"/>
              </a:rPr>
              <a:t>transitional justice</a:t>
            </a:r>
            <a:endParaRPr lang="nl-BE" sz="3500" dirty="0"/>
          </a:p>
        </p:txBody>
      </p:sp>
    </p:spTree>
    <p:extLst>
      <p:ext uri="{BB962C8B-B14F-4D97-AF65-F5344CB8AC3E}">
        <p14:creationId xmlns:p14="http://schemas.microsoft.com/office/powerpoint/2010/main" val="421375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Self-reported reasons to rebel</a:t>
            </a:r>
            <a:endParaRPr lang="nl-BE" b="1" dirty="0">
              <a:solidFill>
                <a:srgbClr val="7030A0"/>
              </a:solidFill>
            </a:endParaRPr>
          </a:p>
        </p:txBody>
      </p:sp>
      <p:pic>
        <p:nvPicPr>
          <p:cNvPr id="5" name="Content Placeholder 4"/>
          <p:cNvPicPr>
            <a:picLocks noGrp="1"/>
          </p:cNvPicPr>
          <p:nvPr>
            <p:ph idx="1"/>
          </p:nvPr>
        </p:nvPicPr>
        <p:blipFill>
          <a:blip r:embed="rId2"/>
          <a:stretch>
            <a:fillRect/>
          </a:stretch>
        </p:blipFill>
        <p:spPr>
          <a:xfrm>
            <a:off x="1070818" y="1825625"/>
            <a:ext cx="7002363" cy="4351338"/>
          </a:xfrm>
          <a:prstGeom prst="rect">
            <a:avLst/>
          </a:prstGeom>
        </p:spPr>
      </p:pic>
    </p:spTree>
    <p:extLst>
      <p:ext uri="{BB962C8B-B14F-4D97-AF65-F5344CB8AC3E}">
        <p14:creationId xmlns:p14="http://schemas.microsoft.com/office/powerpoint/2010/main" val="2263219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t>The End</a:t>
            </a:r>
            <a:endParaRPr lang="nl-BE"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345" y="1241533"/>
            <a:ext cx="7173310" cy="5379983"/>
          </a:xfrm>
          <a:prstGeom prst="rect">
            <a:avLst/>
          </a:prstGeom>
        </p:spPr>
      </p:pic>
    </p:spTree>
    <p:extLst>
      <p:ext uri="{BB962C8B-B14F-4D97-AF65-F5344CB8AC3E}">
        <p14:creationId xmlns:p14="http://schemas.microsoft.com/office/powerpoint/2010/main" val="153956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chemeClr val="bg1"/>
                </a:solidFill>
              </a:rPr>
              <a:t>Appendices</a:t>
            </a:r>
            <a:endParaRPr lang="nl-BE" sz="4000" dirty="0">
              <a:solidFill>
                <a:schemeClr val="bg1"/>
              </a:solidFill>
            </a:endParaRPr>
          </a:p>
        </p:txBody>
      </p:sp>
    </p:spTree>
    <p:extLst>
      <p:ext uri="{BB962C8B-B14F-4D97-AF65-F5344CB8AC3E}">
        <p14:creationId xmlns:p14="http://schemas.microsoft.com/office/powerpoint/2010/main" val="427246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1021421"/>
            <a:ext cx="8488680" cy="5836579"/>
          </a:xfrm>
          <a:solidFill>
            <a:schemeClr val="bg1"/>
          </a:solidFill>
        </p:spPr>
        <p:txBody>
          <a:bodyPr>
            <a:normAutofit/>
          </a:bodyPr>
          <a:lstStyle/>
          <a:p>
            <a:pPr>
              <a:lnSpc>
                <a:spcPct val="110000"/>
              </a:lnSpc>
            </a:pPr>
            <a:r>
              <a:rPr lang="en-US" sz="2600" dirty="0" smtClean="0">
                <a:solidFill>
                  <a:srgbClr val="C00000"/>
                </a:solidFill>
              </a:rPr>
              <a:t>Theories</a:t>
            </a:r>
            <a:r>
              <a:rPr lang="en-US" sz="2600" dirty="0" smtClean="0"/>
              <a:t> on individual participation in violence, distinguish between two major types of </a:t>
            </a:r>
            <a:r>
              <a:rPr lang="en-US" sz="2600" dirty="0" smtClean="0">
                <a:solidFill>
                  <a:srgbClr val="C00000"/>
                </a:solidFill>
              </a:rPr>
              <a:t>selective incentives:</a:t>
            </a:r>
          </a:p>
          <a:p>
            <a:pPr>
              <a:lnSpc>
                <a:spcPct val="110000"/>
              </a:lnSpc>
            </a:pPr>
            <a:endParaRPr lang="en-US" sz="2600" dirty="0" smtClean="0"/>
          </a:p>
          <a:p>
            <a:pPr lvl="1">
              <a:lnSpc>
                <a:spcPct val="110000"/>
              </a:lnSpc>
            </a:pPr>
            <a:r>
              <a:rPr lang="en-US" dirty="0" smtClean="0">
                <a:solidFill>
                  <a:srgbClr val="C00000"/>
                </a:solidFill>
              </a:rPr>
              <a:t>Material</a:t>
            </a:r>
            <a:r>
              <a:rPr lang="en-US" dirty="0" smtClean="0"/>
              <a:t> : </a:t>
            </a:r>
            <a:r>
              <a:rPr lang="en-US" dirty="0"/>
              <a:t>protection from harm, </a:t>
            </a:r>
            <a:r>
              <a:rPr lang="en-US" dirty="0" smtClean="0"/>
              <a:t>opportunities to loot, future rewards (e.g. </a:t>
            </a:r>
            <a:r>
              <a:rPr lang="nl-BE" dirty="0">
                <a:hlinkClick r:id="" action="ppaction://noaction"/>
              </a:rPr>
              <a:t>Grossman 1999</a:t>
            </a:r>
            <a:r>
              <a:rPr lang="nl-BE" dirty="0"/>
              <a:t>, </a:t>
            </a:r>
            <a:r>
              <a:rPr lang="nl-BE" dirty="0">
                <a:hlinkClick r:id="" action="ppaction://noaction"/>
              </a:rPr>
              <a:t>Fearon 2007</a:t>
            </a:r>
            <a:r>
              <a:rPr lang="nl-BE" dirty="0"/>
              <a:t>)</a:t>
            </a:r>
            <a:endParaRPr lang="en-US" dirty="0" smtClean="0"/>
          </a:p>
          <a:p>
            <a:pPr lvl="1">
              <a:lnSpc>
                <a:spcPct val="110000"/>
              </a:lnSpc>
            </a:pPr>
            <a:endParaRPr lang="en-US" dirty="0" smtClean="0">
              <a:solidFill>
                <a:srgbClr val="C00000"/>
              </a:solidFill>
            </a:endParaRPr>
          </a:p>
          <a:p>
            <a:pPr lvl="1">
              <a:lnSpc>
                <a:spcPct val="110000"/>
              </a:lnSpc>
            </a:pPr>
            <a:r>
              <a:rPr lang="en-US" dirty="0" smtClean="0">
                <a:solidFill>
                  <a:srgbClr val="C00000"/>
                </a:solidFill>
              </a:rPr>
              <a:t>Non-material</a:t>
            </a:r>
            <a:r>
              <a:rPr lang="en-US" dirty="0" smtClean="0"/>
              <a:t> : satisfaction in pursuing </a:t>
            </a:r>
            <a:r>
              <a:rPr lang="en-US" dirty="0"/>
              <a:t>justice </a:t>
            </a:r>
            <a:r>
              <a:rPr lang="en-US" dirty="0" smtClean="0"/>
              <a:t>- for the group (cf. the role of identity and </a:t>
            </a:r>
            <a:r>
              <a:rPr lang="en-US" dirty="0"/>
              <a:t>ideology), pleasure in </a:t>
            </a:r>
            <a:r>
              <a:rPr lang="en-US" dirty="0" smtClean="0"/>
              <a:t>agency, threats </a:t>
            </a:r>
            <a:r>
              <a:rPr lang="en-US" dirty="0"/>
              <a:t>and </a:t>
            </a:r>
            <a:r>
              <a:rPr lang="en-US" dirty="0" smtClean="0"/>
              <a:t>punishments (cf. coercion) (</a:t>
            </a:r>
            <a:r>
              <a:rPr lang="en-US" dirty="0" smtClean="0">
                <a:hlinkClick r:id="" action="ppaction://noaction"/>
              </a:rPr>
              <a:t>Gurr 1971</a:t>
            </a:r>
            <a:r>
              <a:rPr lang="en-US" dirty="0" smtClean="0"/>
              <a:t>, </a:t>
            </a:r>
            <a:r>
              <a:rPr lang="en-US" dirty="0" smtClean="0">
                <a:hlinkClick r:id="" action="ppaction://noaction"/>
              </a:rPr>
              <a:t>Wood 2003</a:t>
            </a:r>
            <a:r>
              <a:rPr lang="en-US" dirty="0" smtClean="0"/>
              <a:t>)</a:t>
            </a:r>
          </a:p>
          <a:p>
            <a:pPr marL="0" indent="0">
              <a:buNone/>
            </a:pPr>
            <a:endParaRPr lang="en-US" dirty="0" smtClean="0"/>
          </a:p>
          <a:p>
            <a:pPr marL="0" indent="0">
              <a:buNone/>
            </a:pPr>
            <a:endParaRPr lang="nl-BE" dirty="0"/>
          </a:p>
        </p:txBody>
      </p:sp>
    </p:spTree>
    <p:extLst>
      <p:ext uri="{BB962C8B-B14F-4D97-AF65-F5344CB8AC3E}">
        <p14:creationId xmlns:p14="http://schemas.microsoft.com/office/powerpoint/2010/main" val="282254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effects</a:t>
            </a:r>
            <a:endParaRPr lang="nl-BE" dirty="0"/>
          </a:p>
        </p:txBody>
      </p:sp>
      <p:pic>
        <p:nvPicPr>
          <p:cNvPr id="5" name="Picture 4"/>
          <p:cNvPicPr>
            <a:picLocks noChangeAspect="1"/>
          </p:cNvPicPr>
          <p:nvPr/>
        </p:nvPicPr>
        <p:blipFill>
          <a:blip r:embed="rId2"/>
          <a:stretch>
            <a:fillRect/>
          </a:stretch>
        </p:blipFill>
        <p:spPr>
          <a:xfrm>
            <a:off x="568908" y="1547402"/>
            <a:ext cx="7629162" cy="692984"/>
          </a:xfrm>
          <a:prstGeom prst="rect">
            <a:avLst/>
          </a:prstGeom>
        </p:spPr>
      </p:pic>
      <p:pic>
        <p:nvPicPr>
          <p:cNvPr id="6" name="Picture 5"/>
          <p:cNvPicPr>
            <a:picLocks noChangeAspect="1"/>
          </p:cNvPicPr>
          <p:nvPr/>
        </p:nvPicPr>
        <p:blipFill>
          <a:blip r:embed="rId3"/>
          <a:stretch>
            <a:fillRect/>
          </a:stretch>
        </p:blipFill>
        <p:spPr>
          <a:xfrm>
            <a:off x="511805" y="2669872"/>
            <a:ext cx="8120389" cy="583324"/>
          </a:xfrm>
          <a:prstGeom prst="rect">
            <a:avLst/>
          </a:prstGeom>
        </p:spPr>
      </p:pic>
      <p:pic>
        <p:nvPicPr>
          <p:cNvPr id="7" name="Picture 6"/>
          <p:cNvPicPr>
            <a:picLocks noChangeAspect="1"/>
          </p:cNvPicPr>
          <p:nvPr/>
        </p:nvPicPr>
        <p:blipFill>
          <a:blip r:embed="rId4"/>
          <a:stretch>
            <a:fillRect/>
          </a:stretch>
        </p:blipFill>
        <p:spPr>
          <a:xfrm>
            <a:off x="568907" y="3897723"/>
            <a:ext cx="8161798" cy="705808"/>
          </a:xfrm>
          <a:prstGeom prst="rect">
            <a:avLst/>
          </a:prstGeom>
        </p:spPr>
      </p:pic>
    </p:spTree>
    <p:extLst>
      <p:ext uri="{BB962C8B-B14F-4D97-AF65-F5344CB8AC3E}">
        <p14:creationId xmlns:p14="http://schemas.microsoft.com/office/powerpoint/2010/main" val="64414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636904"/>
            <a:ext cx="8488680" cy="5535296"/>
          </a:xfrm>
        </p:spPr>
        <p:txBody>
          <a:bodyPr>
            <a:normAutofit/>
          </a:bodyPr>
          <a:lstStyle/>
          <a:p>
            <a:pPr>
              <a:lnSpc>
                <a:spcPct val="110000"/>
              </a:lnSpc>
            </a:pPr>
            <a:r>
              <a:rPr lang="en-US" dirty="0" smtClean="0"/>
              <a:t>…in order to inform policy objectives and design</a:t>
            </a:r>
          </a:p>
          <a:p>
            <a:pPr>
              <a:lnSpc>
                <a:spcPct val="110000"/>
              </a:lnSpc>
            </a:pPr>
            <a:endParaRPr lang="en-US" dirty="0" smtClean="0"/>
          </a:p>
          <a:p>
            <a:pPr lvl="1">
              <a:lnSpc>
                <a:spcPct val="110000"/>
              </a:lnSpc>
            </a:pPr>
            <a:r>
              <a:rPr lang="en-US" dirty="0" smtClean="0"/>
              <a:t>US general Iraq: finding </a:t>
            </a:r>
            <a:r>
              <a:rPr lang="en-US" dirty="0"/>
              <a:t>jobs for </a:t>
            </a:r>
            <a:r>
              <a:rPr lang="en-US" i="1" dirty="0"/>
              <a:t>‘‘angry young men’’ </a:t>
            </a:r>
            <a:r>
              <a:rPr lang="en-US" dirty="0"/>
              <a:t>was </a:t>
            </a:r>
            <a:r>
              <a:rPr lang="en-US" i="1" dirty="0"/>
              <a:t>‘‘absolutely critical to lowering the level of violence’’ </a:t>
            </a:r>
            <a:r>
              <a:rPr lang="en-US" dirty="0"/>
              <a:t>(Dept. of Defense 2006).</a:t>
            </a:r>
          </a:p>
          <a:p>
            <a:pPr lvl="1">
              <a:lnSpc>
                <a:spcPct val="110000"/>
              </a:lnSpc>
            </a:pPr>
            <a:endParaRPr lang="en-US" i="1" dirty="0" smtClean="0"/>
          </a:p>
          <a:p>
            <a:pPr lvl="1">
              <a:lnSpc>
                <a:spcPct val="110000"/>
              </a:lnSpc>
            </a:pPr>
            <a:r>
              <a:rPr lang="en-US" dirty="0" smtClean="0"/>
              <a:t>Tanzanian </a:t>
            </a:r>
            <a:r>
              <a:rPr lang="en-US" dirty="0"/>
              <a:t>President </a:t>
            </a:r>
            <a:r>
              <a:rPr lang="en-US" dirty="0" err="1"/>
              <a:t>Kikwete’s</a:t>
            </a:r>
            <a:r>
              <a:rPr lang="en-US" dirty="0"/>
              <a:t> </a:t>
            </a:r>
            <a:r>
              <a:rPr lang="en-US" dirty="0" smtClean="0"/>
              <a:t>: </a:t>
            </a:r>
            <a:r>
              <a:rPr lang="en-US" i="1" dirty="0"/>
              <a:t>‘‘We have seen how some youths with no job prospects and little hope of getting any have become the petrol to raging tires in conflict . . . they easily fall prey to war lords, criminal gangs and political manipulators to the detriment of peace and stability in their countries</a:t>
            </a:r>
            <a:r>
              <a:rPr lang="en-US" i="1" dirty="0" smtClean="0"/>
              <a:t>’’ </a:t>
            </a:r>
            <a:r>
              <a:rPr lang="en-US" dirty="0"/>
              <a:t>(UN News Service 2009).</a:t>
            </a:r>
            <a:endParaRPr lang="nl-BE" dirty="0"/>
          </a:p>
          <a:p>
            <a:pPr lvl="1">
              <a:lnSpc>
                <a:spcPct val="110000"/>
              </a:lnSpc>
            </a:pPr>
            <a:endParaRPr lang="nl-BE" i="1" dirty="0"/>
          </a:p>
        </p:txBody>
      </p:sp>
    </p:spTree>
    <p:extLst>
      <p:ext uri="{BB962C8B-B14F-4D97-AF65-F5344CB8AC3E}">
        <p14:creationId xmlns:p14="http://schemas.microsoft.com/office/powerpoint/2010/main" val="178723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wikipedia</a:t>
            </a:r>
            <a:endParaRPr lang="nl-BE"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The First Congo War (1996–1997) was a foreign invasion of Zaire led by Rwanda that replaced dictator Mobutu </a:t>
            </a:r>
            <a:r>
              <a:rPr lang="en-US" dirty="0" err="1"/>
              <a:t>Sésé</a:t>
            </a:r>
            <a:r>
              <a:rPr lang="en-US" dirty="0"/>
              <a:t> </a:t>
            </a:r>
            <a:r>
              <a:rPr lang="en-US" dirty="0" err="1"/>
              <a:t>Seko</a:t>
            </a:r>
            <a:r>
              <a:rPr lang="en-US" dirty="0"/>
              <a:t> with the rebel leader Laurent-</a:t>
            </a:r>
            <a:r>
              <a:rPr lang="en-US" dirty="0" err="1"/>
              <a:t>Désiré</a:t>
            </a:r>
            <a:r>
              <a:rPr lang="en-US" dirty="0"/>
              <a:t> Kabila. Destabilization in eastern Zaire resulting from the Rwandan Genocide was the final factor that caused numerous internal and external factors to align against the corrupt and inept government in the capital, Kinshasa.</a:t>
            </a:r>
          </a:p>
          <a:p>
            <a:pPr marL="0" indent="0">
              <a:buNone/>
            </a:pPr>
            <a:r>
              <a:rPr lang="en-US" dirty="0"/>
              <a:t>The new government renamed the country to the Democratic Republic of the Congo, but it brought little true change. Kabila alienated his Rwandan and Ugandan allies. To avert a coup, Kabila expelled all Rwandan and Ugandan forces from the Congo. This event was a major cause of the Second Congo War the following year. Some experts prefer to view the two conflicts as one war</a:t>
            </a:r>
          </a:p>
          <a:p>
            <a:pPr marL="0" indent="0">
              <a:buNone/>
            </a:pPr>
            <a:endParaRPr lang="nl-BE" dirty="0"/>
          </a:p>
        </p:txBody>
      </p:sp>
    </p:spTree>
    <p:extLst>
      <p:ext uri="{BB962C8B-B14F-4D97-AF65-F5344CB8AC3E}">
        <p14:creationId xmlns:p14="http://schemas.microsoft.com/office/powerpoint/2010/main" val="347217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wikipedia</a:t>
            </a:r>
            <a:endParaRPr lang="nl-BE"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 Second Congo War (also known as the Great War of Africa or the Great African </a:t>
            </a:r>
            <a:r>
              <a:rPr lang="en-US" dirty="0" smtClean="0"/>
              <a:t>War) </a:t>
            </a:r>
            <a:r>
              <a:rPr lang="en-US" dirty="0"/>
              <a:t>began in August </a:t>
            </a:r>
            <a:r>
              <a:rPr lang="en-US" dirty="0" smtClean="0"/>
              <a:t>1998. </a:t>
            </a:r>
            <a:r>
              <a:rPr lang="en-US" dirty="0"/>
              <a:t>The war officially ended in July 2003, when the Transitional Government of the Democratic Republic of the Congo took power. Although a peace agreement was signed in 2002, violence continued in many regions of the country, especially in the eastern </a:t>
            </a:r>
            <a:r>
              <a:rPr lang="en-US" dirty="0" smtClean="0"/>
              <a:t>region. </a:t>
            </a:r>
            <a:r>
              <a:rPr lang="en-US" dirty="0"/>
              <a:t>Hostilities have continued since in the ongoing Lord's Resistance Army insurgency, and the Kivu and </a:t>
            </a:r>
            <a:r>
              <a:rPr lang="en-US" dirty="0" err="1"/>
              <a:t>Ituri</a:t>
            </a:r>
            <a:r>
              <a:rPr lang="en-US" dirty="0"/>
              <a:t> conflicts.</a:t>
            </a:r>
          </a:p>
          <a:p>
            <a:pPr marL="0" indent="0">
              <a:buNone/>
            </a:pPr>
            <a:r>
              <a:rPr lang="en-US" dirty="0" smtClean="0"/>
              <a:t>Named </a:t>
            </a:r>
            <a:r>
              <a:rPr lang="en-US" dirty="0"/>
              <a:t>the deadliest war in modern African history, the Second Congo War has directly involved nine African countries, as well as approximately 20 separate armed </a:t>
            </a:r>
            <a:r>
              <a:rPr lang="en-US" dirty="0" smtClean="0"/>
              <a:t>groups. </a:t>
            </a:r>
            <a:r>
              <a:rPr lang="en-US" dirty="0"/>
              <a:t>By 2008, the war and its aftermath had caused 5.4 million deaths, principally through disease and </a:t>
            </a:r>
            <a:r>
              <a:rPr lang="en-US" dirty="0" smtClean="0"/>
              <a:t>starvation, </a:t>
            </a:r>
            <a:r>
              <a:rPr lang="en-US" dirty="0"/>
              <a:t>making the Second Congo War the deadliest conflict worldwide since World War </a:t>
            </a:r>
            <a:r>
              <a:rPr lang="en-US" dirty="0" smtClean="0"/>
              <a:t>II. </a:t>
            </a:r>
            <a:r>
              <a:rPr lang="en-US" dirty="0"/>
              <a:t>Another 2 million are displaced from their homes or sought asylum in </a:t>
            </a:r>
            <a:r>
              <a:rPr lang="en-US" dirty="0" err="1"/>
              <a:t>neighbouring</a:t>
            </a:r>
            <a:r>
              <a:rPr lang="en-US" dirty="0"/>
              <a:t> countries</a:t>
            </a:r>
            <a:r>
              <a:rPr lang="en-US" dirty="0" smtClean="0"/>
              <a:t>.</a:t>
            </a:r>
            <a:endParaRPr lang="en-US" dirty="0"/>
          </a:p>
          <a:p>
            <a:pPr marL="0" indent="0">
              <a:buNone/>
            </a:pPr>
            <a:r>
              <a:rPr lang="en-US" dirty="0" smtClean="0"/>
              <a:t>Despite </a:t>
            </a:r>
            <a:r>
              <a:rPr lang="en-US" dirty="0"/>
              <a:t>a formal end to the war in July 2003 and an agreement by the former belligerents to create a government of national unity, 1,000 people died daily in 2004 from easily preventable cases of malnutrition and </a:t>
            </a:r>
            <a:r>
              <a:rPr lang="en-US" dirty="0" smtClean="0"/>
              <a:t>disease.</a:t>
            </a:r>
            <a:endParaRPr lang="nl-BE" dirty="0"/>
          </a:p>
        </p:txBody>
      </p:sp>
    </p:spTree>
    <p:extLst>
      <p:ext uri="{BB962C8B-B14F-4D97-AF65-F5344CB8AC3E}">
        <p14:creationId xmlns:p14="http://schemas.microsoft.com/office/powerpoint/2010/main" val="230975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wikipedia</a:t>
            </a:r>
            <a:endParaRPr lang="nl-BE" dirty="0"/>
          </a:p>
        </p:txBody>
      </p:sp>
      <p:sp>
        <p:nvSpPr>
          <p:cNvPr id="3" name="Content Placeholder 2"/>
          <p:cNvSpPr>
            <a:spLocks noGrp="1"/>
          </p:cNvSpPr>
          <p:nvPr>
            <p:ph idx="1"/>
          </p:nvPr>
        </p:nvSpPr>
        <p:spPr>
          <a:xfrm>
            <a:off x="457200" y="1417638"/>
            <a:ext cx="8229600" cy="5257800"/>
          </a:xfrm>
        </p:spPr>
        <p:txBody>
          <a:bodyPr>
            <a:normAutofit fontScale="47500" lnSpcReduction="20000"/>
          </a:bodyPr>
          <a:lstStyle/>
          <a:p>
            <a:pPr marL="0" indent="0">
              <a:buNone/>
            </a:pPr>
            <a:r>
              <a:rPr lang="en-US" dirty="0"/>
              <a:t>Under the leadership of South Africa, peace talks held </a:t>
            </a:r>
            <a:r>
              <a:rPr lang="en-US" dirty="0" smtClean="0"/>
              <a:t>between </a:t>
            </a:r>
            <a:r>
              <a:rPr lang="en-US" dirty="0"/>
              <a:t>April and December 2002 led to the signing of a "comprehensive peace agreement</a:t>
            </a:r>
            <a:r>
              <a:rPr lang="en-US" dirty="0" smtClean="0"/>
              <a:t>." </a:t>
            </a:r>
            <a:r>
              <a:rPr lang="en-US" dirty="0"/>
              <a:t>The </a:t>
            </a:r>
            <a:r>
              <a:rPr lang="en-US" b="1" dirty="0"/>
              <a:t>Sun City Agreement was </a:t>
            </a:r>
            <a:r>
              <a:rPr lang="en-US" b="1" dirty="0" err="1"/>
              <a:t>formalised</a:t>
            </a:r>
            <a:r>
              <a:rPr lang="en-US" b="1" dirty="0"/>
              <a:t> on 19 April 2002</a:t>
            </a:r>
            <a:r>
              <a:rPr lang="en-US" dirty="0"/>
              <a:t>. It was a framework for providing the Congo with a unified, multipartite government and democratic elections. However, critics noted that there were no stipulations regarding the unification of the army, which weakened the effectiveness of the agreement. There were several reported breaches of the Sun City agreement, but it has seen a reduction in the </a:t>
            </a:r>
            <a:r>
              <a:rPr lang="en-US" dirty="0" smtClean="0"/>
              <a:t>fighting.</a:t>
            </a:r>
            <a:endParaRPr lang="en-US" dirty="0"/>
          </a:p>
          <a:p>
            <a:pPr marL="0" indent="0">
              <a:buNone/>
            </a:pPr>
            <a:r>
              <a:rPr lang="en-US" dirty="0"/>
              <a:t>On 30 July 2002, Rwanda and the Democratic Republic of Congo signed a peace deal known as the Pretoria Accord after five days of talks in Pretoria, South Africa. The talks centered on two issues. One was the withdrawal of the estimated 20,000 Rwandan soldiers in the Congo. The other was the rounding up of the ex-Rwandan soldiers and the dismantling of the Hutu militia known as </a:t>
            </a:r>
            <a:r>
              <a:rPr lang="en-US" dirty="0" err="1" smtClean="0"/>
              <a:t>Interahamwe</a:t>
            </a:r>
            <a:r>
              <a:rPr lang="en-US" dirty="0" smtClean="0"/>
              <a:t>.</a:t>
            </a:r>
            <a:endParaRPr lang="en-US" dirty="0"/>
          </a:p>
          <a:p>
            <a:pPr marL="0" indent="0">
              <a:buNone/>
            </a:pPr>
            <a:r>
              <a:rPr lang="en-US" dirty="0"/>
              <a:t>Signed on 6 September, the Luanda Agreement </a:t>
            </a:r>
            <a:r>
              <a:rPr lang="en-US" dirty="0" err="1"/>
              <a:t>formalised</a:t>
            </a:r>
            <a:r>
              <a:rPr lang="en-US" dirty="0"/>
              <a:t> peace between Congo and Uganda. The treaty aimed to get Uganda to withdraw their troops from Bunia and to improve the relationship between the two countries, but implementation proved troublesome</a:t>
            </a:r>
            <a:r>
              <a:rPr lang="en-US" dirty="0" smtClean="0"/>
              <a:t>.</a:t>
            </a:r>
            <a:endParaRPr lang="en-US" dirty="0"/>
          </a:p>
          <a:p>
            <a:pPr marL="0" indent="0">
              <a:buNone/>
            </a:pPr>
            <a:r>
              <a:rPr lang="en-US" dirty="0"/>
              <a:t>On 21 October, the UN published its Expert Panel's Report of the pillage of natural resources by armed groups. Both Rwanda and Uganda rejected accusations that senior political and military figures were involved in illicit trafficking of plundered </a:t>
            </a:r>
            <a:r>
              <a:rPr lang="en-US" dirty="0" smtClean="0"/>
              <a:t>resources.</a:t>
            </a:r>
            <a:endParaRPr lang="en-US" dirty="0"/>
          </a:p>
          <a:p>
            <a:pPr marL="0" indent="0">
              <a:buNone/>
            </a:pPr>
            <a:r>
              <a:rPr lang="en-US" dirty="0"/>
              <a:t>On 17 December 2002, the Congolese parties of the Inter Congolese Dialogue (the national government, the MLC, the RCD, the RCD-ML, the RCD-N, the domestic political opposition, representatives of civil society and the Mai Mai) signed the Global and All-Inclusive Agreement. The Agreement described a plan for transitional governance that would have result in legislative and presidential election within two years of its signing and marked the formal end of the Second Congo War. </a:t>
            </a:r>
            <a:endParaRPr lang="en-US" dirty="0" smtClean="0"/>
          </a:p>
          <a:p>
            <a:pPr marL="0" indent="0">
              <a:buNone/>
            </a:pPr>
            <a:r>
              <a:rPr lang="en-US" b="1" dirty="0" smtClean="0"/>
              <a:t>On </a:t>
            </a:r>
            <a:r>
              <a:rPr lang="en-US" b="1" dirty="0"/>
              <a:t>18 July 2003</a:t>
            </a:r>
            <a:r>
              <a:rPr lang="en-US" dirty="0"/>
              <a:t>, the Transitional Government came into being as specified in the Global and All-Inclusive Agreement out of the warring parties. The Agreement obliges the parties to carry out a plan to reunify the country, disarm and integrate the warring parties and hold elections. There were numerous problems, resulting in continued instability in much of the country and a delay in the scheduled national elections from June 2005 to July 2006</a:t>
            </a:r>
            <a:r>
              <a:rPr lang="en-US" dirty="0" smtClean="0"/>
              <a:t>.</a:t>
            </a:r>
            <a:endParaRPr lang="nl-BE" dirty="0"/>
          </a:p>
        </p:txBody>
      </p:sp>
    </p:spTree>
    <p:extLst>
      <p:ext uri="{BB962C8B-B14F-4D97-AF65-F5344CB8AC3E}">
        <p14:creationId xmlns:p14="http://schemas.microsoft.com/office/powerpoint/2010/main" val="144661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11" y="81454"/>
            <a:ext cx="3889128" cy="6667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039" y="2570257"/>
            <a:ext cx="4800569" cy="4178272"/>
          </a:xfrm>
          <a:prstGeom prst="rect">
            <a:avLst/>
          </a:prstGeom>
          <a:ln w="41275">
            <a:solidFill>
              <a:srgbClr val="FF0000"/>
            </a:solidFill>
          </a:ln>
        </p:spPr>
      </p:pic>
      <p:sp>
        <p:nvSpPr>
          <p:cNvPr id="7" name="Rectangle 6"/>
          <p:cNvSpPr/>
          <p:nvPr/>
        </p:nvSpPr>
        <p:spPr>
          <a:xfrm>
            <a:off x="1442434" y="3709115"/>
            <a:ext cx="1468191" cy="136516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4649273" y="4739425"/>
            <a:ext cx="1081826" cy="369332"/>
          </a:xfrm>
          <a:prstGeom prst="rect">
            <a:avLst/>
          </a:prstGeom>
          <a:solidFill>
            <a:schemeClr val="lt1">
              <a:alpha val="0"/>
            </a:schemeClr>
          </a:solidFill>
          <a:ln w="3492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Kamituga</a:t>
            </a:r>
            <a:endParaRPr lang="nl-BE"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473" y="139799"/>
            <a:ext cx="2474813" cy="2196893"/>
          </a:xfrm>
          <a:prstGeom prst="rect">
            <a:avLst/>
          </a:prstGeom>
        </p:spPr>
      </p:pic>
      <p:sp>
        <p:nvSpPr>
          <p:cNvPr id="10" name="TextBox 9"/>
          <p:cNvSpPr txBox="1"/>
          <p:nvPr/>
        </p:nvSpPr>
        <p:spPr>
          <a:xfrm>
            <a:off x="6774286" y="391371"/>
            <a:ext cx="2499360" cy="2062103"/>
          </a:xfrm>
          <a:prstGeom prst="rect">
            <a:avLst/>
          </a:prstGeom>
          <a:noFill/>
        </p:spPr>
        <p:txBody>
          <a:bodyPr wrap="square" rtlCol="0">
            <a:spAutoFit/>
          </a:bodyPr>
          <a:lstStyle/>
          <a:p>
            <a:r>
              <a:rPr lang="en-US" sz="1600" dirty="0" smtClean="0"/>
              <a:t>“the </a:t>
            </a:r>
            <a:r>
              <a:rPr lang="en-US" sz="1600" dirty="0"/>
              <a:t>government and its foreign partners have been unable to create a virtuous cycle of economic</a:t>
            </a:r>
          </a:p>
          <a:p>
            <a:r>
              <a:rPr lang="en-US" sz="1600" dirty="0"/>
              <a:t>development in the rural </a:t>
            </a:r>
            <a:r>
              <a:rPr lang="en-US" sz="1600" dirty="0" err="1"/>
              <a:t>Kivus</a:t>
            </a:r>
            <a:r>
              <a:rPr lang="en-US" sz="1600" dirty="0"/>
              <a:t> that could entice local leaders to invest in stability rather than </a:t>
            </a:r>
            <a:r>
              <a:rPr lang="en-US" sz="1600" dirty="0" smtClean="0"/>
              <a:t>conflict”</a:t>
            </a:r>
            <a:endParaRPr lang="nl-BE" sz="1600" dirty="0"/>
          </a:p>
        </p:txBody>
      </p:sp>
    </p:spTree>
    <p:extLst>
      <p:ext uri="{BB962C8B-B14F-4D97-AF65-F5344CB8AC3E}">
        <p14:creationId xmlns:p14="http://schemas.microsoft.com/office/powerpoint/2010/main" val="127945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860332" y="0"/>
            <a:ext cx="5469890" cy="6631940"/>
          </a:xfrm>
          <a:prstGeom prst="rect">
            <a:avLst/>
          </a:prstGeom>
        </p:spPr>
      </p:pic>
      <p:sp>
        <p:nvSpPr>
          <p:cNvPr id="5" name="TextBox 4"/>
          <p:cNvSpPr txBox="1"/>
          <p:nvPr/>
        </p:nvSpPr>
        <p:spPr>
          <a:xfrm>
            <a:off x="3972911" y="6262608"/>
            <a:ext cx="5171089" cy="369332"/>
          </a:xfrm>
          <a:prstGeom prst="rect">
            <a:avLst/>
          </a:prstGeom>
          <a:noFill/>
        </p:spPr>
        <p:txBody>
          <a:bodyPr wrap="square" rtlCol="0">
            <a:spAutoFit/>
          </a:bodyPr>
          <a:lstStyle/>
          <a:p>
            <a:r>
              <a:rPr lang="en-US" dirty="0" smtClean="0"/>
              <a:t>Compiled by Nik, based </a:t>
            </a:r>
            <a:r>
              <a:rPr lang="en-US" dirty="0"/>
              <a:t>on the 2015 CAMI database</a:t>
            </a:r>
            <a:endParaRPr lang="nl-BE" dirty="0"/>
          </a:p>
        </p:txBody>
      </p:sp>
    </p:spTree>
    <p:extLst>
      <p:ext uri="{BB962C8B-B14F-4D97-AF65-F5344CB8AC3E}">
        <p14:creationId xmlns:p14="http://schemas.microsoft.com/office/powerpoint/2010/main" val="277754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fr-BE" sz="3200" dirty="0"/>
              <a:t>Research set-up</a:t>
            </a:r>
            <a:endParaRPr lang="nl-BE" sz="3200" dirty="0"/>
          </a:p>
        </p:txBody>
      </p:sp>
      <p:sp>
        <p:nvSpPr>
          <p:cNvPr id="3" name="Content Placeholder 2"/>
          <p:cNvSpPr>
            <a:spLocks noGrp="1"/>
          </p:cNvSpPr>
          <p:nvPr>
            <p:ph idx="1"/>
          </p:nvPr>
        </p:nvSpPr>
        <p:spPr>
          <a:xfrm>
            <a:off x="251520" y="1052735"/>
            <a:ext cx="4478958" cy="1843595"/>
          </a:xfrm>
        </p:spPr>
        <p:txBody>
          <a:bodyPr>
            <a:normAutofit lnSpcReduction="10000"/>
          </a:bodyPr>
          <a:lstStyle/>
          <a:p>
            <a:pPr marL="0" indent="0">
              <a:buNone/>
            </a:pPr>
            <a:r>
              <a:rPr lang="fr-BE" sz="2400" b="1" dirty="0"/>
              <a:t>Fieldwork</a:t>
            </a:r>
          </a:p>
          <a:p>
            <a:pPr marL="171450" indent="-171450">
              <a:buFontTx/>
              <a:buChar char="-"/>
            </a:pPr>
            <a:r>
              <a:rPr lang="fr-BE" sz="1900" dirty="0" smtClean="0"/>
              <a:t>June </a:t>
            </a:r>
            <a:r>
              <a:rPr lang="fr-BE" sz="1900" dirty="0"/>
              <a:t>&amp; December 2014: </a:t>
            </a:r>
            <a:r>
              <a:rPr lang="fr-BE" sz="1900" dirty="0" smtClean="0"/>
              <a:t/>
            </a:r>
            <a:br>
              <a:rPr lang="fr-BE" sz="1900" dirty="0" smtClean="0"/>
            </a:br>
            <a:r>
              <a:rPr lang="fr-BE" sz="1900" dirty="0" smtClean="0"/>
              <a:t>focus </a:t>
            </a:r>
            <a:r>
              <a:rPr lang="fr-BE" sz="1900" dirty="0"/>
              <a:t>groups, interviews, pilot </a:t>
            </a:r>
            <a:r>
              <a:rPr lang="fr-BE" sz="1900" dirty="0" err="1" smtClean="0"/>
              <a:t>survey</a:t>
            </a:r>
            <a:r>
              <a:rPr lang="fr-BE" sz="1900" dirty="0" smtClean="0"/>
              <a:t>, </a:t>
            </a:r>
            <a:r>
              <a:rPr lang="fr-BE" sz="1900" dirty="0" err="1" smtClean="0"/>
              <a:t>trying</a:t>
            </a:r>
            <a:r>
              <a:rPr lang="fr-BE" sz="1900" dirty="0" smtClean="0"/>
              <a:t> out </a:t>
            </a:r>
            <a:r>
              <a:rPr lang="fr-BE" sz="1900" dirty="0" err="1" smtClean="0"/>
              <a:t>games</a:t>
            </a:r>
            <a:r>
              <a:rPr lang="fr-BE" sz="1900" dirty="0" smtClean="0"/>
              <a:t>, </a:t>
            </a:r>
            <a:r>
              <a:rPr lang="fr-BE" sz="1900" dirty="0" err="1" smtClean="0"/>
              <a:t>visting</a:t>
            </a:r>
            <a:r>
              <a:rPr lang="fr-BE" sz="1900" dirty="0" smtClean="0"/>
              <a:t> </a:t>
            </a:r>
            <a:r>
              <a:rPr lang="fr-BE" sz="1900" dirty="0" err="1" smtClean="0"/>
              <a:t>Twangiza</a:t>
            </a:r>
            <a:endParaRPr lang="fr-BE" sz="1900" dirty="0"/>
          </a:p>
          <a:p>
            <a:pPr marL="171450" indent="-171450">
              <a:buFontTx/>
              <a:buChar char="-"/>
            </a:pPr>
            <a:r>
              <a:rPr lang="fr-BE" sz="1900" dirty="0"/>
              <a:t>April-May 2015: </a:t>
            </a:r>
            <a:br>
              <a:rPr lang="fr-BE" sz="1900" dirty="0"/>
            </a:br>
            <a:r>
              <a:rPr lang="fr-BE" sz="1900" dirty="0" smtClean="0"/>
              <a:t>structured survey in Kamituga</a:t>
            </a:r>
          </a:p>
          <a:p>
            <a:pPr marL="0" indent="0">
              <a:buNone/>
            </a:pPr>
            <a:endParaRPr lang="fr-BE" sz="2400" dirty="0"/>
          </a:p>
          <a:p>
            <a:pPr marL="0" indent="0">
              <a:buNone/>
            </a:pPr>
            <a:endParaRPr lang="nl-BE" dirty="0"/>
          </a:p>
        </p:txBody>
      </p:sp>
      <p:sp>
        <p:nvSpPr>
          <p:cNvPr id="4" name="TextBox 3"/>
          <p:cNvSpPr txBox="1"/>
          <p:nvPr/>
        </p:nvSpPr>
        <p:spPr>
          <a:xfrm>
            <a:off x="260648" y="2868487"/>
            <a:ext cx="4250332" cy="812530"/>
          </a:xfrm>
          <a:prstGeom prst="rect">
            <a:avLst/>
          </a:prstGeom>
          <a:noFill/>
        </p:spPr>
        <p:txBody>
          <a:bodyPr wrap="square" rtlCol="0">
            <a:spAutoFit/>
          </a:bodyPr>
          <a:lstStyle/>
          <a:p>
            <a:pPr>
              <a:spcBef>
                <a:spcPct val="20000"/>
              </a:spcBef>
            </a:pPr>
            <a:r>
              <a:rPr lang="fr-BE" sz="2400" b="1" dirty="0" err="1">
                <a:solidFill>
                  <a:prstClr val="black"/>
                </a:solidFill>
              </a:rPr>
              <a:t>Sampling</a:t>
            </a:r>
            <a:endParaRPr lang="fr-BE" sz="2400" b="1" dirty="0">
              <a:solidFill>
                <a:prstClr val="black"/>
              </a:solidFill>
            </a:endParaRPr>
          </a:p>
          <a:p>
            <a:pPr marL="342900" indent="-342900">
              <a:spcBef>
                <a:spcPct val="20000"/>
              </a:spcBef>
              <a:buFontTx/>
              <a:buChar char="-"/>
            </a:pPr>
            <a:r>
              <a:rPr lang="fr-BE" sz="1900" dirty="0" smtClean="0">
                <a:solidFill>
                  <a:prstClr val="black"/>
                </a:solidFill>
              </a:rPr>
              <a:t>List of mining sites </a:t>
            </a:r>
            <a:r>
              <a:rPr lang="fr-BE" sz="1400" dirty="0">
                <a:solidFill>
                  <a:prstClr val="black"/>
                </a:solidFill>
                <a:sym typeface="Wingdings" panose="05000000000000000000" pitchFamily="2" charset="2"/>
              </a:rPr>
              <a:t></a:t>
            </a:r>
            <a:r>
              <a:rPr lang="fr-BE" sz="1900" dirty="0" smtClean="0">
                <a:solidFill>
                  <a:prstClr val="black"/>
                </a:solidFill>
                <a:sym typeface="Wingdings" panose="05000000000000000000" pitchFamily="2" charset="2"/>
              </a:rPr>
              <a:t> </a:t>
            </a:r>
            <a:r>
              <a:rPr lang="fr-BE" sz="1900" dirty="0">
                <a:solidFill>
                  <a:prstClr val="black"/>
                </a:solidFill>
              </a:rPr>
              <a:t>9 / 40 </a:t>
            </a:r>
          </a:p>
        </p:txBody>
      </p:sp>
      <p:sp>
        <p:nvSpPr>
          <p:cNvPr id="5" name="TextBox 4"/>
          <p:cNvSpPr txBox="1"/>
          <p:nvPr/>
        </p:nvSpPr>
        <p:spPr>
          <a:xfrm>
            <a:off x="262508" y="3681017"/>
            <a:ext cx="4361210" cy="1326517"/>
          </a:xfrm>
          <a:prstGeom prst="rect">
            <a:avLst/>
          </a:prstGeom>
          <a:noFill/>
        </p:spPr>
        <p:txBody>
          <a:bodyPr wrap="square" rtlCol="0">
            <a:spAutoFit/>
          </a:bodyPr>
          <a:lstStyle/>
          <a:p>
            <a:pPr marL="342900" indent="-342900">
              <a:spcBef>
                <a:spcPct val="20000"/>
              </a:spcBef>
              <a:buFontTx/>
              <a:buChar char="-"/>
            </a:pPr>
            <a:r>
              <a:rPr lang="fr-BE" sz="1900" dirty="0">
                <a:solidFill>
                  <a:prstClr val="black"/>
                </a:solidFill>
              </a:rPr>
              <a:t>L</a:t>
            </a:r>
            <a:r>
              <a:rPr lang="fr-BE" sz="1900" dirty="0" smtClean="0">
                <a:solidFill>
                  <a:prstClr val="black"/>
                </a:solidFill>
              </a:rPr>
              <a:t>ist </a:t>
            </a:r>
            <a:r>
              <a:rPr lang="fr-BE" sz="1900" dirty="0">
                <a:solidFill>
                  <a:prstClr val="black"/>
                </a:solidFill>
              </a:rPr>
              <a:t>of all actors in </a:t>
            </a:r>
            <a:r>
              <a:rPr lang="fr-BE" sz="1900" dirty="0" err="1">
                <a:solidFill>
                  <a:prstClr val="black"/>
                </a:solidFill>
              </a:rPr>
              <a:t>each</a:t>
            </a:r>
            <a:r>
              <a:rPr lang="fr-BE" sz="1900" dirty="0">
                <a:solidFill>
                  <a:prstClr val="black"/>
                </a:solidFill>
              </a:rPr>
              <a:t> </a:t>
            </a:r>
            <a:r>
              <a:rPr lang="fr-BE" sz="1900" dirty="0" err="1" smtClean="0">
                <a:solidFill>
                  <a:prstClr val="black"/>
                </a:solidFill>
              </a:rPr>
              <a:t>selected</a:t>
            </a:r>
            <a:r>
              <a:rPr lang="fr-BE" sz="1900" dirty="0" smtClean="0">
                <a:solidFill>
                  <a:prstClr val="black"/>
                </a:solidFill>
              </a:rPr>
              <a:t> site</a:t>
            </a:r>
            <a:endParaRPr lang="fr-BE" sz="1900" dirty="0">
              <a:solidFill>
                <a:prstClr val="black"/>
              </a:solidFill>
            </a:endParaRPr>
          </a:p>
          <a:p>
            <a:pPr marL="742950" lvl="1" indent="-285750">
              <a:spcBef>
                <a:spcPct val="20000"/>
              </a:spcBef>
              <a:buFont typeface="Arial" panose="020B0604020202020204" pitchFamily="34" charset="0"/>
              <a:buChar char="•"/>
            </a:pPr>
            <a:r>
              <a:rPr lang="fr-BE" sz="1700" dirty="0" smtClean="0">
                <a:solidFill>
                  <a:prstClr val="black"/>
                </a:solidFill>
              </a:rPr>
              <a:t>Chef </a:t>
            </a:r>
            <a:r>
              <a:rPr lang="fr-BE" sz="1700" dirty="0">
                <a:solidFill>
                  <a:prstClr val="black"/>
                </a:solidFill>
              </a:rPr>
              <a:t>de colline</a:t>
            </a:r>
          </a:p>
          <a:p>
            <a:pPr marL="742950" lvl="1" indent="-285750">
              <a:spcBef>
                <a:spcPct val="20000"/>
              </a:spcBef>
              <a:buFont typeface="Arial" panose="020B0604020202020204" pitchFamily="34" charset="0"/>
              <a:buChar char="•"/>
            </a:pPr>
            <a:r>
              <a:rPr lang="fr-BE" sz="1700" dirty="0" err="1">
                <a:solidFill>
                  <a:prstClr val="black"/>
                </a:solidFill>
              </a:rPr>
              <a:t>list</a:t>
            </a:r>
            <a:r>
              <a:rPr lang="fr-BE" sz="1700" dirty="0">
                <a:solidFill>
                  <a:prstClr val="black"/>
                </a:solidFill>
              </a:rPr>
              <a:t> of pit managers (PDG) </a:t>
            </a:r>
            <a:r>
              <a:rPr lang="fr-BE" sz="1400" dirty="0">
                <a:solidFill>
                  <a:prstClr val="black"/>
                </a:solidFill>
                <a:sym typeface="Wingdings" panose="05000000000000000000" pitchFamily="2" charset="2"/>
              </a:rPr>
              <a:t></a:t>
            </a:r>
            <a:r>
              <a:rPr lang="fr-BE" sz="1700" dirty="0">
                <a:solidFill>
                  <a:prstClr val="black"/>
                </a:solidFill>
                <a:sym typeface="Wingdings" panose="05000000000000000000" pitchFamily="2" charset="2"/>
              </a:rPr>
              <a:t> 72</a:t>
            </a:r>
          </a:p>
          <a:p>
            <a:pPr marL="742950" lvl="1" indent="-285750">
              <a:spcBef>
                <a:spcPct val="20000"/>
              </a:spcBef>
              <a:buFont typeface="Arial" panose="020B0604020202020204" pitchFamily="34" charset="0"/>
              <a:buChar char="•"/>
            </a:pPr>
            <a:r>
              <a:rPr lang="fr-BE" sz="1700" dirty="0" err="1">
                <a:solidFill>
                  <a:prstClr val="black"/>
                </a:solidFill>
              </a:rPr>
              <a:t>list</a:t>
            </a:r>
            <a:r>
              <a:rPr lang="fr-BE" sz="1700" dirty="0">
                <a:solidFill>
                  <a:prstClr val="black"/>
                </a:solidFill>
              </a:rPr>
              <a:t> of artisanal miners </a:t>
            </a:r>
            <a:r>
              <a:rPr lang="fr-BE" sz="1400" dirty="0">
                <a:solidFill>
                  <a:prstClr val="black"/>
                </a:solidFill>
                <a:sym typeface="Wingdings" panose="05000000000000000000" pitchFamily="2" charset="2"/>
              </a:rPr>
              <a:t></a:t>
            </a:r>
            <a:r>
              <a:rPr lang="fr-BE" sz="1700" dirty="0">
                <a:solidFill>
                  <a:prstClr val="black"/>
                </a:solidFill>
                <a:sym typeface="Wingdings" panose="05000000000000000000" pitchFamily="2" charset="2"/>
              </a:rPr>
              <a:t> </a:t>
            </a:r>
            <a:r>
              <a:rPr lang="fr-BE" sz="1700" dirty="0" smtClean="0">
                <a:solidFill>
                  <a:prstClr val="black"/>
                </a:solidFill>
                <a:sym typeface="Wingdings" panose="05000000000000000000" pitchFamily="2" charset="2"/>
              </a:rPr>
              <a:t>1,254</a:t>
            </a:r>
            <a:endParaRPr lang="fr-BE" sz="1700" dirty="0">
              <a:solidFill>
                <a:prstClr val="black"/>
              </a:solidFill>
            </a:endParaRPr>
          </a:p>
        </p:txBody>
      </p:sp>
      <p:sp>
        <p:nvSpPr>
          <p:cNvPr id="6" name="TextBox 5"/>
          <p:cNvSpPr txBox="1"/>
          <p:nvPr/>
        </p:nvSpPr>
        <p:spPr>
          <a:xfrm>
            <a:off x="262508" y="5007534"/>
            <a:ext cx="4324251" cy="1326517"/>
          </a:xfrm>
          <a:prstGeom prst="rect">
            <a:avLst/>
          </a:prstGeom>
          <a:noFill/>
        </p:spPr>
        <p:txBody>
          <a:bodyPr wrap="square" rtlCol="0">
            <a:spAutoFit/>
          </a:bodyPr>
          <a:lstStyle/>
          <a:p>
            <a:pPr marL="342900" indent="-342900">
              <a:spcBef>
                <a:spcPct val="20000"/>
              </a:spcBef>
              <a:buFontTx/>
              <a:buChar char="-"/>
            </a:pPr>
            <a:r>
              <a:rPr lang="fr-BE" sz="1900" dirty="0" err="1">
                <a:solidFill>
                  <a:prstClr val="black"/>
                </a:solidFill>
              </a:rPr>
              <a:t>Random</a:t>
            </a:r>
            <a:r>
              <a:rPr lang="fr-BE" sz="1900" dirty="0">
                <a:solidFill>
                  <a:prstClr val="black"/>
                </a:solidFill>
              </a:rPr>
              <a:t> </a:t>
            </a:r>
            <a:r>
              <a:rPr lang="fr-BE" sz="1900" dirty="0" err="1">
                <a:solidFill>
                  <a:prstClr val="black"/>
                </a:solidFill>
              </a:rPr>
              <a:t>selection</a:t>
            </a:r>
            <a:endParaRPr lang="fr-BE" sz="1900" dirty="0">
              <a:solidFill>
                <a:prstClr val="black"/>
              </a:solidFill>
            </a:endParaRPr>
          </a:p>
          <a:p>
            <a:pPr marL="742950" lvl="1" indent="-285750">
              <a:spcBef>
                <a:spcPct val="20000"/>
              </a:spcBef>
              <a:buFont typeface="Arial" panose="020B0604020202020204" pitchFamily="34" charset="0"/>
              <a:buChar char="•"/>
            </a:pPr>
            <a:r>
              <a:rPr lang="nl-BE" sz="1600" dirty="0">
                <a:solidFill>
                  <a:prstClr val="black"/>
                </a:solidFill>
              </a:rPr>
              <a:t>≈ </a:t>
            </a:r>
            <a:r>
              <a:rPr lang="fr-BE" sz="1700" dirty="0" smtClean="0">
                <a:solidFill>
                  <a:prstClr val="black"/>
                </a:solidFill>
              </a:rPr>
              <a:t>50% pits, PDG + 10 miners</a:t>
            </a:r>
          </a:p>
          <a:p>
            <a:pPr marL="742950" lvl="1" indent="-285750">
              <a:spcBef>
                <a:spcPct val="20000"/>
              </a:spcBef>
              <a:buFont typeface="Arial" panose="020B0604020202020204" pitchFamily="34" charset="0"/>
              <a:buChar char="•"/>
            </a:pPr>
            <a:r>
              <a:rPr lang="fr-BE" sz="1700" dirty="0">
                <a:solidFill>
                  <a:prstClr val="black"/>
                </a:solidFill>
              </a:rPr>
              <a:t>39 pits </a:t>
            </a:r>
            <a:endParaRPr lang="fr-BE" sz="1700" dirty="0" smtClean="0">
              <a:solidFill>
                <a:prstClr val="black"/>
              </a:solidFill>
            </a:endParaRPr>
          </a:p>
          <a:p>
            <a:pPr marL="742950" lvl="1" indent="-285750">
              <a:spcBef>
                <a:spcPct val="20000"/>
              </a:spcBef>
              <a:buFont typeface="Arial" panose="020B0604020202020204" pitchFamily="34" charset="0"/>
              <a:buChar char="•"/>
            </a:pPr>
            <a:r>
              <a:rPr lang="fr-BE" sz="1700" dirty="0" smtClean="0">
                <a:solidFill>
                  <a:prstClr val="black"/>
                </a:solidFill>
              </a:rPr>
              <a:t>469 obs. (430 miners, 39 PDG)</a:t>
            </a:r>
            <a:endParaRPr lang="fr-BE" sz="1700" dirty="0">
              <a:solidFill>
                <a:prstClr val="black"/>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477" y="980728"/>
            <a:ext cx="4260329" cy="581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57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
            <a:ext cx="8229600" cy="6507480"/>
          </a:xfrm>
        </p:spPr>
        <p:txBody>
          <a:bodyPr>
            <a:normAutofit fontScale="70000" lnSpcReduction="20000"/>
          </a:bodyPr>
          <a:lstStyle/>
          <a:p>
            <a:pPr marL="0" indent="0">
              <a:buNone/>
            </a:pPr>
            <a:r>
              <a:rPr lang="fr-FR" dirty="0"/>
              <a:t>(1) Je m’appelle .... Je suis venu dans le cadre d’une étude qui est menée en collaboration avec l’université Catholique de Bukavu et deux universités Belges: l’université d’Anvers et l’université de Louvain. (2) Depuis quelques années nous faisons la recherche sur le secteur minier au Sud-Kivu. Nous parlons aux creuseurs afin de mieux comprendre leur situation et leur perspective du futur. Aujourd’hui cette recherche nous a amené auprès de vous. (3) Il faut dire que cette recherche n’a aucun bénéfice direct pour vous. Si vous décidez de participer et de répondre avec franchise vous nous aiderez simplement à mieux comprendre la situation des creuseurs à </a:t>
            </a:r>
            <a:r>
              <a:rPr lang="fr-FR" dirty="0" err="1"/>
              <a:t>Kamituga</a:t>
            </a:r>
            <a:r>
              <a:rPr lang="fr-FR" dirty="0"/>
              <a:t>. (4) Cette recherche aidera alors à mieux informer les différentes acteurs impliqués dans le secteur minière au Sud-Kivu pour que ces acteurs puissent mieux développer leurs plans d’action. (5) Si vous acceptez de participer à cette enquête je vous poserai quelques questions. Vous n’êtes pas obligé de répondre à certaines de ces questions si vous ne voulez pas. (6) En tout cas nous vous garantissons l’anonymat le plus stricte pour tous vos réponses. C’est-à-dire personne ne pourra connaître vos réponses. En plus vous pouvez terminer cette entrevue à tout instant sans aucune pénalité à votre égard. (7) Nous vous serions très reconnaissants si vous pourriez nous accordez un peu de temps et répondre à nos questions. L’entrevue ne devrait pas durer plus de deux heures. (8) Acceptez-vous de participer à cette enquête ?</a:t>
            </a:r>
            <a:endParaRPr lang="nl-BE" dirty="0"/>
          </a:p>
        </p:txBody>
      </p:sp>
    </p:spTree>
    <p:extLst>
      <p:ext uri="{BB962C8B-B14F-4D97-AF65-F5344CB8AC3E}">
        <p14:creationId xmlns:p14="http://schemas.microsoft.com/office/powerpoint/2010/main" val="358220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789304"/>
            <a:ext cx="8488680" cy="6068696"/>
          </a:xfrm>
        </p:spPr>
        <p:txBody>
          <a:bodyPr>
            <a:normAutofit fontScale="92500"/>
          </a:bodyPr>
          <a:lstStyle/>
          <a:p>
            <a:pPr>
              <a:lnSpc>
                <a:spcPct val="110000"/>
              </a:lnSpc>
            </a:pPr>
            <a:r>
              <a:rPr lang="en-US" sz="2400" dirty="0" smtClean="0"/>
              <a:t>WRITTEN BY NIK IN KAMITUGA REPORT: Violence in </a:t>
            </a:r>
            <a:r>
              <a:rPr lang="en-US" sz="2400" dirty="0" err="1" smtClean="0"/>
              <a:t>Kamituga</a:t>
            </a:r>
            <a:r>
              <a:rPr lang="en-US" sz="2400" dirty="0" smtClean="0"/>
              <a:t>: </a:t>
            </a:r>
            <a:r>
              <a:rPr lang="en-GB" sz="2400" dirty="0"/>
              <a:t>In these years of turmoil, </a:t>
            </a:r>
            <a:r>
              <a:rPr lang="en-GB" sz="2400" dirty="0" err="1"/>
              <a:t>Kamituga</a:t>
            </a:r>
            <a:r>
              <a:rPr lang="en-GB" sz="2400" dirty="0"/>
              <a:t> was occupied by several armed groups. During the first Congo war, the RPF (</a:t>
            </a:r>
            <a:r>
              <a:rPr lang="en-GB" sz="2400" i="1" dirty="0"/>
              <a:t>Rwandan Patriotic Front</a:t>
            </a:r>
            <a:r>
              <a:rPr lang="en-GB" sz="2400" dirty="0"/>
              <a:t>) and the AFDL (</a:t>
            </a:r>
            <a:r>
              <a:rPr lang="en-GB" sz="2400" i="1" dirty="0"/>
              <a:t>Alliance de Forces </a:t>
            </a:r>
            <a:r>
              <a:rPr lang="en-GB" sz="2400" i="1" dirty="0" err="1"/>
              <a:t>Démocratiques</a:t>
            </a:r>
            <a:r>
              <a:rPr lang="en-GB" sz="2400" i="1" dirty="0"/>
              <a:t> pour la liberation du Congo</a:t>
            </a:r>
            <a:r>
              <a:rPr lang="en-GB" sz="2400" dirty="0"/>
              <a:t>) occupied </a:t>
            </a:r>
            <a:r>
              <a:rPr lang="en-GB" sz="2400" dirty="0" err="1"/>
              <a:t>Kamituga</a:t>
            </a:r>
            <a:r>
              <a:rPr lang="en-GB" sz="2400" dirty="0"/>
              <a:t>; during the second Congo war, </a:t>
            </a:r>
            <a:r>
              <a:rPr lang="en-GB" sz="2400" dirty="0" err="1"/>
              <a:t>Kamituga</a:t>
            </a:r>
            <a:r>
              <a:rPr lang="en-GB" sz="2400" dirty="0"/>
              <a:t> witnessed confrontations between the RCD (</a:t>
            </a:r>
            <a:r>
              <a:rPr lang="en-GB" sz="2400" i="1" dirty="0" err="1"/>
              <a:t>Rassemblement</a:t>
            </a:r>
            <a:r>
              <a:rPr lang="en-GB" sz="2400" i="1" dirty="0"/>
              <a:t> </a:t>
            </a:r>
            <a:r>
              <a:rPr lang="en-GB" sz="2400" i="1" dirty="0" err="1"/>
              <a:t>Congolais</a:t>
            </a:r>
            <a:r>
              <a:rPr lang="en-GB" sz="2400" i="1" dirty="0"/>
              <a:t> pour la </a:t>
            </a:r>
            <a:r>
              <a:rPr lang="en-GB" sz="2400" i="1" dirty="0" err="1"/>
              <a:t>Démocratie</a:t>
            </a:r>
            <a:r>
              <a:rPr lang="en-GB" sz="2400" dirty="0"/>
              <a:t>), various </a:t>
            </a:r>
            <a:r>
              <a:rPr lang="en-GB" sz="2400" dirty="0" err="1"/>
              <a:t>Mayi-Mayi</a:t>
            </a:r>
            <a:r>
              <a:rPr lang="en-GB" sz="2400" dirty="0"/>
              <a:t> groups and the FDLR (</a:t>
            </a:r>
            <a:r>
              <a:rPr lang="en-GB" sz="2400" i="1" dirty="0"/>
              <a:t>Forces </a:t>
            </a:r>
            <a:r>
              <a:rPr lang="en-GB" sz="2400" i="1" dirty="0" err="1"/>
              <a:t>Démocratiques</a:t>
            </a:r>
            <a:r>
              <a:rPr lang="en-GB" sz="2400" i="1" dirty="0"/>
              <a:t> pour la </a:t>
            </a:r>
            <a:r>
              <a:rPr lang="en-GB" sz="2400" i="1" dirty="0" err="1"/>
              <a:t>Libération</a:t>
            </a:r>
            <a:r>
              <a:rPr lang="en-GB" sz="2400" i="1" dirty="0"/>
              <a:t> du Rwanda</a:t>
            </a:r>
            <a:r>
              <a:rPr lang="en-GB" sz="2400" dirty="0"/>
              <a:t>) (</a:t>
            </a:r>
            <a:r>
              <a:rPr lang="en-GB" sz="2400" dirty="0" err="1"/>
              <a:t>Geenen</a:t>
            </a:r>
            <a:r>
              <a:rPr lang="en-GB" sz="2400" dirty="0"/>
              <a:t>, 2014: p.114-118; UN, 2010a; </a:t>
            </a:r>
            <a:r>
              <a:rPr lang="en-GB" sz="2400" dirty="0" err="1"/>
              <a:t>Vlassenroot</a:t>
            </a:r>
            <a:r>
              <a:rPr lang="en-GB" sz="2400" dirty="0"/>
              <a:t> and </a:t>
            </a:r>
            <a:r>
              <a:rPr lang="en-GB" sz="2400" dirty="0" err="1"/>
              <a:t>Raeymaekers</a:t>
            </a:r>
            <a:r>
              <a:rPr lang="en-GB" sz="2400" dirty="0"/>
              <a:t>, 2004). The armed actors benefitted from the informal mineral sector by setting up systems of taxation for artisanal miners and traders: e.g. the AFDL demanded miners to pay an entrance fee to work in the mines, an RCD commander forced miners to hand over half of their daily production (he was known locally as ‘</a:t>
            </a:r>
            <a:r>
              <a:rPr lang="en-GB" sz="2400" dirty="0" err="1"/>
              <a:t>Divisé</a:t>
            </a:r>
            <a:r>
              <a:rPr lang="en-GB" sz="2400" dirty="0"/>
              <a:t>-par-</a:t>
            </a:r>
            <a:r>
              <a:rPr lang="en-GB" sz="2400" dirty="0" err="1"/>
              <a:t>deux</a:t>
            </a:r>
            <a:r>
              <a:rPr lang="en-GB" sz="2400" dirty="0"/>
              <a:t>’) and the RCD was known to tax mineral traders in exchange for physical protection (</a:t>
            </a:r>
            <a:r>
              <a:rPr lang="en-GB" sz="2400" dirty="0" err="1"/>
              <a:t>Geenen</a:t>
            </a:r>
            <a:r>
              <a:rPr lang="en-GB" sz="2400" dirty="0"/>
              <a:t>, 2014: p. 114-118; </a:t>
            </a:r>
            <a:r>
              <a:rPr lang="en-GB" sz="2400" dirty="0" err="1"/>
              <a:t>Vlassenroot</a:t>
            </a:r>
            <a:r>
              <a:rPr lang="en-GB" sz="2400" dirty="0"/>
              <a:t> and </a:t>
            </a:r>
            <a:r>
              <a:rPr lang="en-GB" sz="2400" dirty="0" err="1"/>
              <a:t>Raeymaekers</a:t>
            </a:r>
            <a:r>
              <a:rPr lang="en-GB" sz="2400" dirty="0"/>
              <a:t>, 2004). </a:t>
            </a:r>
            <a:endParaRPr lang="en-US" sz="2400" dirty="0" smtClean="0"/>
          </a:p>
          <a:p>
            <a:pPr marL="0" indent="0">
              <a:lnSpc>
                <a:spcPct val="100000"/>
              </a:lnSpc>
              <a:buNone/>
            </a:pPr>
            <a:endParaRPr lang="en-US" sz="2000" dirty="0" smtClean="0"/>
          </a:p>
          <a:p>
            <a:pPr marL="0" indent="0">
              <a:buNone/>
            </a:pPr>
            <a:endParaRPr lang="nl-BE" dirty="0"/>
          </a:p>
        </p:txBody>
      </p:sp>
    </p:spTree>
    <p:extLst>
      <p:ext uri="{BB962C8B-B14F-4D97-AF65-F5344CB8AC3E}">
        <p14:creationId xmlns:p14="http://schemas.microsoft.com/office/powerpoint/2010/main" val="341866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823321"/>
            <a:ext cx="8488680" cy="5581016"/>
          </a:xfrm>
        </p:spPr>
        <p:txBody>
          <a:bodyPr>
            <a:normAutofit/>
          </a:bodyPr>
          <a:lstStyle/>
          <a:p>
            <a:pPr>
              <a:lnSpc>
                <a:spcPct val="100000"/>
              </a:lnSpc>
            </a:pPr>
            <a:r>
              <a:rPr lang="en-US" sz="2600" dirty="0" smtClean="0">
                <a:solidFill>
                  <a:srgbClr val="C00000"/>
                </a:solidFill>
              </a:rPr>
              <a:t>Massive number of cross-country studies </a:t>
            </a:r>
            <a:r>
              <a:rPr lang="en-US" sz="2600" dirty="0" smtClean="0"/>
              <a:t>on causes of civil war</a:t>
            </a:r>
          </a:p>
          <a:p>
            <a:pPr>
              <a:lnSpc>
                <a:spcPct val="100000"/>
              </a:lnSpc>
            </a:pPr>
            <a:endParaRPr lang="en-US" sz="2400" dirty="0"/>
          </a:p>
          <a:p>
            <a:pPr lvl="1">
              <a:lnSpc>
                <a:spcPct val="100000"/>
              </a:lnSpc>
            </a:pPr>
            <a:r>
              <a:rPr lang="en-US" dirty="0" smtClean="0">
                <a:hlinkClick r:id="" action="ppaction://noaction"/>
              </a:rPr>
              <a:t>Collier &amp; </a:t>
            </a:r>
            <a:r>
              <a:rPr lang="en-US" dirty="0" err="1" smtClean="0">
                <a:hlinkClick r:id="" action="ppaction://noaction"/>
              </a:rPr>
              <a:t>Hoeffler</a:t>
            </a:r>
            <a:r>
              <a:rPr lang="en-US" dirty="0" smtClean="0">
                <a:hlinkClick r:id="" action="ppaction://noaction"/>
              </a:rPr>
              <a:t> 1998</a:t>
            </a:r>
            <a:r>
              <a:rPr lang="en-US" dirty="0" smtClean="0"/>
              <a:t>, </a:t>
            </a:r>
            <a:r>
              <a:rPr lang="nl-BE" dirty="0">
                <a:hlinkClick r:id="" action="ppaction://noaction"/>
              </a:rPr>
              <a:t>Fearon &amp;</a:t>
            </a:r>
            <a:r>
              <a:rPr lang="nl-BE" dirty="0" smtClean="0">
                <a:hlinkClick r:id="" action="ppaction://noaction"/>
              </a:rPr>
              <a:t> </a:t>
            </a:r>
            <a:r>
              <a:rPr lang="nl-BE" dirty="0" err="1">
                <a:hlinkClick r:id="" action="ppaction://noaction"/>
              </a:rPr>
              <a:t>Laitin</a:t>
            </a:r>
            <a:r>
              <a:rPr lang="nl-BE" dirty="0">
                <a:hlinkClick r:id="" action="ppaction://noaction"/>
              </a:rPr>
              <a:t> </a:t>
            </a:r>
            <a:r>
              <a:rPr lang="nl-BE" dirty="0" smtClean="0">
                <a:hlinkClick r:id="" action="ppaction://noaction"/>
              </a:rPr>
              <a:t>2003</a:t>
            </a:r>
            <a:r>
              <a:rPr lang="nl-BE" dirty="0" smtClean="0"/>
              <a:t>, </a:t>
            </a:r>
            <a:r>
              <a:rPr lang="en-US" dirty="0" smtClean="0">
                <a:hlinkClick r:id="" action="ppaction://noaction"/>
              </a:rPr>
              <a:t>Miguel et al. </a:t>
            </a:r>
            <a:r>
              <a:rPr lang="en-US" dirty="0">
                <a:hlinkClick r:id="" action="ppaction://noaction"/>
              </a:rPr>
              <a:t>2004</a:t>
            </a:r>
            <a:r>
              <a:rPr lang="en-US" dirty="0"/>
              <a:t>, </a:t>
            </a:r>
            <a:r>
              <a:rPr lang="en-US" dirty="0">
                <a:hlinkClick r:id="" action="ppaction://noaction"/>
              </a:rPr>
              <a:t>Besley </a:t>
            </a:r>
            <a:r>
              <a:rPr lang="en-US" dirty="0" smtClean="0">
                <a:hlinkClick r:id="" action="ppaction://noaction"/>
              </a:rPr>
              <a:t>&amp; </a:t>
            </a:r>
            <a:r>
              <a:rPr lang="en-US" dirty="0" err="1">
                <a:hlinkClick r:id="" action="ppaction://noaction"/>
              </a:rPr>
              <a:t>Persson</a:t>
            </a:r>
            <a:r>
              <a:rPr lang="en-US" dirty="0">
                <a:hlinkClick r:id="" action="ppaction://noaction"/>
              </a:rPr>
              <a:t> </a:t>
            </a:r>
            <a:r>
              <a:rPr lang="en-US" dirty="0" smtClean="0">
                <a:hlinkClick r:id="" action="ppaction://noaction"/>
              </a:rPr>
              <a:t>2011</a:t>
            </a:r>
            <a:r>
              <a:rPr lang="en-US" dirty="0" smtClean="0"/>
              <a:t>, </a:t>
            </a:r>
            <a:r>
              <a:rPr lang="en-US" dirty="0">
                <a:hlinkClick r:id="" action="ppaction://noaction"/>
              </a:rPr>
              <a:t>Bazzi </a:t>
            </a:r>
            <a:r>
              <a:rPr lang="en-US" dirty="0" smtClean="0">
                <a:hlinkClick r:id="" action="ppaction://noaction"/>
              </a:rPr>
              <a:t>&amp; </a:t>
            </a:r>
            <a:r>
              <a:rPr lang="en-US" dirty="0" err="1" smtClean="0">
                <a:hlinkClick r:id="" action="ppaction://noaction"/>
              </a:rPr>
              <a:t>Blattman</a:t>
            </a:r>
            <a:r>
              <a:rPr lang="en-US" dirty="0" smtClean="0">
                <a:hlinkClick r:id="" action="ppaction://noaction"/>
              </a:rPr>
              <a:t> 2014</a:t>
            </a:r>
            <a:r>
              <a:rPr lang="en-US" dirty="0" smtClean="0"/>
              <a:t>, …</a:t>
            </a:r>
          </a:p>
          <a:p>
            <a:pPr marL="457200" lvl="1" indent="0">
              <a:lnSpc>
                <a:spcPct val="100000"/>
              </a:lnSpc>
              <a:buNone/>
            </a:pPr>
            <a:endParaRPr lang="en-US" dirty="0" smtClean="0"/>
          </a:p>
          <a:p>
            <a:pPr lvl="1">
              <a:lnSpc>
                <a:spcPct val="100000"/>
              </a:lnSpc>
            </a:pPr>
            <a:r>
              <a:rPr lang="en-US" dirty="0" smtClean="0"/>
              <a:t>These cross-country studies are </a:t>
            </a:r>
            <a:r>
              <a:rPr lang="en-US" dirty="0" smtClean="0">
                <a:solidFill>
                  <a:srgbClr val="C00000"/>
                </a:solidFill>
              </a:rPr>
              <a:t>not very useful to test theories of </a:t>
            </a:r>
            <a:r>
              <a:rPr lang="en-US" dirty="0">
                <a:solidFill>
                  <a:srgbClr val="C00000"/>
                </a:solidFill>
              </a:rPr>
              <a:t>individual </a:t>
            </a:r>
            <a:r>
              <a:rPr lang="en-US" dirty="0" smtClean="0">
                <a:solidFill>
                  <a:srgbClr val="C00000"/>
                </a:solidFill>
              </a:rPr>
              <a:t>behavior</a:t>
            </a:r>
            <a:r>
              <a:rPr lang="en-US" dirty="0" smtClean="0"/>
              <a:t> (e.g. role of </a:t>
            </a:r>
            <a:r>
              <a:rPr lang="en-US" dirty="0" smtClean="0">
                <a:hlinkClick r:id="" action="ppaction://noaction"/>
              </a:rPr>
              <a:t>GDP</a:t>
            </a:r>
            <a:r>
              <a:rPr lang="en-US" dirty="0" smtClean="0"/>
              <a:t> ≠ role of individual-level poverty) and some aspects (e.g. </a:t>
            </a:r>
            <a:r>
              <a:rPr lang="en-US" dirty="0" smtClean="0">
                <a:hlinkClick r:id="" action="ppaction://noaction"/>
              </a:rPr>
              <a:t>grievances</a:t>
            </a:r>
            <a:r>
              <a:rPr lang="en-US" dirty="0" smtClean="0"/>
              <a:t>) are difficult to capture with country-level data.</a:t>
            </a:r>
          </a:p>
          <a:p>
            <a:pPr lvl="1">
              <a:lnSpc>
                <a:spcPct val="100000"/>
              </a:lnSpc>
            </a:pPr>
            <a:endParaRPr lang="en-US" dirty="0"/>
          </a:p>
          <a:p>
            <a:pPr marL="0" indent="0">
              <a:lnSpc>
                <a:spcPct val="100000"/>
              </a:lnSpc>
              <a:buNone/>
            </a:pPr>
            <a:r>
              <a:rPr lang="en-US" sz="2400" dirty="0" smtClean="0">
                <a:sym typeface="Wingdings" panose="05000000000000000000" pitchFamily="2" charset="2"/>
              </a:rPr>
              <a:t> To t</a:t>
            </a:r>
            <a:r>
              <a:rPr lang="en-US" sz="2400" dirty="0" smtClean="0"/>
              <a:t>est </a:t>
            </a:r>
            <a:r>
              <a:rPr lang="en-US" sz="2400" dirty="0"/>
              <a:t>theories about individual behavior we need individual-level data. </a:t>
            </a:r>
            <a:endParaRPr lang="en-US" sz="2400" dirty="0" smtClean="0"/>
          </a:p>
        </p:txBody>
      </p:sp>
    </p:spTree>
    <p:extLst>
      <p:ext uri="{BB962C8B-B14F-4D97-AF65-F5344CB8AC3E}">
        <p14:creationId xmlns:p14="http://schemas.microsoft.com/office/powerpoint/2010/main" val="2740904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789304"/>
            <a:ext cx="8488680" cy="6068696"/>
          </a:xfrm>
        </p:spPr>
        <p:txBody>
          <a:bodyPr>
            <a:normAutofit lnSpcReduction="10000"/>
          </a:bodyPr>
          <a:lstStyle/>
          <a:p>
            <a:pPr>
              <a:lnSpc>
                <a:spcPct val="110000"/>
              </a:lnSpc>
            </a:pPr>
            <a:r>
              <a:rPr lang="en-GB" sz="2400" dirty="0">
                <a:latin typeface="Garamond" panose="02020404030301010803" pitchFamily="18" charset="0"/>
                <a:ea typeface="Calibri" panose="020F0502020204030204" pitchFamily="34" charset="0"/>
                <a:cs typeface="Times New Roman" panose="02020603050405020304" pitchFamily="18" charset="0"/>
              </a:rPr>
              <a:t>Although the centre of </a:t>
            </a:r>
            <a:r>
              <a:rPr lang="en-GB" sz="2400" dirty="0" err="1">
                <a:latin typeface="Garamond" panose="02020404030301010803" pitchFamily="18" charset="0"/>
                <a:ea typeface="Calibri" panose="020F0502020204030204" pitchFamily="34" charset="0"/>
                <a:cs typeface="Times New Roman" panose="02020603050405020304" pitchFamily="18" charset="0"/>
              </a:rPr>
              <a:t>Kamituga</a:t>
            </a:r>
            <a:r>
              <a:rPr lang="en-GB" sz="2400" dirty="0">
                <a:latin typeface="Garamond" panose="02020404030301010803" pitchFamily="18" charset="0"/>
                <a:ea typeface="Calibri" panose="020F0502020204030204" pitchFamily="34" charset="0"/>
                <a:cs typeface="Times New Roman" panose="02020603050405020304" pitchFamily="18" charset="0"/>
              </a:rPr>
              <a:t> was considered to be a relatively safe place during the two Congo wars, the UN has documented several atrocities committed by different armed actors: “</a:t>
            </a:r>
            <a:r>
              <a:rPr lang="en-GB" sz="2400" i="1" dirty="0">
                <a:latin typeface="Garamond" panose="02020404030301010803" pitchFamily="18" charset="0"/>
                <a:ea typeface="Calibri" panose="020F0502020204030204" pitchFamily="34" charset="0"/>
                <a:cs typeface="Times New Roman" panose="02020603050405020304" pitchFamily="18" charset="0"/>
              </a:rPr>
              <a:t>In October or November 1996, Burundian Hutu armed units from the FDD (Forces de </a:t>
            </a:r>
            <a:r>
              <a:rPr lang="en-GB" sz="2400" i="1" dirty="0" err="1">
                <a:latin typeface="Garamond" panose="02020404030301010803" pitchFamily="18" charset="0"/>
                <a:ea typeface="Calibri" panose="020F0502020204030204" pitchFamily="34" charset="0"/>
                <a:cs typeface="Times New Roman" panose="02020603050405020304" pitchFamily="18" charset="0"/>
              </a:rPr>
              <a:t>défense</a:t>
            </a:r>
            <a:r>
              <a:rPr lang="en-GB" sz="2400" i="1" dirty="0">
                <a:latin typeface="Garamond" panose="02020404030301010803" pitchFamily="18" charset="0"/>
                <a:ea typeface="Calibri" panose="020F0502020204030204" pitchFamily="34" charset="0"/>
                <a:cs typeface="Times New Roman" panose="02020603050405020304" pitchFamily="18" charset="0"/>
              </a:rPr>
              <a:t> de la </a:t>
            </a:r>
            <a:r>
              <a:rPr lang="en-GB" sz="2400" i="1" dirty="0" err="1">
                <a:latin typeface="Garamond" panose="02020404030301010803" pitchFamily="18" charset="0"/>
                <a:ea typeface="Calibri" panose="020F0502020204030204" pitchFamily="34" charset="0"/>
                <a:cs typeface="Times New Roman" panose="02020603050405020304" pitchFamily="18" charset="0"/>
              </a:rPr>
              <a:t>démocratie</a:t>
            </a:r>
            <a:r>
              <a:rPr lang="en-GB" sz="2400" i="1" dirty="0">
                <a:latin typeface="Garamond" panose="02020404030301010803" pitchFamily="18" charset="0"/>
                <a:ea typeface="Calibri" panose="020F0502020204030204" pitchFamily="34" charset="0"/>
                <a:cs typeface="Times New Roman" panose="02020603050405020304" pitchFamily="18" charset="0"/>
              </a:rPr>
              <a:t>) publicly executed between 12 and 20 </a:t>
            </a:r>
            <a:r>
              <a:rPr lang="en-GB" sz="2400" i="1" dirty="0" err="1">
                <a:latin typeface="Garamond" panose="02020404030301010803" pitchFamily="18" charset="0"/>
                <a:ea typeface="Calibri" panose="020F0502020204030204" pitchFamily="34" charset="0"/>
                <a:cs typeface="Times New Roman" panose="02020603050405020304" pitchFamily="18" charset="0"/>
              </a:rPr>
              <a:t>Banyamulenge</a:t>
            </a:r>
            <a:r>
              <a:rPr lang="en-GB" sz="2400" i="1" dirty="0">
                <a:latin typeface="Garamond" panose="02020404030301010803" pitchFamily="18" charset="0"/>
                <a:ea typeface="Calibri" panose="020F0502020204030204" pitchFamily="34" charset="0"/>
                <a:cs typeface="Times New Roman" panose="02020603050405020304" pitchFamily="18" charset="0"/>
              </a:rPr>
              <a:t>/Tutsis in the village of </a:t>
            </a:r>
            <a:r>
              <a:rPr lang="en-GB" sz="2400" i="1" dirty="0" err="1">
                <a:latin typeface="Garamond" panose="02020404030301010803" pitchFamily="18" charset="0"/>
                <a:ea typeface="Calibri" panose="020F0502020204030204" pitchFamily="34" charset="0"/>
                <a:cs typeface="Times New Roman" panose="02020603050405020304" pitchFamily="18" charset="0"/>
              </a:rPr>
              <a:t>Kamituga</a:t>
            </a:r>
            <a:r>
              <a:rPr lang="en-GB" sz="2400" dirty="0">
                <a:latin typeface="Garamond" panose="02020404030301010803" pitchFamily="18" charset="0"/>
                <a:ea typeface="Calibri" panose="020F0502020204030204" pitchFamily="34" charset="0"/>
                <a:cs typeface="Times New Roman" panose="02020603050405020304" pitchFamily="18" charset="0"/>
              </a:rPr>
              <a:t>”(UN, 2010a: p.76); “</a:t>
            </a:r>
            <a:r>
              <a:rPr lang="en-GB" sz="2400" i="1" dirty="0">
                <a:latin typeface="Garamond" panose="02020404030301010803" pitchFamily="18" charset="0"/>
                <a:ea typeface="Calibri" panose="020F0502020204030204" pitchFamily="34" charset="0"/>
                <a:cs typeface="Times New Roman" panose="02020603050405020304" pitchFamily="18" charset="0"/>
              </a:rPr>
              <a:t>Over the course of November 1996, FDD and FAZ [Forces </a:t>
            </a:r>
            <a:r>
              <a:rPr lang="en-GB" sz="2400" i="1" dirty="0" err="1">
                <a:latin typeface="Garamond" panose="02020404030301010803" pitchFamily="18" charset="0"/>
                <a:ea typeface="Calibri" panose="020F0502020204030204" pitchFamily="34" charset="0"/>
                <a:cs typeface="Times New Roman" panose="02020603050405020304" pitchFamily="18" charset="0"/>
              </a:rPr>
              <a:t>Armées</a:t>
            </a:r>
            <a:r>
              <a:rPr lang="en-GB" sz="2400" i="1" dirty="0">
                <a:latin typeface="Garamond" panose="02020404030301010803" pitchFamily="18" charset="0"/>
                <a:ea typeface="Calibri" panose="020F0502020204030204" pitchFamily="34" charset="0"/>
                <a:cs typeface="Times New Roman" panose="02020603050405020304" pitchFamily="18" charset="0"/>
              </a:rPr>
              <a:t> </a:t>
            </a:r>
            <a:r>
              <a:rPr lang="en-GB" sz="2400" i="1" dirty="0" err="1">
                <a:latin typeface="Garamond" panose="02020404030301010803" pitchFamily="18" charset="0"/>
                <a:ea typeface="Calibri" panose="020F0502020204030204" pitchFamily="34" charset="0"/>
                <a:cs typeface="Times New Roman" panose="02020603050405020304" pitchFamily="18" charset="0"/>
              </a:rPr>
              <a:t>Zaïroises</a:t>
            </a:r>
            <a:r>
              <a:rPr lang="en-GB" sz="2400" i="1" dirty="0">
                <a:latin typeface="Garamond" panose="02020404030301010803" pitchFamily="18" charset="0"/>
                <a:ea typeface="Calibri" panose="020F0502020204030204" pitchFamily="34" charset="0"/>
                <a:cs typeface="Times New Roman" panose="02020603050405020304" pitchFamily="18" charset="0"/>
              </a:rPr>
              <a:t>] units killed around fifty Tutsi civilians by </a:t>
            </a:r>
            <a:r>
              <a:rPr lang="en-GB" sz="2400" i="1" dirty="0" err="1">
                <a:latin typeface="Garamond" panose="02020404030301010803" pitchFamily="18" charset="0"/>
                <a:ea typeface="Calibri" panose="020F0502020204030204" pitchFamily="34" charset="0"/>
                <a:cs typeface="Times New Roman" panose="02020603050405020304" pitchFamily="18" charset="0"/>
              </a:rPr>
              <a:t>Zalya</a:t>
            </a:r>
            <a:r>
              <a:rPr lang="en-GB" sz="2400" i="1" dirty="0">
                <a:latin typeface="Garamond" panose="02020404030301010803" pitchFamily="18" charset="0"/>
                <a:ea typeface="Calibri" panose="020F0502020204030204" pitchFamily="34" charset="0"/>
                <a:cs typeface="Times New Roman" panose="02020603050405020304" pitchFamily="18" charset="0"/>
              </a:rPr>
              <a:t> River, a few kilometres from </a:t>
            </a:r>
            <a:r>
              <a:rPr lang="en-GB" sz="2400" i="1" dirty="0" err="1">
                <a:latin typeface="Garamond" panose="02020404030301010803" pitchFamily="18" charset="0"/>
                <a:ea typeface="Calibri" panose="020F0502020204030204" pitchFamily="34" charset="0"/>
                <a:cs typeface="Times New Roman" panose="02020603050405020304" pitchFamily="18" charset="0"/>
              </a:rPr>
              <a:t>Kamituga</a:t>
            </a:r>
            <a:r>
              <a:rPr lang="en-GB" sz="2400" i="1" dirty="0">
                <a:latin typeface="Garamond" panose="02020404030301010803" pitchFamily="18" charset="0"/>
                <a:ea typeface="Calibri" panose="020F0502020204030204" pitchFamily="34" charset="0"/>
                <a:cs typeface="Times New Roman" panose="02020603050405020304" pitchFamily="18" charset="0"/>
              </a:rPr>
              <a:t>-Centre</a:t>
            </a:r>
            <a:r>
              <a:rPr lang="en-GB" sz="2400" dirty="0">
                <a:latin typeface="Garamond" panose="02020404030301010803" pitchFamily="18" charset="0"/>
                <a:ea typeface="Calibri" panose="020F0502020204030204" pitchFamily="34" charset="0"/>
                <a:cs typeface="Times New Roman" panose="02020603050405020304" pitchFamily="18" charset="0"/>
              </a:rPr>
              <a:t>.” (UN, 2010a: p.76); “</a:t>
            </a:r>
            <a:r>
              <a:rPr lang="en-GB" sz="2400" i="1" dirty="0">
                <a:latin typeface="Garamond" panose="02020404030301010803" pitchFamily="18" charset="0"/>
                <a:ea typeface="Calibri" panose="020F0502020204030204" pitchFamily="34" charset="0"/>
                <a:cs typeface="Times New Roman" panose="02020603050405020304" pitchFamily="18" charset="0"/>
              </a:rPr>
              <a:t>On 5 March 1999, elements of the ANC [</a:t>
            </a:r>
            <a:r>
              <a:rPr lang="en-GB" sz="2400" i="1" dirty="0" err="1">
                <a:latin typeface="Garamond" panose="02020404030301010803" pitchFamily="18" charset="0"/>
                <a:ea typeface="Calibri" panose="020F0502020204030204" pitchFamily="34" charset="0"/>
                <a:cs typeface="Times New Roman" panose="02020603050405020304" pitchFamily="18" charset="0"/>
              </a:rPr>
              <a:t>Armée</a:t>
            </a:r>
            <a:r>
              <a:rPr lang="en-GB" sz="2400" i="1" dirty="0">
                <a:latin typeface="Garamond" panose="02020404030301010803" pitchFamily="18" charset="0"/>
                <a:ea typeface="Calibri" panose="020F0502020204030204" pitchFamily="34" charset="0"/>
                <a:cs typeface="Times New Roman" panose="02020603050405020304" pitchFamily="18" charset="0"/>
              </a:rPr>
              <a:t> </a:t>
            </a:r>
            <a:r>
              <a:rPr lang="en-GB" sz="2400" i="1" dirty="0" err="1">
                <a:latin typeface="Garamond" panose="02020404030301010803" pitchFamily="18" charset="0"/>
                <a:ea typeface="Calibri" panose="020F0502020204030204" pitchFamily="34" charset="0"/>
                <a:cs typeface="Times New Roman" panose="02020603050405020304" pitchFamily="18" charset="0"/>
              </a:rPr>
              <a:t>Nationale</a:t>
            </a:r>
            <a:r>
              <a:rPr lang="en-GB" sz="2400" i="1" dirty="0">
                <a:latin typeface="Garamond" panose="02020404030301010803" pitchFamily="18" charset="0"/>
                <a:ea typeface="Calibri" panose="020F0502020204030204" pitchFamily="34" charset="0"/>
                <a:cs typeface="Times New Roman" panose="02020603050405020304" pitchFamily="18" charset="0"/>
              </a:rPr>
              <a:t> </a:t>
            </a:r>
            <a:r>
              <a:rPr lang="en-GB" sz="2400" i="1" dirty="0" err="1">
                <a:latin typeface="Garamond" panose="02020404030301010803" pitchFamily="18" charset="0"/>
                <a:ea typeface="Calibri" panose="020F0502020204030204" pitchFamily="34" charset="0"/>
                <a:cs typeface="Times New Roman" panose="02020603050405020304" pitchFamily="18" charset="0"/>
              </a:rPr>
              <a:t>Congolaise</a:t>
            </a:r>
            <a:r>
              <a:rPr lang="en-GB" sz="2400" i="1" dirty="0">
                <a:latin typeface="Garamond" panose="02020404030301010803" pitchFamily="18" charset="0"/>
                <a:ea typeface="Calibri" panose="020F0502020204030204" pitchFamily="34" charset="0"/>
                <a:cs typeface="Times New Roman" panose="02020603050405020304" pitchFamily="18" charset="0"/>
              </a:rPr>
              <a:t>] killed more than 100 people in the town of </a:t>
            </a:r>
            <a:r>
              <a:rPr lang="en-GB" sz="2400" i="1" dirty="0" err="1">
                <a:latin typeface="Garamond" panose="02020404030301010803" pitchFamily="18" charset="0"/>
                <a:ea typeface="Calibri" panose="020F0502020204030204" pitchFamily="34" charset="0"/>
                <a:cs typeface="Times New Roman" panose="02020603050405020304" pitchFamily="18" charset="0"/>
              </a:rPr>
              <a:t>Kamituga</a:t>
            </a:r>
            <a:r>
              <a:rPr lang="en-GB" sz="2400" dirty="0">
                <a:latin typeface="Garamond" panose="02020404030301010803" pitchFamily="18" charset="0"/>
                <a:ea typeface="Calibri" panose="020F0502020204030204" pitchFamily="34" charset="0"/>
                <a:cs typeface="Times New Roman" panose="02020603050405020304" pitchFamily="18" charset="0"/>
              </a:rPr>
              <a:t>” (UN, 2010a: p.179); “</a:t>
            </a:r>
            <a:r>
              <a:rPr lang="en-GB" sz="2400" i="1" dirty="0">
                <a:latin typeface="Garamond" panose="02020404030301010803" pitchFamily="18" charset="0"/>
                <a:ea typeface="Calibri" panose="020F0502020204030204" pitchFamily="34" charset="0"/>
                <a:cs typeface="Times New Roman" panose="02020603050405020304" pitchFamily="18" charset="0"/>
              </a:rPr>
              <a:t>In </a:t>
            </a:r>
            <a:r>
              <a:rPr lang="en-GB" sz="2400" i="1" dirty="0" err="1">
                <a:latin typeface="Garamond" panose="02020404030301010803" pitchFamily="18" charset="0"/>
                <a:ea typeface="Calibri" panose="020F0502020204030204" pitchFamily="34" charset="0"/>
                <a:cs typeface="Times New Roman" panose="02020603050405020304" pitchFamily="18" charset="0"/>
              </a:rPr>
              <a:t>Kamituga</a:t>
            </a:r>
            <a:r>
              <a:rPr lang="en-GB" sz="2400" i="1" dirty="0">
                <a:latin typeface="Garamond" panose="02020404030301010803" pitchFamily="18" charset="0"/>
                <a:ea typeface="Calibri" panose="020F0502020204030204" pitchFamily="34" charset="0"/>
                <a:cs typeface="Times New Roman" panose="02020603050405020304" pitchFamily="18" charset="0"/>
              </a:rPr>
              <a:t> and </a:t>
            </a:r>
            <a:r>
              <a:rPr lang="en-GB" sz="2400" i="1" dirty="0" err="1">
                <a:latin typeface="Garamond" panose="02020404030301010803" pitchFamily="18" charset="0"/>
                <a:ea typeface="Calibri" panose="020F0502020204030204" pitchFamily="34" charset="0"/>
                <a:cs typeface="Times New Roman" panose="02020603050405020304" pitchFamily="18" charset="0"/>
              </a:rPr>
              <a:t>Walungu</a:t>
            </a:r>
            <a:r>
              <a:rPr lang="en-GB" sz="2400" i="1" dirty="0">
                <a:latin typeface="Garamond" panose="02020404030301010803" pitchFamily="18" charset="0"/>
                <a:ea typeface="Calibri" panose="020F0502020204030204" pitchFamily="34" charset="0"/>
                <a:cs typeface="Times New Roman" panose="02020603050405020304" pitchFamily="18" charset="0"/>
              </a:rPr>
              <a:t> (South Kivu), the [</a:t>
            </a:r>
            <a:r>
              <a:rPr lang="en-GB" sz="2400" i="1" dirty="0" err="1">
                <a:latin typeface="Garamond" panose="02020404030301010803" pitchFamily="18" charset="0"/>
                <a:ea typeface="Calibri" panose="020F0502020204030204" pitchFamily="34" charset="0"/>
                <a:cs typeface="Times New Roman" panose="02020603050405020304" pitchFamily="18" charset="0"/>
              </a:rPr>
              <a:t>Mayi-Mayi</a:t>
            </a:r>
            <a:r>
              <a:rPr lang="en-GB" sz="2400" i="1" dirty="0">
                <a:latin typeface="Garamond" panose="02020404030301010803" pitchFamily="18" charset="0"/>
                <a:ea typeface="Calibri" panose="020F0502020204030204" pitchFamily="34" charset="0"/>
                <a:cs typeface="Times New Roman" panose="02020603050405020304" pitchFamily="18" charset="0"/>
              </a:rPr>
              <a:t>] militia allegedly cut off women’s breasts and forced them to eat them before executing them as punishment for their alleged support of the RCD-G or their refusal to undertake forced labour.</a:t>
            </a:r>
            <a:r>
              <a:rPr lang="en-GB" sz="2400" dirty="0">
                <a:latin typeface="Garamond" panose="02020404030301010803" pitchFamily="18" charset="0"/>
                <a:ea typeface="Calibri" panose="020F0502020204030204" pitchFamily="34" charset="0"/>
                <a:cs typeface="Times New Roman" panose="02020603050405020304" pitchFamily="18" charset="0"/>
              </a:rPr>
              <a:t>” (UN, 2010a: p.305).</a:t>
            </a:r>
            <a:endParaRPr lang="en-US" sz="2000" dirty="0" smtClean="0"/>
          </a:p>
          <a:p>
            <a:pPr marL="0" indent="0">
              <a:buNone/>
            </a:pPr>
            <a:endParaRPr lang="nl-BE" dirty="0"/>
          </a:p>
        </p:txBody>
      </p:sp>
    </p:spTree>
    <p:extLst>
      <p:ext uri="{BB962C8B-B14F-4D97-AF65-F5344CB8AC3E}">
        <p14:creationId xmlns:p14="http://schemas.microsoft.com/office/powerpoint/2010/main" val="177771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 y="789304"/>
            <a:ext cx="8488680" cy="6068696"/>
          </a:xfrm>
        </p:spPr>
        <p:txBody>
          <a:bodyPr>
            <a:normAutofit fontScale="92500"/>
          </a:bodyPr>
          <a:lstStyle/>
          <a:p>
            <a:r>
              <a:rPr lang="en-GB" sz="2400" dirty="0"/>
              <a:t>Also after the Congo wars, armed actors have continued to benefit from </a:t>
            </a:r>
            <a:r>
              <a:rPr lang="en-GB" sz="2400" dirty="0" err="1"/>
              <a:t>Kamituga’s</a:t>
            </a:r>
            <a:r>
              <a:rPr lang="en-GB" sz="2400" dirty="0"/>
              <a:t> artisanal mining sector. The Congolese national army, the FARDC (</a:t>
            </a:r>
            <a:r>
              <a:rPr lang="en-GB" sz="2400" i="1" dirty="0"/>
              <a:t>Forces </a:t>
            </a:r>
            <a:r>
              <a:rPr lang="en-GB" sz="2400" i="1" dirty="0" err="1"/>
              <a:t>Armées</a:t>
            </a:r>
            <a:r>
              <a:rPr lang="en-GB" sz="2400" i="1" dirty="0"/>
              <a:t> de la </a:t>
            </a:r>
            <a:r>
              <a:rPr lang="en-GB" sz="2400" i="1" dirty="0" err="1"/>
              <a:t>République</a:t>
            </a:r>
            <a:r>
              <a:rPr lang="en-GB" sz="2400" i="1" dirty="0"/>
              <a:t> </a:t>
            </a:r>
            <a:r>
              <a:rPr lang="en-GB" sz="2400" i="1" dirty="0" err="1"/>
              <a:t>Démocratique</a:t>
            </a:r>
            <a:r>
              <a:rPr lang="en-GB" sz="2400" i="1" dirty="0"/>
              <a:t> du Congo</a:t>
            </a:r>
            <a:r>
              <a:rPr lang="en-GB" sz="2400" dirty="0"/>
              <a:t>) reportedly took over the existing taxation-systems, while the FDLR remained active in </a:t>
            </a:r>
            <a:r>
              <a:rPr lang="en-GB" sz="2400" dirty="0" err="1"/>
              <a:t>Kamituga’s</a:t>
            </a:r>
            <a:r>
              <a:rPr lang="en-GB" sz="2400" dirty="0"/>
              <a:t> surroundings setting up “tax barriers” and relying on ambush attacks against mineral traders (</a:t>
            </a:r>
            <a:r>
              <a:rPr lang="en-GB" sz="2400" dirty="0" err="1"/>
              <a:t>Geenen</a:t>
            </a:r>
            <a:r>
              <a:rPr lang="en-GB" sz="2400" dirty="0"/>
              <a:t>, 2014: p.114-118; IPIS, 2014; UN, 2010b: p.57-61).</a:t>
            </a:r>
            <a:endParaRPr lang="nl-BE" sz="2400" dirty="0"/>
          </a:p>
          <a:p>
            <a:r>
              <a:rPr lang="en-US" sz="2400" dirty="0"/>
              <a:t>When discussing the patron-client relationships in mineral-rich areas, the UN Security Council writes “</a:t>
            </a:r>
            <a:r>
              <a:rPr lang="en-US" sz="2400" i="1" dirty="0"/>
              <a:t>The position of brigade commander in </a:t>
            </a:r>
            <a:r>
              <a:rPr lang="en-US" sz="2400" i="1" dirty="0" err="1"/>
              <a:t>Kamituga</a:t>
            </a:r>
            <a:r>
              <a:rPr lang="en-US" sz="2400" i="1" dirty="0"/>
              <a:t> seems to be a sought-after deployment within FARDC. According to several FARDC sources and mineral traders, to secure this posting army officers often make arrangements with higher-ranking commanders, promising to return to them a significant percentage of their local earnings</a:t>
            </a:r>
            <a:r>
              <a:rPr lang="en-US" sz="2400" dirty="0"/>
              <a:t>” (UN, 2010b: p.58). In the most recent analysis of their interactive map of artisanal mining sites, IPIS further reports that “</a:t>
            </a:r>
            <a:r>
              <a:rPr lang="en-US" sz="2400" i="1" dirty="0"/>
              <a:t>the FARDC have installed various systems of illegal taxation at mining sites in the territory of </a:t>
            </a:r>
            <a:r>
              <a:rPr lang="en-US" sz="2400" i="1" dirty="0" err="1"/>
              <a:t>Mwenga</a:t>
            </a:r>
            <a:r>
              <a:rPr lang="en-US" sz="2400" i="1" dirty="0"/>
              <a:t>, South-Kivu</a:t>
            </a:r>
            <a:r>
              <a:rPr lang="en-US" sz="2400" dirty="0"/>
              <a:t>” which “</a:t>
            </a:r>
            <a:r>
              <a:rPr lang="en-US" sz="2400" i="1" dirty="0"/>
              <a:t>affects at least 6.000 artisanal miners around the gold mining </a:t>
            </a:r>
            <a:r>
              <a:rPr lang="en-US" sz="2400" i="1" dirty="0" err="1"/>
              <a:t>centre</a:t>
            </a:r>
            <a:r>
              <a:rPr lang="en-US" sz="2400" i="1" dirty="0"/>
              <a:t> of </a:t>
            </a:r>
            <a:r>
              <a:rPr lang="en-US" sz="2400" i="1" dirty="0" err="1"/>
              <a:t>Kamituga</a:t>
            </a:r>
            <a:r>
              <a:rPr lang="en-US" sz="2400" i="1" dirty="0"/>
              <a:t> alone</a:t>
            </a:r>
            <a:r>
              <a:rPr lang="en-US" sz="2400" dirty="0"/>
              <a:t>”.(IPIS, 2014: p.9). </a:t>
            </a:r>
            <a:endParaRPr lang="nl-BE" sz="2400" dirty="0"/>
          </a:p>
          <a:p>
            <a:pPr marL="0" indent="0">
              <a:buNone/>
            </a:pPr>
            <a:endParaRPr lang="nl-BE" dirty="0"/>
          </a:p>
        </p:txBody>
      </p:sp>
    </p:spTree>
    <p:extLst>
      <p:ext uri="{BB962C8B-B14F-4D97-AF65-F5344CB8AC3E}">
        <p14:creationId xmlns:p14="http://schemas.microsoft.com/office/powerpoint/2010/main" val="355929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Future</a:t>
            </a:r>
            <a:r>
              <a:rPr lang="nl-BE" dirty="0"/>
              <a:t> (violent) </a:t>
            </a:r>
            <a:r>
              <a:rPr lang="nl-BE" dirty="0" err="1"/>
              <a:t>confrontation</a:t>
            </a:r>
            <a:r>
              <a:rPr lang="nl-BE" dirty="0"/>
              <a:t> in </a:t>
            </a:r>
            <a:r>
              <a:rPr lang="nl-BE" dirty="0" err="1"/>
              <a:t>Kamituga</a:t>
            </a:r>
            <a:r>
              <a:rPr lang="nl-BE" dirty="0"/>
              <a:t>?</a:t>
            </a:r>
          </a:p>
        </p:txBody>
      </p:sp>
      <p:pic>
        <p:nvPicPr>
          <p:cNvPr id="4" name="Content Placeholder 3"/>
          <p:cNvPicPr>
            <a:picLocks noGrp="1"/>
          </p:cNvPicPr>
          <p:nvPr>
            <p:ph idx="1"/>
          </p:nvPr>
        </p:nvPicPr>
        <p:blipFill>
          <a:blip r:embed="rId2"/>
          <a:stretch>
            <a:fillRect/>
          </a:stretch>
        </p:blipFill>
        <p:spPr>
          <a:xfrm>
            <a:off x="1530816" y="1825625"/>
            <a:ext cx="6082368" cy="4351338"/>
          </a:xfrm>
          <a:prstGeom prst="rect">
            <a:avLst/>
          </a:prstGeom>
        </p:spPr>
      </p:pic>
    </p:spTree>
    <p:extLst>
      <p:ext uri="{BB962C8B-B14F-4D97-AF65-F5344CB8AC3E}">
        <p14:creationId xmlns:p14="http://schemas.microsoft.com/office/powerpoint/2010/main" val="168860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927279" y="463639"/>
            <a:ext cx="6697013" cy="5713324"/>
          </a:xfrm>
          <a:prstGeom prst="rect">
            <a:avLst/>
          </a:prstGeom>
        </p:spPr>
      </p:pic>
    </p:spTree>
    <p:extLst>
      <p:ext uri="{BB962C8B-B14F-4D97-AF65-F5344CB8AC3E}">
        <p14:creationId xmlns:p14="http://schemas.microsoft.com/office/powerpoint/2010/main" val="57305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895" y="186887"/>
            <a:ext cx="3418112" cy="3209902"/>
          </a:xfrm>
          <a:prstGeom prst="rect">
            <a:avLst/>
          </a:prstGeom>
        </p:spPr>
      </p:pic>
      <p:pic>
        <p:nvPicPr>
          <p:cNvPr id="6" name="Picture 5"/>
          <p:cNvPicPr>
            <a:picLocks noChangeAspect="1"/>
          </p:cNvPicPr>
          <p:nvPr/>
        </p:nvPicPr>
        <p:blipFill>
          <a:blip r:embed="rId3"/>
          <a:stretch>
            <a:fillRect/>
          </a:stretch>
        </p:blipFill>
        <p:spPr>
          <a:xfrm>
            <a:off x="1363907" y="3507827"/>
            <a:ext cx="3418112" cy="3220213"/>
          </a:xfrm>
          <a:prstGeom prst="rect">
            <a:avLst/>
          </a:prstGeom>
        </p:spPr>
      </p:pic>
      <p:pic>
        <p:nvPicPr>
          <p:cNvPr id="9" name="Picture 8"/>
          <p:cNvPicPr>
            <a:picLocks noChangeAspect="1"/>
          </p:cNvPicPr>
          <p:nvPr/>
        </p:nvPicPr>
        <p:blipFill>
          <a:blip r:embed="rId4"/>
          <a:stretch>
            <a:fillRect/>
          </a:stretch>
        </p:blipFill>
        <p:spPr>
          <a:xfrm>
            <a:off x="4986970" y="186887"/>
            <a:ext cx="3943166" cy="5060732"/>
          </a:xfrm>
          <a:prstGeom prst="rect">
            <a:avLst/>
          </a:prstGeom>
        </p:spPr>
      </p:pic>
    </p:spTree>
    <p:extLst>
      <p:ext uri="{BB962C8B-B14F-4D97-AF65-F5344CB8AC3E}">
        <p14:creationId xmlns:p14="http://schemas.microsoft.com/office/powerpoint/2010/main" val="47159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Rebel in the miner’s shaft</a:t>
            </a:r>
            <a:endParaRPr lang="nl-BE" sz="3200" dirty="0"/>
          </a:p>
        </p:txBody>
      </p:sp>
      <p:sp>
        <p:nvSpPr>
          <p:cNvPr id="3" name="Content Placeholder 2"/>
          <p:cNvSpPr>
            <a:spLocks noGrp="1"/>
          </p:cNvSpPr>
          <p:nvPr>
            <p:ph idx="1"/>
          </p:nvPr>
        </p:nvSpPr>
        <p:spPr>
          <a:xfrm>
            <a:off x="457200" y="1600200"/>
            <a:ext cx="2963917" cy="4525963"/>
          </a:xfrm>
        </p:spPr>
        <p:txBody>
          <a:bodyPr/>
          <a:lstStyle/>
          <a:p>
            <a:pPr marL="0" indent="0">
              <a:buNone/>
            </a:pPr>
            <a:r>
              <a:rPr lang="en-US" dirty="0" smtClean="0"/>
              <a:t>Among miners</a:t>
            </a:r>
            <a:endParaRPr lang="nl-BE" dirty="0"/>
          </a:p>
        </p:txBody>
      </p:sp>
      <p:sp>
        <p:nvSpPr>
          <p:cNvPr id="4" name="Content Placeholder 2"/>
          <p:cNvSpPr txBox="1">
            <a:spLocks/>
          </p:cNvSpPr>
          <p:nvPr/>
        </p:nvSpPr>
        <p:spPr>
          <a:xfrm>
            <a:off x="4572000" y="1600200"/>
            <a:ext cx="435128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prstClr val="black"/>
                </a:solidFill>
              </a:rPr>
              <a:t>Among pit managers</a:t>
            </a:r>
            <a:endParaRPr lang="nl-BE"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2558448"/>
            <a:ext cx="3159016" cy="3286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433" y="2558448"/>
            <a:ext cx="3695043" cy="3286125"/>
          </a:xfrm>
          <a:prstGeom prst="rect">
            <a:avLst/>
          </a:prstGeom>
        </p:spPr>
      </p:pic>
      <p:sp>
        <p:nvSpPr>
          <p:cNvPr id="7" name="TextBox 6"/>
          <p:cNvSpPr txBox="1"/>
          <p:nvPr/>
        </p:nvSpPr>
        <p:spPr>
          <a:xfrm>
            <a:off x="7078718" y="4713890"/>
            <a:ext cx="567558" cy="369332"/>
          </a:xfrm>
          <a:prstGeom prst="rect">
            <a:avLst/>
          </a:prstGeom>
          <a:noFill/>
        </p:spPr>
        <p:txBody>
          <a:bodyPr wrap="square" rtlCol="0">
            <a:spAutoFit/>
          </a:bodyPr>
          <a:lstStyle/>
          <a:p>
            <a:r>
              <a:rPr lang="en-US" dirty="0" smtClean="0">
                <a:solidFill>
                  <a:prstClr val="black"/>
                </a:solidFill>
              </a:rPr>
              <a:t>8%</a:t>
            </a:r>
            <a:endParaRPr lang="nl-BE" dirty="0">
              <a:solidFill>
                <a:prstClr val="black"/>
              </a:solidFill>
            </a:endParaRPr>
          </a:p>
        </p:txBody>
      </p:sp>
      <p:sp>
        <p:nvSpPr>
          <p:cNvPr id="8" name="TextBox 7"/>
          <p:cNvSpPr txBox="1"/>
          <p:nvPr/>
        </p:nvSpPr>
        <p:spPr>
          <a:xfrm>
            <a:off x="2328042" y="4016844"/>
            <a:ext cx="620110" cy="369332"/>
          </a:xfrm>
          <a:prstGeom prst="rect">
            <a:avLst/>
          </a:prstGeom>
          <a:noFill/>
        </p:spPr>
        <p:txBody>
          <a:bodyPr wrap="square" rtlCol="0">
            <a:spAutoFit/>
          </a:bodyPr>
          <a:lstStyle/>
          <a:p>
            <a:r>
              <a:rPr lang="en-US" dirty="0" smtClean="0">
                <a:solidFill>
                  <a:prstClr val="black"/>
                </a:solidFill>
              </a:rPr>
              <a:t>23%</a:t>
            </a:r>
            <a:endParaRPr lang="nl-BE" dirty="0">
              <a:solidFill>
                <a:prstClr val="black"/>
              </a:solidFill>
            </a:endParaRPr>
          </a:p>
        </p:txBody>
      </p:sp>
    </p:spTree>
    <p:extLst>
      <p:ext uri="{BB962C8B-B14F-4D97-AF65-F5344CB8AC3E}">
        <p14:creationId xmlns:p14="http://schemas.microsoft.com/office/powerpoint/2010/main" val="383086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740979" y="740979"/>
            <a:ext cx="7646276" cy="5407573"/>
          </a:xfrm>
          <a:prstGeom prst="rect">
            <a:avLst/>
          </a:prstGeom>
        </p:spPr>
      </p:pic>
    </p:spTree>
    <p:extLst>
      <p:ext uri="{BB962C8B-B14F-4D97-AF65-F5344CB8AC3E}">
        <p14:creationId xmlns:p14="http://schemas.microsoft.com/office/powerpoint/2010/main" val="39957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29" y="807720"/>
            <a:ext cx="8606118" cy="5924156"/>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6" name="Rounded Rectangle 5"/>
          <p:cNvSpPr/>
          <p:nvPr/>
        </p:nvSpPr>
        <p:spPr>
          <a:xfrm>
            <a:off x="2596462" y="459687"/>
            <a:ext cx="4058652" cy="73221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TextBox 6"/>
          <p:cNvSpPr txBox="1"/>
          <p:nvPr/>
        </p:nvSpPr>
        <p:spPr>
          <a:xfrm>
            <a:off x="2702089" y="585950"/>
            <a:ext cx="3624903" cy="461665"/>
          </a:xfrm>
          <a:prstGeom prst="rect">
            <a:avLst/>
          </a:prstGeom>
          <a:noFill/>
        </p:spPr>
        <p:txBody>
          <a:bodyPr wrap="square" rtlCol="0">
            <a:spAutoFit/>
          </a:bodyPr>
          <a:lstStyle/>
          <a:p>
            <a:pPr algn="ctr"/>
            <a:r>
              <a:rPr lang="en-US" sz="2400" dirty="0" smtClean="0">
                <a:solidFill>
                  <a:prstClr val="white"/>
                </a:solidFill>
              </a:rPr>
              <a:t>Taste to rebel 1, 2 = f(…)</a:t>
            </a:r>
            <a:endParaRPr lang="nl-BE" sz="2400" dirty="0">
              <a:solidFill>
                <a:prstClr val="white"/>
              </a:solidFill>
            </a:endParaRPr>
          </a:p>
        </p:txBody>
      </p:sp>
      <p:sp>
        <p:nvSpPr>
          <p:cNvPr id="10" name="Up Arrow Callout 9"/>
          <p:cNvSpPr/>
          <p:nvPr/>
        </p:nvSpPr>
        <p:spPr>
          <a:xfrm rot="10800000">
            <a:off x="6326992" y="1304215"/>
            <a:ext cx="2647251" cy="156888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1" name="TextBox 10"/>
          <p:cNvSpPr txBox="1"/>
          <p:nvPr/>
        </p:nvSpPr>
        <p:spPr>
          <a:xfrm>
            <a:off x="6578520" y="1426211"/>
            <a:ext cx="2053389" cy="830997"/>
          </a:xfrm>
          <a:prstGeom prst="rect">
            <a:avLst/>
          </a:prstGeom>
          <a:noFill/>
        </p:spPr>
        <p:txBody>
          <a:bodyPr wrap="square" rtlCol="0">
            <a:spAutoFit/>
          </a:bodyPr>
          <a:lstStyle/>
          <a:p>
            <a:pPr algn="ctr"/>
            <a:r>
              <a:rPr lang="en-US" sz="2400" dirty="0" smtClean="0">
                <a:solidFill>
                  <a:prstClr val="white"/>
                </a:solidFill>
              </a:rPr>
              <a:t>Ambiguous incentives</a:t>
            </a:r>
            <a:endParaRPr lang="nl-BE" sz="2400" dirty="0">
              <a:solidFill>
                <a:prstClr val="white"/>
              </a:solidFill>
            </a:endParaRPr>
          </a:p>
        </p:txBody>
      </p:sp>
      <p:sp>
        <p:nvSpPr>
          <p:cNvPr id="16" name="Up Arrow Callout 15"/>
          <p:cNvSpPr/>
          <p:nvPr/>
        </p:nvSpPr>
        <p:spPr>
          <a:xfrm rot="10800000">
            <a:off x="6151104" y="2920199"/>
            <a:ext cx="2908223" cy="1842714"/>
          </a:xfrm>
          <a:prstGeom prst="upArrow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17" name="TextBox 16"/>
          <p:cNvSpPr txBox="1"/>
          <p:nvPr/>
        </p:nvSpPr>
        <p:spPr>
          <a:xfrm>
            <a:off x="6241255" y="2985420"/>
            <a:ext cx="2727917" cy="369332"/>
          </a:xfrm>
          <a:prstGeom prst="rect">
            <a:avLst/>
          </a:prstGeom>
          <a:noFill/>
        </p:spPr>
        <p:txBody>
          <a:bodyPr wrap="square" rtlCol="0">
            <a:spAutoFit/>
          </a:bodyPr>
          <a:lstStyle/>
          <a:p>
            <a:pPr algn="ctr"/>
            <a:r>
              <a:rPr lang="en-US" dirty="0" smtClean="0">
                <a:solidFill>
                  <a:prstClr val="white"/>
                </a:solidFill>
              </a:rPr>
              <a:t>stakes </a:t>
            </a:r>
            <a:r>
              <a:rPr lang="en-US" dirty="0">
                <a:solidFill>
                  <a:prstClr val="white"/>
                </a:solidFill>
              </a:rPr>
              <a:t>in mining, inequality</a:t>
            </a:r>
          </a:p>
        </p:txBody>
      </p:sp>
      <p:sp>
        <p:nvSpPr>
          <p:cNvPr id="24" name="TextBox 23"/>
          <p:cNvSpPr txBox="1"/>
          <p:nvPr/>
        </p:nvSpPr>
        <p:spPr>
          <a:xfrm>
            <a:off x="322729" y="4981903"/>
            <a:ext cx="8427133" cy="1015663"/>
          </a:xfrm>
          <a:prstGeom prst="rect">
            <a:avLst/>
          </a:prstGeom>
          <a:solidFill>
            <a:srgbClr val="002060"/>
          </a:solidFill>
        </p:spPr>
        <p:txBody>
          <a:bodyPr wrap="square" rtlCol="0">
            <a:spAutoFit/>
          </a:bodyPr>
          <a:lstStyle/>
          <a:p>
            <a:pPr algn="ctr"/>
            <a:r>
              <a:rPr lang="en-US" sz="2000" b="1" dirty="0" smtClean="0">
                <a:solidFill>
                  <a:prstClr val="white"/>
                </a:solidFill>
              </a:rPr>
              <a:t>Distance between current and expected/aspired material welfare, Social class: PDG or miner, Frequency of Banro visits in past 4 weeks, Interview quality as reported by the enumerator</a:t>
            </a:r>
            <a:endParaRPr lang="nl-BE" dirty="0">
              <a:solidFill>
                <a:prstClr val="black"/>
              </a:solidFill>
            </a:endParaRPr>
          </a:p>
        </p:txBody>
      </p:sp>
      <p:sp>
        <p:nvSpPr>
          <p:cNvPr id="12" name="TextBox 11"/>
          <p:cNvSpPr txBox="1"/>
          <p:nvPr/>
        </p:nvSpPr>
        <p:spPr>
          <a:xfrm>
            <a:off x="6151104" y="3412501"/>
            <a:ext cx="2727917" cy="646331"/>
          </a:xfrm>
          <a:prstGeom prst="rect">
            <a:avLst/>
          </a:prstGeom>
          <a:noFill/>
        </p:spPr>
        <p:txBody>
          <a:bodyPr wrap="square" rtlCol="0">
            <a:spAutoFit/>
          </a:bodyPr>
          <a:lstStyle/>
          <a:p>
            <a:pPr algn="ctr"/>
            <a:r>
              <a:rPr lang="en-US" dirty="0" smtClean="0">
                <a:solidFill>
                  <a:prstClr val="white"/>
                </a:solidFill>
              </a:rPr>
              <a:t>Frequency Banro, Interview quality</a:t>
            </a:r>
            <a:endParaRPr lang="en-US" dirty="0">
              <a:solidFill>
                <a:prstClr val="white"/>
              </a:solidFill>
            </a:endParaRPr>
          </a:p>
        </p:txBody>
      </p:sp>
    </p:spTree>
    <p:extLst>
      <p:ext uri="{BB962C8B-B14F-4D97-AF65-F5344CB8AC3E}">
        <p14:creationId xmlns:p14="http://schemas.microsoft.com/office/powerpoint/2010/main" val="78799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44409"/>
            <a:ext cx="7886700" cy="769991"/>
          </a:xfrm>
        </p:spPr>
        <p:txBody>
          <a:bodyPr/>
          <a:lstStyle/>
          <a:p>
            <a:pPr algn="ctr"/>
            <a:r>
              <a:rPr lang="en-US" dirty="0" smtClean="0"/>
              <a:t>Miner vs. PDG</a:t>
            </a:r>
            <a:endParaRPr lang="nl-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3" y="914400"/>
            <a:ext cx="4137146" cy="30112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8646" y="876159"/>
            <a:ext cx="4189686" cy="304945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53" y="3925615"/>
            <a:ext cx="4028843" cy="293238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689" y="3925614"/>
            <a:ext cx="4033643" cy="2822303"/>
          </a:xfrm>
          <a:prstGeom prst="rect">
            <a:avLst/>
          </a:prstGeom>
        </p:spPr>
      </p:pic>
    </p:spTree>
    <p:extLst>
      <p:ext uri="{BB962C8B-B14F-4D97-AF65-F5344CB8AC3E}">
        <p14:creationId xmlns:p14="http://schemas.microsoft.com/office/powerpoint/2010/main" val="14828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38571"/>
            <a:ext cx="7886700" cy="1325563"/>
          </a:xfrm>
        </p:spPr>
        <p:txBody>
          <a:bodyPr>
            <a:normAutofit fontScale="90000"/>
          </a:bodyPr>
          <a:lstStyle/>
          <a:p>
            <a:pPr algn="ctr"/>
            <a:r>
              <a:rPr lang="en-US" dirty="0" smtClean="0"/>
              <a:t>‘</a:t>
            </a:r>
            <a:r>
              <a:rPr lang="en-US" dirty="0" smtClean="0">
                <a:solidFill>
                  <a:srgbClr val="C00000"/>
                </a:solidFill>
              </a:rPr>
              <a:t>Relative deprivation</a:t>
            </a:r>
            <a:r>
              <a:rPr lang="en-US" dirty="0" smtClean="0"/>
              <a:t>’: Distance between own position and others’ position on ‘Ladder of life’</a:t>
            </a:r>
            <a:endParaRPr lang="nl-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8903"/>
            <a:ext cx="4514850" cy="3286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50" y="2258902"/>
            <a:ext cx="4514850" cy="3286125"/>
          </a:xfrm>
          <a:prstGeom prst="rect">
            <a:avLst/>
          </a:prstGeom>
        </p:spPr>
      </p:pic>
    </p:spTree>
    <p:extLst>
      <p:ext uri="{BB962C8B-B14F-4D97-AF65-F5344CB8AC3E}">
        <p14:creationId xmlns:p14="http://schemas.microsoft.com/office/powerpoint/2010/main" val="5194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FFC000"/>
                </a:solidFill>
              </a:rPr>
              <a:t>Contribution</a:t>
            </a:r>
            <a:endParaRPr lang="nl-BE" sz="4000" dirty="0">
              <a:solidFill>
                <a:srgbClr val="FFC000"/>
              </a:solidFill>
            </a:endParaRPr>
          </a:p>
        </p:txBody>
      </p:sp>
    </p:spTree>
    <p:extLst>
      <p:ext uri="{BB962C8B-B14F-4D97-AF65-F5344CB8AC3E}">
        <p14:creationId xmlns:p14="http://schemas.microsoft.com/office/powerpoint/2010/main" val="327748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607" y="365126"/>
            <a:ext cx="8418785" cy="1325563"/>
          </a:xfrm>
        </p:spPr>
        <p:txBody>
          <a:bodyPr/>
          <a:lstStyle/>
          <a:p>
            <a:pPr algn="ctr"/>
            <a:r>
              <a:rPr lang="en-US" dirty="0" smtClean="0"/>
              <a:t>Frequency of on-site visit by Banro</a:t>
            </a:r>
            <a:endParaRPr lang="nl-BE"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350" y="1403131"/>
            <a:ext cx="6880409" cy="5007892"/>
          </a:xfrm>
        </p:spPr>
      </p:pic>
    </p:spTree>
    <p:extLst>
      <p:ext uri="{BB962C8B-B14F-4D97-AF65-F5344CB8AC3E}">
        <p14:creationId xmlns:p14="http://schemas.microsoft.com/office/powerpoint/2010/main" val="382696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Interview quality</a:t>
            </a:r>
            <a:endParaRPr lang="nl-B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11" y="1520974"/>
            <a:ext cx="6747778" cy="4911357"/>
          </a:xfrm>
          <a:prstGeom prst="rect">
            <a:avLst/>
          </a:prstGeom>
        </p:spPr>
      </p:pic>
      <p:sp>
        <p:nvSpPr>
          <p:cNvPr id="5" name="TextBox 4"/>
          <p:cNvSpPr txBox="1"/>
          <p:nvPr/>
        </p:nvSpPr>
        <p:spPr>
          <a:xfrm>
            <a:off x="2523502" y="6247665"/>
            <a:ext cx="5707117" cy="369332"/>
          </a:xfrm>
          <a:prstGeom prst="rect">
            <a:avLst/>
          </a:prstGeom>
          <a:noFill/>
        </p:spPr>
        <p:txBody>
          <a:bodyPr wrap="square" rtlCol="0">
            <a:spAutoFit/>
          </a:bodyPr>
          <a:lstStyle/>
          <a:p>
            <a:r>
              <a:rPr lang="en-US" dirty="0" smtClean="0">
                <a:solidFill>
                  <a:prstClr val="black"/>
                </a:solidFill>
              </a:rPr>
              <a:t>Very bad         </a:t>
            </a:r>
            <a:r>
              <a:rPr lang="en-US" dirty="0" err="1" smtClean="0">
                <a:solidFill>
                  <a:prstClr val="black"/>
                </a:solidFill>
              </a:rPr>
              <a:t>Bad</a:t>
            </a:r>
            <a:r>
              <a:rPr lang="en-US" dirty="0" smtClean="0">
                <a:solidFill>
                  <a:prstClr val="black"/>
                </a:solidFill>
              </a:rPr>
              <a:t>     Reasonable      Good       Very good</a:t>
            </a:r>
            <a:endParaRPr lang="nl-BE" dirty="0">
              <a:solidFill>
                <a:prstClr val="black"/>
              </a:solidFill>
            </a:endParaRPr>
          </a:p>
        </p:txBody>
      </p:sp>
    </p:spTree>
    <p:extLst>
      <p:ext uri="{BB962C8B-B14F-4D97-AF65-F5344CB8AC3E}">
        <p14:creationId xmlns:p14="http://schemas.microsoft.com/office/powerpoint/2010/main" val="121061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4854" y="1466033"/>
            <a:ext cx="7959375" cy="3452807"/>
          </a:xfrm>
          <a:prstGeom prst="rect">
            <a:avLst/>
          </a:prstGeom>
        </p:spPr>
      </p:pic>
      <p:sp>
        <p:nvSpPr>
          <p:cNvPr id="3" name="Rectangle 2"/>
          <p:cNvSpPr/>
          <p:nvPr/>
        </p:nvSpPr>
        <p:spPr>
          <a:xfrm>
            <a:off x="2498271" y="3755571"/>
            <a:ext cx="571500" cy="3102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3587775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Six possible representations of the population of artisanal miners</a:t>
            </a:r>
            <a:endParaRPr lang="nl-BE" sz="3200" dirty="0"/>
          </a:p>
        </p:txBody>
      </p:sp>
      <p:pic>
        <p:nvPicPr>
          <p:cNvPr id="4" name="Content Placeholder 3"/>
          <p:cNvPicPr>
            <a:picLocks noGrp="1"/>
          </p:cNvPicPr>
          <p:nvPr>
            <p:ph idx="1"/>
          </p:nvPr>
        </p:nvPicPr>
        <p:blipFill>
          <a:blip r:embed="rId2"/>
          <a:stretch>
            <a:fillRect/>
          </a:stretch>
        </p:blipFill>
        <p:spPr>
          <a:xfrm>
            <a:off x="128789" y="1600199"/>
            <a:ext cx="8796270" cy="4968025"/>
          </a:xfrm>
          <a:prstGeom prst="rect">
            <a:avLst/>
          </a:prstGeom>
        </p:spPr>
      </p:pic>
    </p:spTree>
    <p:extLst>
      <p:ext uri="{BB962C8B-B14F-4D97-AF65-F5344CB8AC3E}">
        <p14:creationId xmlns:p14="http://schemas.microsoft.com/office/powerpoint/2010/main" val="321795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How many of five representative miners (have) participate(d) in the activities of an armed group?</a:t>
            </a:r>
            <a:endParaRPr lang="nl-BE" sz="2800" dirty="0"/>
          </a:p>
        </p:txBody>
      </p:sp>
      <p:pic>
        <p:nvPicPr>
          <p:cNvPr id="4" name="Content Placeholder 3"/>
          <p:cNvPicPr>
            <a:picLocks noGrp="1"/>
          </p:cNvPicPr>
          <p:nvPr>
            <p:ph idx="1"/>
          </p:nvPr>
        </p:nvPicPr>
        <p:blipFill>
          <a:blip r:embed="rId2"/>
          <a:stretch>
            <a:fillRect/>
          </a:stretch>
        </p:blipFill>
        <p:spPr>
          <a:xfrm>
            <a:off x="1391311" y="1600200"/>
            <a:ext cx="6361377" cy="4525963"/>
          </a:xfrm>
          <a:prstGeom prst="rect">
            <a:avLst/>
          </a:prstGeom>
        </p:spPr>
      </p:pic>
    </p:spTree>
    <p:extLst>
      <p:ext uri="{BB962C8B-B14F-4D97-AF65-F5344CB8AC3E}">
        <p14:creationId xmlns:p14="http://schemas.microsoft.com/office/powerpoint/2010/main" val="308112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 wage</a:t>
            </a:r>
            <a:endParaRPr lang="nl-BE"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6248" y="1600200"/>
            <a:ext cx="6591503" cy="4525963"/>
          </a:xfrm>
          <a:prstGeom prst="rect">
            <a:avLst/>
          </a:prstGeom>
          <a:noFill/>
          <a:ln>
            <a:noFill/>
          </a:ln>
          <a:extLst/>
        </p:spPr>
      </p:pic>
      <p:sp>
        <p:nvSpPr>
          <p:cNvPr id="3" name="TextBox 2"/>
          <p:cNvSpPr txBox="1"/>
          <p:nvPr/>
        </p:nvSpPr>
        <p:spPr>
          <a:xfrm>
            <a:off x="6560528" y="2238704"/>
            <a:ext cx="898634" cy="369332"/>
          </a:xfrm>
          <a:prstGeom prst="rect">
            <a:avLst/>
          </a:prstGeom>
          <a:noFill/>
        </p:spPr>
        <p:txBody>
          <a:bodyPr wrap="square" rtlCol="0">
            <a:spAutoFit/>
          </a:bodyPr>
          <a:lstStyle/>
          <a:p>
            <a:r>
              <a:rPr lang="en-US" dirty="0" smtClean="0">
                <a:solidFill>
                  <a:srgbClr val="C00000"/>
                </a:solidFill>
              </a:rPr>
              <a:t>47%</a:t>
            </a:r>
            <a:endParaRPr lang="nl-BE" dirty="0">
              <a:solidFill>
                <a:srgbClr val="C00000"/>
              </a:solidFill>
            </a:endParaRPr>
          </a:p>
        </p:txBody>
      </p:sp>
      <p:sp>
        <p:nvSpPr>
          <p:cNvPr id="5" name="TextBox 4"/>
          <p:cNvSpPr txBox="1"/>
          <p:nvPr/>
        </p:nvSpPr>
        <p:spPr>
          <a:xfrm>
            <a:off x="4332890" y="2238704"/>
            <a:ext cx="898634" cy="369332"/>
          </a:xfrm>
          <a:prstGeom prst="rect">
            <a:avLst/>
          </a:prstGeom>
          <a:noFill/>
        </p:spPr>
        <p:txBody>
          <a:bodyPr wrap="square" rtlCol="0">
            <a:spAutoFit/>
          </a:bodyPr>
          <a:lstStyle/>
          <a:p>
            <a:r>
              <a:rPr lang="en-US" dirty="0" smtClean="0">
                <a:solidFill>
                  <a:srgbClr val="4F81BD">
                    <a:lumMod val="75000"/>
                  </a:srgbClr>
                </a:solidFill>
              </a:rPr>
              <a:t>76%</a:t>
            </a:r>
            <a:endParaRPr lang="nl-BE" dirty="0">
              <a:solidFill>
                <a:srgbClr val="4F81BD">
                  <a:lumMod val="75000"/>
                </a:srgbClr>
              </a:solidFill>
            </a:endParaRPr>
          </a:p>
        </p:txBody>
      </p:sp>
      <p:sp>
        <p:nvSpPr>
          <p:cNvPr id="6" name="Oval 5"/>
          <p:cNvSpPr/>
          <p:nvPr/>
        </p:nvSpPr>
        <p:spPr>
          <a:xfrm>
            <a:off x="3909848" y="2608036"/>
            <a:ext cx="1240220" cy="11441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
        <p:nvSpPr>
          <p:cNvPr id="7" name="Oval 6"/>
          <p:cNvSpPr/>
          <p:nvPr/>
        </p:nvSpPr>
        <p:spPr>
          <a:xfrm>
            <a:off x="6211614" y="2608036"/>
            <a:ext cx="1145626" cy="1144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prstClr val="white"/>
              </a:solidFill>
            </a:endParaRPr>
          </a:p>
        </p:txBody>
      </p:sp>
    </p:spTree>
    <p:extLst>
      <p:ext uri="{BB962C8B-B14F-4D97-AF65-F5344CB8AC3E}">
        <p14:creationId xmlns:p14="http://schemas.microsoft.com/office/powerpoint/2010/main" val="2353610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4871544" y="2042160"/>
            <a:ext cx="4272456" cy="481584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657225"/>
            <a:ext cx="5242560" cy="3931920"/>
          </a:xfrm>
        </p:spPr>
      </p:pic>
      <p:cxnSp>
        <p:nvCxnSpPr>
          <p:cNvPr id="7" name="Straight Arrow Connector 6"/>
          <p:cNvCxnSpPr/>
          <p:nvPr/>
        </p:nvCxnSpPr>
        <p:spPr>
          <a:xfrm>
            <a:off x="5252544" y="2331720"/>
            <a:ext cx="3022776" cy="18592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4861560" cy="707886"/>
          </a:xfrm>
          <a:prstGeom prst="rect">
            <a:avLst/>
          </a:prstGeom>
          <a:noFill/>
        </p:spPr>
        <p:txBody>
          <a:bodyPr wrap="square" rtlCol="0">
            <a:spAutoFit/>
          </a:bodyPr>
          <a:lstStyle/>
          <a:p>
            <a:r>
              <a:rPr lang="en-US" sz="4000" dirty="0" smtClean="0">
                <a:solidFill>
                  <a:prstClr val="black"/>
                </a:solidFill>
              </a:rPr>
              <a:t>Would you rebel ?</a:t>
            </a:r>
            <a:endParaRPr lang="nl-BE" sz="4000" dirty="0">
              <a:solidFill>
                <a:prstClr val="black"/>
              </a:solidFill>
            </a:endParaRPr>
          </a:p>
        </p:txBody>
      </p:sp>
      <p:sp>
        <p:nvSpPr>
          <p:cNvPr id="13" name="TextBox 12"/>
          <p:cNvSpPr txBox="1"/>
          <p:nvPr/>
        </p:nvSpPr>
        <p:spPr>
          <a:xfrm>
            <a:off x="-9985" y="4748034"/>
            <a:ext cx="4871545" cy="1569660"/>
          </a:xfrm>
          <a:prstGeom prst="rect">
            <a:avLst/>
          </a:prstGeom>
          <a:noFill/>
        </p:spPr>
        <p:txBody>
          <a:bodyPr wrap="square" rtlCol="0">
            <a:spAutoFit/>
          </a:bodyPr>
          <a:lstStyle/>
          <a:p>
            <a:r>
              <a:rPr lang="en-US" sz="3200" dirty="0" smtClean="0">
                <a:solidFill>
                  <a:prstClr val="black"/>
                </a:solidFill>
              </a:rPr>
              <a:t>What are the determinants of individual participation in violence ?</a:t>
            </a:r>
            <a:endParaRPr lang="nl-BE" sz="3200" dirty="0">
              <a:solidFill>
                <a:prstClr val="black"/>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040"/>
            <a:ext cx="5458067" cy="4093550"/>
          </a:xfrm>
          <a:prstGeom prst="rect">
            <a:avLst/>
          </a:prstGeom>
        </p:spPr>
      </p:pic>
    </p:spTree>
    <p:custDataLst>
      <p:tags r:id="rId1"/>
    </p:custDataLst>
    <p:extLst>
      <p:ext uri="{BB962C8B-B14F-4D97-AF65-F5344CB8AC3E}">
        <p14:creationId xmlns:p14="http://schemas.microsoft.com/office/powerpoint/2010/main" val="222567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2"/>
</p:tagLst>
</file>

<file path=ppt/tags/tag10.xml><?xml version="1.0" encoding="utf-8"?>
<p:tagLst xmlns:a="http://schemas.openxmlformats.org/drawingml/2006/main" xmlns:r="http://schemas.openxmlformats.org/officeDocument/2006/relationships" xmlns:p="http://schemas.openxmlformats.org/presentationml/2006/main">
  <p:tag name="TIMING" val="|0.9"/>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1.4|0.5"/>
</p:tagLst>
</file>

<file path=ppt/tags/tag13.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58.9"/>
</p:tagLst>
</file>

<file path=ppt/tags/tag3.xml><?xml version="1.0" encoding="utf-8"?>
<p:tagLst xmlns:a="http://schemas.openxmlformats.org/drawingml/2006/main" xmlns:r="http://schemas.openxmlformats.org/officeDocument/2006/relationships" xmlns:p="http://schemas.openxmlformats.org/presentationml/2006/main">
  <p:tag name="TIMING" val="|69.1"/>
</p:tagLst>
</file>

<file path=ppt/tags/tag4.xml><?xml version="1.0" encoding="utf-8"?>
<p:tagLst xmlns:a="http://schemas.openxmlformats.org/drawingml/2006/main" xmlns:r="http://schemas.openxmlformats.org/officeDocument/2006/relationships" xmlns:p="http://schemas.openxmlformats.org/presentationml/2006/main">
  <p:tag name="TIMING" val="|39.8"/>
</p:tagLst>
</file>

<file path=ppt/tags/tag5.xml><?xml version="1.0" encoding="utf-8"?>
<p:tagLst xmlns:a="http://schemas.openxmlformats.org/drawingml/2006/main" xmlns:r="http://schemas.openxmlformats.org/officeDocument/2006/relationships" xmlns:p="http://schemas.openxmlformats.org/presentationml/2006/main">
  <p:tag name="TIMING" val="|37.6"/>
</p:tagLst>
</file>

<file path=ppt/tags/tag6.xml><?xml version="1.0" encoding="utf-8"?>
<p:tagLst xmlns:a="http://schemas.openxmlformats.org/drawingml/2006/main" xmlns:r="http://schemas.openxmlformats.org/officeDocument/2006/relationships" xmlns:p="http://schemas.openxmlformats.org/presentationml/2006/main">
  <p:tag name="TIMING" val="|0.9"/>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0.6|0.6|0.5"/>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16167</TotalTime>
  <Words>6253</Words>
  <Application>Microsoft Office PowerPoint</Application>
  <PresentationFormat>On-screen Show (4:3)</PresentationFormat>
  <Paragraphs>564</Paragraphs>
  <Slides>85</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85</vt:i4>
      </vt:variant>
    </vt:vector>
  </HeadingPairs>
  <TitlesOfParts>
    <vt:vector size="94" baseType="lpstr">
      <vt:lpstr>Arial</vt:lpstr>
      <vt:lpstr>Calibri</vt:lpstr>
      <vt:lpstr>Calibri Light</vt:lpstr>
      <vt:lpstr>Garamond</vt:lpstr>
      <vt:lpstr>Times New Roman</vt:lpstr>
      <vt:lpstr>Wingdings</vt:lpstr>
      <vt:lpstr>Office Theme</vt:lpstr>
      <vt:lpstr>1_Office Theme</vt:lpstr>
      <vt:lpstr>8_Office Theme</vt:lpstr>
      <vt:lpstr>Would you rebel ? An inquiry among high-risk youth in eastern DRC</vt:lpstr>
      <vt:lpstr>Motivation Contribution Method Data Results Conclusion</vt:lpstr>
      <vt:lpstr>Motivation</vt:lpstr>
      <vt:lpstr>PowerPoint Presentation</vt:lpstr>
      <vt:lpstr>PowerPoint Presentation</vt:lpstr>
      <vt:lpstr>PowerPoint Presentation</vt:lpstr>
      <vt:lpstr>PowerPoint Presentation</vt:lpstr>
      <vt:lpstr>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vt:lpstr>
      <vt:lpstr>PowerPoint Presentation</vt:lpstr>
      <vt:lpstr>PowerPoint Presentation</vt:lpstr>
      <vt:lpstr>Census and Sampling</vt:lpstr>
      <vt:lpstr>PowerPoint Presentation</vt:lpstr>
      <vt:lpstr>PowerPoint Presentation</vt:lpstr>
      <vt:lpstr>PowerPoint Presentation</vt:lpstr>
      <vt:lpstr>PowerPoint Presentation</vt:lpstr>
      <vt:lpstr>PowerPoint Presentation</vt:lpstr>
      <vt:lpstr>Data</vt:lpstr>
      <vt:lpstr>PowerPoint Presentation</vt:lpstr>
      <vt:lpstr>PowerPoint Presentation</vt:lpstr>
      <vt:lpstr>Assets, e.g. housing</vt:lpstr>
      <vt:lpstr>Income</vt:lpstr>
      <vt:lpstr>Ladder of life</vt:lpstr>
      <vt:lpstr>Income diversification</vt:lpstr>
      <vt:lpstr>Banro offers no opportunities</vt:lpstr>
      <vt:lpstr>Schooling</vt:lpstr>
      <vt:lpstr>PowerPoint Presentation</vt:lpstr>
      <vt:lpstr>PowerPoint Presentation</vt:lpstr>
      <vt:lpstr>Rebel network</vt:lpstr>
      <vt:lpstr>Rebel in the miner’s shaft</vt:lpstr>
      <vt:lpstr>‘Grievances’</vt:lpstr>
      <vt:lpstr>PowerPoint Presentation</vt:lpstr>
      <vt:lpstr>PowerPoint Presentation</vt:lpstr>
      <vt:lpstr>Family ties</vt:lpstr>
      <vt:lpstr>Community ties</vt:lpstr>
      <vt:lpstr>Results</vt:lpstr>
      <vt:lpstr>PowerPoint Presentation</vt:lpstr>
      <vt:lpstr>PowerPoint Presentation</vt:lpstr>
      <vt:lpstr>PowerPoint Presentation</vt:lpstr>
      <vt:lpstr>PowerPoint Presentation</vt:lpstr>
      <vt:lpstr>Important multi-collinearity</vt:lpstr>
      <vt:lpstr>Multivariate probit</vt:lpstr>
      <vt:lpstr>OLS</vt:lpstr>
      <vt:lpstr>Conclusion</vt:lpstr>
      <vt:lpstr>Quadratic fit</vt:lpstr>
      <vt:lpstr>Indicate the importance of the following potential motivations to join an armed group :</vt:lpstr>
      <vt:lpstr>Conclusion</vt:lpstr>
      <vt:lpstr>Self-reported reasons to rebel</vt:lpstr>
      <vt:lpstr>The End</vt:lpstr>
      <vt:lpstr>Appendices</vt:lpstr>
      <vt:lpstr>Interaction effects</vt:lpstr>
      <vt:lpstr>PowerPoint Presentation</vt:lpstr>
      <vt:lpstr>From wikipedia</vt:lpstr>
      <vt:lpstr>From wikipedia</vt:lpstr>
      <vt:lpstr>From wikipedia</vt:lpstr>
      <vt:lpstr>PowerPoint Presentation</vt:lpstr>
      <vt:lpstr>PowerPoint Presentation</vt:lpstr>
      <vt:lpstr>Research set-up</vt:lpstr>
      <vt:lpstr>PowerPoint Presentation</vt:lpstr>
      <vt:lpstr>PowerPoint Presentation</vt:lpstr>
      <vt:lpstr>PowerPoint Presentation</vt:lpstr>
      <vt:lpstr>PowerPoint Presentation</vt:lpstr>
      <vt:lpstr>Future (violent) confrontation in Kamituga?</vt:lpstr>
      <vt:lpstr>PowerPoint Presentation</vt:lpstr>
      <vt:lpstr>PowerPoint Presentation</vt:lpstr>
      <vt:lpstr>Rebel in the miner’s shaft</vt:lpstr>
      <vt:lpstr>PowerPoint Presentation</vt:lpstr>
      <vt:lpstr>PowerPoint Presentation</vt:lpstr>
      <vt:lpstr>Miner vs. PDG</vt:lpstr>
      <vt:lpstr>‘Relative deprivation’: Distance between own position and others’ position on ‘Ladder of life’</vt:lpstr>
      <vt:lpstr>Frequency of on-site visit by Banro</vt:lpstr>
      <vt:lpstr>Interview quality</vt:lpstr>
      <vt:lpstr>PowerPoint Presentation</vt:lpstr>
      <vt:lpstr>Six possible representations of the population of artisanal miners</vt:lpstr>
      <vt:lpstr>How many of five representative miners (have) participate(d) in the activities of an armed group?</vt:lpstr>
      <vt:lpstr>Reservation wage</vt:lpstr>
    </vt:vector>
  </TitlesOfParts>
  <Company>KU Leuven FEB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dig, to fight, or to …? Mineral resources, employment opportunities and conflict in South-Kivu, DRC</dc:title>
  <dc:creator>Marijke Verpoorten</dc:creator>
  <cp:lastModifiedBy>Marijke Verpoorten</cp:lastModifiedBy>
  <cp:revision>691</cp:revision>
  <dcterms:created xsi:type="dcterms:W3CDTF">2016-05-17T08:50:11Z</dcterms:created>
  <dcterms:modified xsi:type="dcterms:W3CDTF">2016-12-07T12:40:24Z</dcterms:modified>
</cp:coreProperties>
</file>