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 autoAdjust="0"/>
    <p:restoredTop sz="94630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0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E0FCE1-2914-4127-9578-31EC67CE2917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66A3B-5DA3-48E9-AE7A-805726707EF0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hati.mukulu@ucbukavu.ac.cd" TargetMode="External"/><Relationship Id="rId2" Type="http://schemas.openxmlformats.org/officeDocument/2006/relationships/hyperlink" Target="mailto:josephlegrand.jbm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6669" y="2996952"/>
            <a:ext cx="7772400" cy="964284"/>
          </a:xfrm>
        </p:spPr>
        <p:txBody>
          <a:bodyPr>
            <a:noAutofit/>
          </a:bodyPr>
          <a:lstStyle/>
          <a:p>
            <a:r>
              <a:rPr lang="fr-FR" sz="2800" i="1" dirty="0" smtClean="0">
                <a:solidFill>
                  <a:schemeClr val="tx1"/>
                </a:solidFill>
              </a:rPr>
              <a:t>Time</a:t>
            </a:r>
            <a:r>
              <a:rPr lang="fr-FR" sz="3200" i="1" dirty="0" smtClean="0">
                <a:solidFill>
                  <a:schemeClr val="tx1"/>
                </a:solidFill>
              </a:rPr>
              <a:t> and </a:t>
            </a:r>
            <a:r>
              <a:rPr lang="fr-FR" sz="3200" i="1" dirty="0" err="1" smtClean="0">
                <a:solidFill>
                  <a:schemeClr val="tx1"/>
                </a:solidFill>
              </a:rPr>
              <a:t>Saving</a:t>
            </a:r>
            <a:r>
              <a:rPr lang="fr-FR" sz="3200" i="1" dirty="0" smtClean="0">
                <a:solidFill>
                  <a:schemeClr val="tx1"/>
                </a:solidFill>
              </a:rPr>
              <a:t> </a:t>
            </a:r>
            <a:r>
              <a:rPr lang="fr-FR" sz="3200" i="1" dirty="0" err="1" smtClean="0">
                <a:solidFill>
                  <a:schemeClr val="tx1"/>
                </a:solidFill>
              </a:rPr>
              <a:t>deposit</a:t>
            </a:r>
            <a:r>
              <a:rPr lang="fr-FR" sz="3200" i="1" dirty="0" smtClean="0">
                <a:solidFill>
                  <a:schemeClr val="tx1"/>
                </a:solidFill>
              </a:rPr>
              <a:t> arbitrage in </a:t>
            </a:r>
            <a:r>
              <a:rPr lang="fr-FR" sz="3200" i="1" dirty="0" err="1" smtClean="0">
                <a:solidFill>
                  <a:schemeClr val="tx1"/>
                </a:solidFill>
              </a:rPr>
              <a:t>Bukavu’s</a:t>
            </a:r>
            <a:r>
              <a:rPr lang="fr-FR" sz="3200" i="1" dirty="0" smtClean="0">
                <a:solidFill>
                  <a:schemeClr val="tx1"/>
                </a:solidFill>
              </a:rPr>
              <a:t> Financial Institutions</a:t>
            </a:r>
            <a:endParaRPr lang="fr-FR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1376" y="5445224"/>
            <a:ext cx="6400800" cy="960512"/>
          </a:xfrm>
        </p:spPr>
        <p:txBody>
          <a:bodyPr/>
          <a:lstStyle/>
          <a:p>
            <a:r>
              <a:rPr lang="fr-FR" dirty="0" err="1" smtClean="0"/>
              <a:t>Kalambo</a:t>
            </a:r>
            <a:r>
              <a:rPr lang="fr-FR" dirty="0" smtClean="0"/>
              <a:t>, </a:t>
            </a:r>
            <a:r>
              <a:rPr lang="fr-FR" dirty="0" err="1" smtClean="0"/>
              <a:t>december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34022" y="1106488"/>
            <a:ext cx="645264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Transition and and Local </a:t>
            </a:r>
            <a:r>
              <a:rPr lang="fr-FR" dirty="0" err="1" smtClean="0"/>
              <a:t>Development</a:t>
            </a:r>
            <a:r>
              <a:rPr lang="fr-FR" dirty="0" smtClean="0"/>
              <a:t> in </a:t>
            </a:r>
            <a:r>
              <a:rPr lang="fr-FR" dirty="0" err="1" smtClean="0"/>
              <a:t>Eastern</a:t>
            </a:r>
            <a:r>
              <a:rPr lang="fr-FR" dirty="0" smtClean="0"/>
              <a:t> DRC 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067944" y="4249268"/>
            <a:ext cx="482007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i="1" dirty="0" smtClean="0"/>
              <a:t>Joseph B. MUKULU</a:t>
            </a:r>
            <a:endParaRPr lang="fr-FR" i="1" dirty="0"/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857" y="1365408"/>
            <a:ext cx="2040255" cy="98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43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Econometric’s</a:t>
            </a:r>
            <a:r>
              <a:rPr lang="fr-FR" dirty="0" smtClean="0"/>
              <a:t>; Table marginal </a:t>
            </a:r>
            <a:r>
              <a:rPr lang="fr-FR" dirty="0" err="1" smtClean="0"/>
              <a:t>effect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774541"/>
              </p:ext>
            </p:extLst>
          </p:nvPr>
        </p:nvGraphicFramePr>
        <p:xfrm>
          <a:off x="457200" y="1348065"/>
          <a:ext cx="82296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7858">
                <a:tc rowSpan="2">
                  <a:txBody>
                    <a:bodyPr/>
                    <a:lstStyle/>
                    <a:p>
                      <a:pPr lvl="0" algn="ctr"/>
                      <a:r>
                        <a:rPr lang="fr-FR" dirty="0" smtClean="0"/>
                        <a:t>Variables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Marginal’s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effects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1767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Saving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deposit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Both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kinds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deposits</a:t>
                      </a:r>
                      <a:r>
                        <a:rPr lang="fr-FR" dirty="0" smtClean="0"/>
                        <a:t> (Time &amp; </a:t>
                      </a:r>
                      <a:r>
                        <a:rPr lang="fr-FR" dirty="0" err="1" smtClean="0"/>
                        <a:t>Saving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Interest</a:t>
                      </a:r>
                      <a:r>
                        <a:rPr lang="fr-FR" dirty="0" smtClean="0"/>
                        <a:t>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.0223027*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.1364254***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-.0238388*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-.021158*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Income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.0105557* 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.1207253***    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Dependance</a:t>
                      </a:r>
                      <a:r>
                        <a:rPr lang="fr-FR" baseline="0" dirty="0" smtClean="0"/>
                        <a:t> 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-.0455649***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-.0170415**   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Sex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-.1050468***   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-.0544277**   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Instruction’s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level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.0119058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.0365755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747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Social’s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origin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      </a:t>
                      </a:r>
                      <a:r>
                        <a:rPr lang="fr-FR" dirty="0" err="1" smtClean="0"/>
                        <a:t>Kadutu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Bagira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-.009057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-.0789229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.1030862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.1574834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Social’s</a:t>
                      </a:r>
                      <a:r>
                        <a:rPr lang="fr-FR" dirty="0" smtClean="0"/>
                        <a:t> Capital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.1185748**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-.0384984   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Experience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.1499477***  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.1327075***    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4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&amp;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About the </a:t>
            </a:r>
            <a:r>
              <a:rPr lang="fr-FR" dirty="0" err="1" smtClean="0"/>
              <a:t>saver’s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, </a:t>
            </a:r>
            <a:r>
              <a:rPr lang="fr-FR" dirty="0" err="1" smtClean="0"/>
              <a:t>saving</a:t>
            </a:r>
            <a:r>
              <a:rPr lang="fr-FR" dirty="0" smtClean="0"/>
              <a:t> &amp; the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</a:t>
            </a:r>
            <a:r>
              <a:rPr lang="fr-FR" dirty="0" err="1" smtClean="0"/>
              <a:t>deposits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more and more </a:t>
            </a:r>
            <a:r>
              <a:rPr lang="fr-FR" dirty="0" err="1" smtClean="0"/>
              <a:t>attractiveness</a:t>
            </a:r>
            <a:r>
              <a:rPr lang="fr-FR" dirty="0" smtClean="0"/>
              <a:t> </a:t>
            </a:r>
            <a:r>
              <a:rPr lang="fr-FR" dirty="0" err="1" smtClean="0"/>
              <a:t>respectively</a:t>
            </a:r>
            <a:r>
              <a:rPr lang="fr-FR" dirty="0" smtClean="0"/>
              <a:t> at 43 &amp; 47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/>
              <a:t> </a:t>
            </a:r>
            <a:r>
              <a:rPr lang="fr-FR" dirty="0" smtClean="0"/>
              <a:t>		</a:t>
            </a:r>
            <a:r>
              <a:rPr lang="fr-FR" b="1" i="1" dirty="0" smtClean="0"/>
              <a:t>LCH</a:t>
            </a:r>
            <a:r>
              <a:rPr lang="fr-FR" dirty="0" smtClean="0"/>
              <a:t> (Dean et al. 1989 ; </a:t>
            </a:r>
            <a:r>
              <a:rPr lang="fr-FR" dirty="0" err="1" smtClean="0"/>
              <a:t>Arrondel</a:t>
            </a:r>
            <a:r>
              <a:rPr lang="fr-FR" dirty="0" smtClean="0"/>
              <a:t> et al. 2011 ; </a:t>
            </a:r>
            <a:r>
              <a:rPr lang="fr-FR" dirty="0" err="1" smtClean="0"/>
              <a:t>Borgy</a:t>
            </a:r>
            <a:r>
              <a:rPr lang="fr-FR" dirty="0" smtClean="0"/>
              <a:t> et al. 2011; Modigliani et al. 1960; Modigliani, 1986)</a:t>
            </a:r>
          </a:p>
          <a:p>
            <a:pPr algn="just"/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confirm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&amp; </a:t>
            </a:r>
            <a:r>
              <a:rPr lang="fr-FR" dirty="0" err="1" smtClean="0"/>
              <a:t>previews</a:t>
            </a:r>
            <a:r>
              <a:rPr lang="fr-FR" dirty="0" smtClean="0"/>
              <a:t> </a:t>
            </a:r>
            <a:r>
              <a:rPr lang="fr-FR" smtClean="0"/>
              <a:t>works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442556" y="29969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3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	</a:t>
            </a:r>
            <a:r>
              <a:rPr lang="fr-FR" sz="115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0000" endA="300" endPos="50000" dist="29997" dir="5400000" sy="-100000" algn="bl" rotWithShape="0"/>
                </a:effectLst>
              </a:rPr>
              <a:t>Thanks</a:t>
            </a:r>
            <a:endParaRPr lang="fr-FR" sz="11500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50000" endA="300" endPos="50000" dist="29997" dir="5400000" sy="-100000" algn="bl" rotWithShape="0"/>
              </a:effectLst>
            </a:endParaRPr>
          </a:p>
          <a:p>
            <a:pPr marL="0" indent="0" algn="ctr">
              <a:buNone/>
            </a:pPr>
            <a:endParaRPr lang="fr-FR" sz="240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50000" endA="300" endPos="50000" dist="29997" dir="5400000" sy="-100000" algn="bl" rotWithShape="0"/>
              </a:effectLst>
            </a:endParaRPr>
          </a:p>
          <a:p>
            <a:pPr marL="0" indent="0" algn="ctr">
              <a:buNone/>
            </a:pPr>
            <a:endParaRPr lang="fr-FR" sz="24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50000" endA="300" endPos="50000" dist="29997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fr-FR" sz="24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+mj-lt"/>
                <a:hlinkClick r:id="rId2"/>
              </a:rPr>
              <a:t>j</a:t>
            </a:r>
            <a:r>
              <a:rPr lang="fr-FR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+mj-lt"/>
                <a:hlinkClick r:id="rId2"/>
              </a:rPr>
              <a:t>osephlegrand.jbm@gmail.com</a:t>
            </a:r>
            <a:r>
              <a:rPr lang="fr-FR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+mj-lt"/>
              </a:rPr>
              <a:t>; </a:t>
            </a:r>
            <a:r>
              <a:rPr lang="fr-FR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+mj-lt"/>
                <a:hlinkClick r:id="rId3"/>
              </a:rPr>
              <a:t>bahati.mukulu@ucbukavu.ac.cd</a:t>
            </a:r>
            <a:r>
              <a:rPr lang="fr-FR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+mj-lt"/>
              </a:rPr>
              <a:t> </a:t>
            </a:r>
            <a:endParaRPr lang="fr-FR" sz="24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6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 </a:t>
            </a:r>
            <a:r>
              <a:rPr lang="fr-FR" dirty="0" err="1" smtClean="0"/>
              <a:t>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I</a:t>
            </a:r>
            <a:r>
              <a:rPr lang="fr-FR" dirty="0" smtClean="0"/>
              <a:t>n </a:t>
            </a:r>
            <a:r>
              <a:rPr lang="fr-FR" dirty="0" err="1" smtClean="0"/>
              <a:t>developing</a:t>
            </a:r>
            <a:r>
              <a:rPr lang="fr-FR" dirty="0" smtClean="0"/>
              <a:t> countries </a:t>
            </a:r>
            <a:r>
              <a:rPr lang="fr-FR" dirty="0" err="1" smtClean="0"/>
              <a:t>Finacial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more and more </a:t>
            </a:r>
            <a:r>
              <a:rPr lang="fr-FR" dirty="0" err="1" smtClean="0"/>
              <a:t>developed</a:t>
            </a:r>
            <a:r>
              <a:rPr lang="fr-FR" dirty="0" smtClean="0"/>
              <a:t>; the </a:t>
            </a:r>
            <a:r>
              <a:rPr lang="fr-FR" dirty="0" err="1" smtClean="0"/>
              <a:t>eastern</a:t>
            </a:r>
            <a:r>
              <a:rPr lang="fr-FR" dirty="0" smtClean="0"/>
              <a:t> part of DRC </a:t>
            </a:r>
            <a:r>
              <a:rPr lang="fr-FR" dirty="0" err="1" smtClean="0"/>
              <a:t>so</a:t>
            </a:r>
            <a:r>
              <a:rPr lang="fr-FR" dirty="0" smtClean="0"/>
              <a:t> (South Kivu)</a:t>
            </a:r>
          </a:p>
          <a:p>
            <a:pPr algn="just"/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 have been </a:t>
            </a:r>
            <a:r>
              <a:rPr lang="fr-FR" dirty="0" err="1" smtClean="0"/>
              <a:t>suggested</a:t>
            </a:r>
            <a:r>
              <a:rPr lang="fr-FR" dirty="0" smtClean="0"/>
              <a:t> to </a:t>
            </a:r>
            <a:r>
              <a:rPr lang="fr-FR" dirty="0" err="1" smtClean="0"/>
              <a:t>savers</a:t>
            </a:r>
            <a:r>
              <a:rPr lang="fr-FR" dirty="0" smtClean="0"/>
              <a:t> (time </a:t>
            </a:r>
            <a:r>
              <a:rPr lang="fr-FR" dirty="0" err="1" smtClean="0"/>
              <a:t>deposit</a:t>
            </a:r>
            <a:r>
              <a:rPr lang="fr-FR" dirty="0" smtClean="0"/>
              <a:t>, </a:t>
            </a:r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deposit</a:t>
            </a:r>
            <a:r>
              <a:rPr lang="fr-FR" dirty="0" smtClean="0"/>
              <a:t>, </a:t>
            </a:r>
            <a:r>
              <a:rPr lang="fr-FR" dirty="0" err="1" smtClean="0"/>
              <a:t>insurance</a:t>
            </a:r>
            <a:r>
              <a:rPr lang="fr-FR" dirty="0" smtClean="0"/>
              <a:t>, etc.)</a:t>
            </a:r>
          </a:p>
          <a:p>
            <a:pPr algn="just"/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mobilization</a:t>
            </a:r>
            <a:r>
              <a:rPr lang="fr-FR" dirty="0" smtClean="0"/>
              <a:t> </a:t>
            </a:r>
            <a:r>
              <a:rPr lang="fr-FR" dirty="0" err="1" smtClean="0"/>
              <a:t>insufficient</a:t>
            </a:r>
            <a:r>
              <a:rPr lang="fr-FR" dirty="0" smtClean="0"/>
              <a:t> to </a:t>
            </a:r>
            <a:r>
              <a:rPr lang="fr-FR" dirty="0" err="1" smtClean="0"/>
              <a:t>cover</a:t>
            </a:r>
            <a:r>
              <a:rPr lang="fr-FR" dirty="0" smtClean="0"/>
              <a:t> </a:t>
            </a:r>
            <a:r>
              <a:rPr lang="fr-FR" dirty="0" err="1" smtClean="0"/>
              <a:t>liquidity</a:t>
            </a:r>
            <a:r>
              <a:rPr lang="fr-FR" dirty="0" smtClean="0"/>
              <a:t> and </a:t>
            </a:r>
            <a:r>
              <a:rPr lang="fr-FR" dirty="0" err="1" smtClean="0"/>
              <a:t>refinancing</a:t>
            </a:r>
            <a:r>
              <a:rPr lang="fr-FR" dirty="0" smtClean="0"/>
              <a:t> </a:t>
            </a:r>
            <a:r>
              <a:rPr lang="fr-FR" dirty="0" err="1" smtClean="0"/>
              <a:t>risks</a:t>
            </a:r>
            <a:r>
              <a:rPr lang="fr-FR" dirty="0" smtClean="0"/>
              <a:t> as Basel </a:t>
            </a:r>
            <a:r>
              <a:rPr lang="fr-FR" dirty="0" err="1" smtClean="0"/>
              <a:t>agreements</a:t>
            </a:r>
            <a:r>
              <a:rPr lang="fr-FR" dirty="0" smtClean="0"/>
              <a:t> </a:t>
            </a:r>
            <a:r>
              <a:rPr lang="fr-FR" dirty="0" err="1" smtClean="0"/>
              <a:t>suggests</a:t>
            </a:r>
            <a:endParaRPr lang="fr-FR" dirty="0" smtClean="0"/>
          </a:p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well-adapted</a:t>
            </a:r>
            <a:r>
              <a:rPr lang="fr-FR" dirty="0" smtClean="0"/>
              <a:t> </a:t>
            </a:r>
            <a:r>
              <a:rPr lang="fr-FR" dirty="0" err="1" smtClean="0"/>
              <a:t>credit</a:t>
            </a:r>
            <a:r>
              <a:rPr lang="fr-FR" dirty="0" smtClean="0"/>
              <a:t> services </a:t>
            </a:r>
            <a:r>
              <a:rPr lang="fr-FR" dirty="0" err="1" smtClean="0"/>
              <a:t>supply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3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Problem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deposit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important </a:t>
            </a:r>
            <a:r>
              <a:rPr lang="fr-FR" dirty="0" err="1" smtClean="0"/>
              <a:t>financing</a:t>
            </a:r>
            <a:r>
              <a:rPr lang="fr-FR" dirty="0" smtClean="0"/>
              <a:t> source of </a:t>
            </a:r>
            <a:r>
              <a:rPr lang="fr-FR" dirty="0" err="1" smtClean="0"/>
              <a:t>financial</a:t>
            </a:r>
            <a:r>
              <a:rPr lang="fr-FR" dirty="0" smtClean="0"/>
              <a:t> institutions but </a:t>
            </a:r>
            <a:r>
              <a:rPr lang="fr-FR" dirty="0" err="1" smtClean="0"/>
              <a:t>is</a:t>
            </a:r>
            <a:r>
              <a:rPr lang="fr-FR" dirty="0" smtClean="0"/>
              <a:t> more and more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depiste</a:t>
            </a:r>
            <a:r>
              <a:rPr lang="fr-FR" dirty="0" smtClean="0"/>
              <a:t> Basel </a:t>
            </a:r>
            <a:r>
              <a:rPr lang="fr-FR" dirty="0" err="1" smtClean="0"/>
              <a:t>decisions</a:t>
            </a:r>
            <a:endParaRPr lang="fr-FR" dirty="0" smtClean="0"/>
          </a:p>
          <a:p>
            <a:pPr algn="just"/>
            <a:r>
              <a:rPr lang="fr-FR" dirty="0" smtClean="0"/>
              <a:t>In South Kivu, 10% of </a:t>
            </a:r>
            <a:r>
              <a:rPr lang="fr-FR" dirty="0" err="1" smtClean="0"/>
              <a:t>savings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in the </a:t>
            </a:r>
            <a:r>
              <a:rPr lang="fr-FR" dirty="0" err="1" smtClean="0"/>
              <a:t>sanving</a:t>
            </a:r>
            <a:r>
              <a:rPr lang="fr-FR" dirty="0" smtClean="0"/>
              <a:t> </a:t>
            </a:r>
            <a:r>
              <a:rPr lang="fr-FR" dirty="0" err="1" smtClean="0"/>
              <a:t>deposit</a:t>
            </a:r>
            <a:r>
              <a:rPr lang="fr-FR" dirty="0" smtClean="0"/>
              <a:t> (BCC, 2012)</a:t>
            </a:r>
          </a:p>
          <a:p>
            <a:pPr algn="just"/>
            <a:r>
              <a:rPr lang="fr-FR" dirty="0" smtClean="0"/>
              <a:t>This </a:t>
            </a:r>
            <a:r>
              <a:rPr lang="fr-FR" dirty="0" err="1" smtClean="0"/>
              <a:t>essay</a:t>
            </a:r>
            <a:r>
              <a:rPr lang="fr-FR" dirty="0" smtClean="0"/>
              <a:t> </a:t>
            </a:r>
            <a:r>
              <a:rPr lang="fr-FR" dirty="0" err="1" smtClean="0"/>
              <a:t>intends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Bukavu’s</a:t>
            </a:r>
            <a:r>
              <a:rPr lang="fr-FR" dirty="0" smtClean="0"/>
              <a:t> </a:t>
            </a:r>
            <a:r>
              <a:rPr lang="fr-FR" dirty="0" err="1" smtClean="0"/>
              <a:t>savers</a:t>
            </a:r>
            <a:r>
              <a:rPr lang="fr-FR" dirty="0" smtClean="0"/>
              <a:t> focus on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making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 </a:t>
            </a:r>
            <a:r>
              <a:rPr lang="fr-FR" dirty="0" err="1" smtClean="0"/>
              <a:t>offered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9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Litt</a:t>
            </a:r>
            <a:r>
              <a:rPr lang="fr-FR" dirty="0" err="1"/>
              <a:t>e</a:t>
            </a:r>
            <a:r>
              <a:rPr lang="fr-FR" dirty="0" err="1" smtClean="0"/>
              <a:t>rature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but 3 importants </a:t>
            </a:r>
            <a:r>
              <a:rPr lang="fr-FR" dirty="0" err="1" smtClean="0"/>
              <a:t>schools</a:t>
            </a:r>
            <a:r>
              <a:rPr lang="fr-FR" dirty="0" smtClean="0"/>
              <a:t>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err="1" smtClean="0"/>
              <a:t>Classics</a:t>
            </a:r>
            <a:r>
              <a:rPr lang="fr-FR" dirty="0" smtClean="0"/>
              <a:t> and </a:t>
            </a:r>
            <a:r>
              <a:rPr lang="fr-FR" dirty="0" err="1" smtClean="0"/>
              <a:t>neoclassics</a:t>
            </a:r>
            <a:r>
              <a:rPr lang="fr-FR" dirty="0" smtClean="0"/>
              <a:t> (</a:t>
            </a:r>
            <a:r>
              <a:rPr lang="fr-FR" dirty="0" err="1" smtClean="0"/>
              <a:t>interest</a:t>
            </a:r>
            <a:r>
              <a:rPr lang="fr-FR" dirty="0" smtClean="0"/>
              <a:t> rate ; </a:t>
            </a:r>
            <a:r>
              <a:rPr lang="fr-FR" dirty="0" err="1" smtClean="0"/>
              <a:t>indidual</a:t>
            </a:r>
            <a:r>
              <a:rPr lang="fr-FR" dirty="0" smtClean="0"/>
              <a:t> </a:t>
            </a:r>
            <a:r>
              <a:rPr lang="fr-FR" dirty="0" err="1" smtClean="0"/>
              <a:t>preferency</a:t>
            </a:r>
            <a:r>
              <a:rPr lang="fr-FR" dirty="0" smtClean="0"/>
              <a:t>, inflation)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err="1" smtClean="0"/>
              <a:t>Keynesian</a:t>
            </a:r>
            <a:r>
              <a:rPr lang="fr-FR" dirty="0" smtClean="0"/>
              <a:t> </a:t>
            </a:r>
            <a:r>
              <a:rPr lang="fr-FR" dirty="0" err="1" smtClean="0"/>
              <a:t>theorie</a:t>
            </a:r>
            <a:r>
              <a:rPr lang="fr-FR" dirty="0" smtClean="0"/>
              <a:t> (</a:t>
            </a:r>
            <a:r>
              <a:rPr lang="fr-FR" dirty="0" err="1"/>
              <a:t>R</a:t>
            </a:r>
            <a:r>
              <a:rPr lang="fr-FR" dirty="0" err="1" smtClean="0"/>
              <a:t>esidue</a:t>
            </a:r>
            <a:r>
              <a:rPr lang="fr-FR" dirty="0" smtClean="0"/>
              <a:t>, </a:t>
            </a:r>
            <a:r>
              <a:rPr lang="fr-FR" dirty="0" err="1"/>
              <a:t>L</a:t>
            </a:r>
            <a:r>
              <a:rPr lang="fr-FR" dirty="0" err="1" smtClean="0"/>
              <a:t>uxury</a:t>
            </a:r>
            <a:r>
              <a:rPr lang="fr-FR" dirty="0" smtClean="0"/>
              <a:t> </a:t>
            </a:r>
            <a:r>
              <a:rPr lang="fr-FR" dirty="0" err="1" smtClean="0"/>
              <a:t>goods</a:t>
            </a:r>
            <a:r>
              <a:rPr lang="fr-FR" dirty="0" smtClean="0"/>
              <a:t>; </a:t>
            </a:r>
            <a:r>
              <a:rPr lang="fr-FR" dirty="0" err="1"/>
              <a:t>I</a:t>
            </a:r>
            <a:r>
              <a:rPr lang="fr-FR" dirty="0" err="1" smtClean="0"/>
              <a:t>nterest</a:t>
            </a:r>
            <a:r>
              <a:rPr lang="fr-FR" dirty="0" smtClean="0"/>
              <a:t> rate 	   	type of </a:t>
            </a:r>
            <a:r>
              <a:rPr lang="fr-FR" dirty="0" err="1" smtClean="0"/>
              <a:t>savings</a:t>
            </a:r>
            <a:r>
              <a:rPr lang="fr-FR" dirty="0" smtClean="0"/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smtClean="0"/>
              <a:t>Post-</a:t>
            </a:r>
            <a:r>
              <a:rPr lang="fr-FR" dirty="0" err="1" smtClean="0"/>
              <a:t>keynesian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: Friedman (Permanent </a:t>
            </a:r>
            <a:r>
              <a:rPr lang="fr-FR" dirty="0" err="1" smtClean="0"/>
              <a:t>Income</a:t>
            </a:r>
            <a:r>
              <a:rPr lang="fr-FR" dirty="0" smtClean="0"/>
              <a:t>), Modigliani (LCT     		2 </a:t>
            </a:r>
            <a:r>
              <a:rPr lang="fr-FR" dirty="0" err="1" smtClean="0"/>
              <a:t>greats</a:t>
            </a:r>
            <a:r>
              <a:rPr lang="fr-FR" dirty="0" smtClean="0"/>
              <a:t> </a:t>
            </a:r>
            <a:r>
              <a:rPr lang="fr-FR" dirty="0" err="1" smtClean="0"/>
              <a:t>periods</a:t>
            </a:r>
            <a:r>
              <a:rPr lang="fr-FR" dirty="0" smtClean="0"/>
              <a:t> : active &amp; passive) &amp; </a:t>
            </a:r>
            <a:r>
              <a:rPr lang="fr-FR" dirty="0" err="1" smtClean="0"/>
              <a:t>Duesenberry</a:t>
            </a:r>
            <a:r>
              <a:rPr lang="fr-FR" dirty="0" smtClean="0"/>
              <a:t> (</a:t>
            </a:r>
            <a:r>
              <a:rPr lang="fr-FR" dirty="0" err="1" smtClean="0"/>
              <a:t>Emulate</a:t>
            </a:r>
            <a:r>
              <a:rPr lang="fr-FR" dirty="0" smtClean="0"/>
              <a:t> </a:t>
            </a:r>
            <a:r>
              <a:rPr lang="fr-FR" dirty="0" err="1" smtClean="0"/>
              <a:t>Theorie</a:t>
            </a:r>
            <a:r>
              <a:rPr lang="fr-FR" dirty="0" smtClean="0"/>
              <a:t>)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547664" y="39330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794498" y="4812754"/>
            <a:ext cx="7856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3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…and </a:t>
            </a: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rationally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Beyond </a:t>
            </a:r>
            <a:r>
              <a:rPr lang="fr-FR" dirty="0" err="1" smtClean="0"/>
              <a:t>rationality</a:t>
            </a:r>
            <a:r>
              <a:rPr lang="fr-FR" dirty="0" smtClean="0"/>
              <a:t> </a:t>
            </a:r>
            <a:r>
              <a:rPr lang="fr-FR" dirty="0" err="1" smtClean="0"/>
              <a:t>hypothesis</a:t>
            </a:r>
            <a:r>
              <a:rPr lang="fr-FR" dirty="0" smtClean="0"/>
              <a:t>; </a:t>
            </a:r>
            <a:r>
              <a:rPr lang="fr-FR" dirty="0" err="1" smtClean="0"/>
              <a:t>choice</a:t>
            </a:r>
            <a:r>
              <a:rPr lang="fr-FR" dirty="0" smtClean="0"/>
              <a:t> not rational </a:t>
            </a:r>
            <a:r>
              <a:rPr lang="fr-FR" dirty="0" err="1" smtClean="0"/>
              <a:t>bcz</a:t>
            </a:r>
            <a:r>
              <a:rPr lang="fr-FR" dirty="0" smtClean="0"/>
              <a:t> of </a:t>
            </a:r>
            <a:r>
              <a:rPr lang="fr-FR" dirty="0" err="1" smtClean="0"/>
              <a:t>subjectivity</a:t>
            </a:r>
            <a:r>
              <a:rPr lang="fr-FR" dirty="0" smtClean="0"/>
              <a:t> (</a:t>
            </a:r>
            <a:r>
              <a:rPr lang="fr-FR" dirty="0" err="1" smtClean="0"/>
              <a:t>Kahneman</a:t>
            </a:r>
            <a:r>
              <a:rPr lang="fr-FR" dirty="0" smtClean="0"/>
              <a:t> &amp; </a:t>
            </a:r>
            <a:r>
              <a:rPr lang="fr-FR" dirty="0" err="1" smtClean="0"/>
              <a:t>Tversky</a:t>
            </a:r>
            <a:r>
              <a:rPr lang="fr-FR" dirty="0" smtClean="0"/>
              <a:t>, (1979) &amp; </a:t>
            </a:r>
            <a:r>
              <a:rPr lang="fr-FR" dirty="0" err="1" smtClean="0"/>
              <a:t>incomplete</a:t>
            </a:r>
            <a:r>
              <a:rPr lang="fr-FR" dirty="0" smtClean="0"/>
              <a:t> informations (</a:t>
            </a:r>
            <a:r>
              <a:rPr lang="fr-FR" dirty="0" err="1" smtClean="0"/>
              <a:t>limit</a:t>
            </a:r>
            <a:r>
              <a:rPr lang="fr-FR" dirty="0" smtClean="0"/>
              <a:t>)		 </a:t>
            </a:r>
            <a:r>
              <a:rPr lang="fr-FR" i="1" dirty="0" err="1" smtClean="0"/>
              <a:t>Limit</a:t>
            </a:r>
            <a:r>
              <a:rPr lang="fr-FR" i="1" dirty="0" smtClean="0"/>
              <a:t> </a:t>
            </a:r>
            <a:r>
              <a:rPr lang="fr-FR" i="1" dirty="0" err="1" smtClean="0"/>
              <a:t>rationality</a:t>
            </a:r>
            <a:r>
              <a:rPr lang="fr-FR" i="1" dirty="0" smtClean="0"/>
              <a:t> </a:t>
            </a:r>
            <a:r>
              <a:rPr lang="fr-FR" dirty="0" smtClean="0"/>
              <a:t>(Simon, 1955)</a:t>
            </a:r>
          </a:p>
          <a:p>
            <a:pPr algn="just"/>
            <a:r>
              <a:rPr lang="fr-FR" dirty="0" smtClean="0"/>
              <a:t>Modification and imperfection of </a:t>
            </a:r>
            <a:r>
              <a:rPr lang="fr-FR" dirty="0" err="1" smtClean="0"/>
              <a:t>savers</a:t>
            </a:r>
            <a:r>
              <a:rPr lang="fr-FR" dirty="0" smtClean="0"/>
              <a:t> attitudes </a:t>
            </a:r>
            <a:r>
              <a:rPr lang="fr-FR" dirty="0" err="1" smtClean="0"/>
              <a:t>bcz</a:t>
            </a:r>
            <a:r>
              <a:rPr lang="fr-FR" dirty="0" smtClean="0"/>
              <a:t> of </a:t>
            </a:r>
            <a:r>
              <a:rPr lang="fr-FR" dirty="0" err="1" smtClean="0"/>
              <a:t>shortcut</a:t>
            </a:r>
            <a:r>
              <a:rPr lang="fr-FR" dirty="0" smtClean="0"/>
              <a:t> mental &amp; </a:t>
            </a:r>
            <a:r>
              <a:rPr lang="fr-FR" dirty="0" err="1" smtClean="0"/>
              <a:t>biases</a:t>
            </a:r>
            <a:r>
              <a:rPr lang="fr-FR" dirty="0" smtClean="0"/>
              <a:t> (Thaler, 1999; Deschamps et al. </a:t>
            </a:r>
            <a:r>
              <a:rPr lang="fr-FR" dirty="0"/>
              <a:t>2004 </a:t>
            </a:r>
            <a:r>
              <a:rPr lang="fr-FR" dirty="0" smtClean="0"/>
              <a:t>; Barraud et al. 2008; </a:t>
            </a:r>
            <a:r>
              <a:rPr lang="fr-FR" dirty="0" err="1" smtClean="0"/>
              <a:t>Orléan</a:t>
            </a:r>
            <a:r>
              <a:rPr lang="fr-FR" dirty="0" smtClean="0"/>
              <a:t>, 2008; </a:t>
            </a:r>
            <a:r>
              <a:rPr lang="fr-FR" dirty="0" err="1" smtClean="0"/>
              <a:t>Bentayeb</a:t>
            </a:r>
            <a:r>
              <a:rPr lang="fr-FR" dirty="0" smtClean="0"/>
              <a:t>, 2013)</a:t>
            </a:r>
          </a:p>
          <a:p>
            <a:pPr algn="just"/>
            <a:r>
              <a:rPr lang="fr-FR" dirty="0" smtClean="0"/>
              <a:t>People </a:t>
            </a:r>
            <a:r>
              <a:rPr lang="fr-FR" dirty="0" err="1" smtClean="0"/>
              <a:t>saves</a:t>
            </a:r>
            <a:r>
              <a:rPr lang="fr-FR" dirty="0" smtClean="0"/>
              <a:t> more or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normally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err="1" smtClean="0"/>
              <a:t>Adequation</a:t>
            </a:r>
            <a:r>
              <a:rPr lang="fr-FR" dirty="0" smtClean="0"/>
              <a:t> </a:t>
            </a:r>
            <a:r>
              <a:rPr lang="fr-FR" dirty="0" err="1" smtClean="0"/>
              <a:t>betwen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, </a:t>
            </a:r>
            <a:r>
              <a:rPr lang="fr-FR" dirty="0" err="1" smtClean="0"/>
              <a:t>rentability</a:t>
            </a:r>
            <a:r>
              <a:rPr lang="fr-FR" dirty="0" smtClean="0"/>
              <a:t> and </a:t>
            </a:r>
            <a:r>
              <a:rPr lang="fr-FR" dirty="0" err="1" smtClean="0"/>
              <a:t>disponibility</a:t>
            </a:r>
            <a:r>
              <a:rPr lang="fr-FR" dirty="0" smtClean="0"/>
              <a:t> (Hermann et al. 1978)</a:t>
            </a:r>
          </a:p>
          <a:p>
            <a:endParaRPr lang="fr-FR" dirty="0"/>
          </a:p>
        </p:txBody>
      </p:sp>
      <p:sp>
        <p:nvSpPr>
          <p:cNvPr id="6" name="Flèche courbée vers la droite 5"/>
          <p:cNvSpPr/>
          <p:nvPr/>
        </p:nvSpPr>
        <p:spPr>
          <a:xfrm>
            <a:off x="251520" y="3429000"/>
            <a:ext cx="576064" cy="1296144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851920" y="2852936"/>
            <a:ext cx="9559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Flèche vers le bas 10"/>
          <p:cNvSpPr/>
          <p:nvPr/>
        </p:nvSpPr>
        <p:spPr>
          <a:xfrm>
            <a:off x="3995936" y="4869160"/>
            <a:ext cx="576064" cy="36004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9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r>
              <a:rPr lang="fr-FR" dirty="0" smtClean="0"/>
              <a:t> &amp;</a:t>
            </a:r>
            <a:r>
              <a:rPr lang="fr-FR" dirty="0" err="1" smtClean="0"/>
              <a:t>Technics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113947 </a:t>
            </a:r>
            <a:r>
              <a:rPr lang="fr-FR" dirty="0" err="1" smtClean="0"/>
              <a:t>bank’s</a:t>
            </a:r>
            <a:r>
              <a:rPr lang="fr-FR" dirty="0" smtClean="0"/>
              <a:t> </a:t>
            </a:r>
            <a:r>
              <a:rPr lang="fr-FR" dirty="0" err="1" smtClean="0"/>
              <a:t>customers</a:t>
            </a:r>
            <a:r>
              <a:rPr lang="fr-FR" dirty="0" smtClean="0"/>
              <a:t> or </a:t>
            </a:r>
            <a:r>
              <a:rPr lang="fr-FR" dirty="0" err="1" smtClean="0"/>
              <a:t>IMF’s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of 25 </a:t>
            </a:r>
            <a:r>
              <a:rPr lang="fr-FR" dirty="0" smtClean="0"/>
              <a:t>institutions (2014)</a:t>
            </a:r>
            <a:endParaRPr lang="fr-FR" dirty="0" smtClean="0"/>
          </a:p>
          <a:p>
            <a:pPr algn="just"/>
            <a:r>
              <a:rPr lang="fr-FR" dirty="0" err="1" smtClean="0"/>
              <a:t>Sample</a:t>
            </a:r>
            <a:r>
              <a:rPr lang="fr-FR" dirty="0" smtClean="0"/>
              <a:t> : 173 but 200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endParaRPr lang="fr-FR" dirty="0"/>
          </a:p>
          <a:p>
            <a:pPr algn="just"/>
            <a:r>
              <a:rPr lang="fr-FR" dirty="0" smtClean="0"/>
              <a:t>Data </a:t>
            </a:r>
            <a:r>
              <a:rPr lang="fr-FR" dirty="0" err="1" smtClean="0"/>
              <a:t>collected</a:t>
            </a:r>
            <a:r>
              <a:rPr lang="fr-FR" dirty="0" smtClean="0"/>
              <a:t> by questionnaires in 15 institutions and 167 questionnaires </a:t>
            </a:r>
            <a:r>
              <a:rPr lang="fr-FR" dirty="0" err="1" smtClean="0"/>
              <a:t>were</a:t>
            </a:r>
            <a:r>
              <a:rPr lang="fr-FR" dirty="0" smtClean="0"/>
              <a:t> fit (83,5% of fit </a:t>
            </a:r>
            <a:r>
              <a:rPr lang="fr-FR" dirty="0" err="1" smtClean="0"/>
              <a:t>responses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12 variables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maintain</a:t>
            </a:r>
            <a:r>
              <a:rPr lang="fr-FR" dirty="0" smtClean="0"/>
              <a:t>: </a:t>
            </a:r>
            <a:r>
              <a:rPr lang="fr-FR" dirty="0" err="1" smtClean="0"/>
              <a:t>interest</a:t>
            </a:r>
            <a:r>
              <a:rPr lang="fr-FR" dirty="0" smtClean="0"/>
              <a:t> rate, </a:t>
            </a:r>
            <a:r>
              <a:rPr lang="fr-FR" dirty="0" err="1" smtClean="0"/>
              <a:t>age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dependance</a:t>
            </a:r>
            <a:r>
              <a:rPr lang="fr-FR" dirty="0" smtClean="0"/>
              <a:t> rate, </a:t>
            </a:r>
            <a:r>
              <a:rPr lang="fr-FR" dirty="0" err="1" smtClean="0"/>
              <a:t>sex</a:t>
            </a:r>
            <a:r>
              <a:rPr lang="fr-FR" dirty="0" smtClean="0"/>
              <a:t>, profession, </a:t>
            </a:r>
            <a:r>
              <a:rPr lang="fr-FR" dirty="0" err="1" smtClean="0"/>
              <a:t>civil’s</a:t>
            </a:r>
            <a:r>
              <a:rPr lang="fr-FR" dirty="0" smtClean="0"/>
              <a:t> state,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, social </a:t>
            </a:r>
            <a:r>
              <a:rPr lang="fr-FR" dirty="0" err="1" smtClean="0"/>
              <a:t>origin</a:t>
            </a:r>
            <a:r>
              <a:rPr lang="fr-FR" dirty="0" smtClean="0"/>
              <a:t>, </a:t>
            </a:r>
            <a:r>
              <a:rPr lang="fr-FR" dirty="0" err="1" smtClean="0"/>
              <a:t>rank</a:t>
            </a:r>
            <a:r>
              <a:rPr lang="fr-FR" dirty="0" smtClean="0"/>
              <a:t>, </a:t>
            </a:r>
            <a:r>
              <a:rPr lang="fr-FR" dirty="0" err="1" smtClean="0"/>
              <a:t>social’s</a:t>
            </a:r>
            <a:r>
              <a:rPr lang="fr-FR" dirty="0" smtClean="0"/>
              <a:t> capital and 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2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r>
              <a:rPr lang="fr-FR" dirty="0" smtClean="0"/>
              <a:t> &amp;</a:t>
            </a:r>
            <a:r>
              <a:rPr lang="fr-FR" dirty="0" err="1" smtClean="0"/>
              <a:t>Technics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3 </a:t>
            </a:r>
            <a:r>
              <a:rPr lang="fr-FR" dirty="0" err="1" smtClean="0"/>
              <a:t>technics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smtClean="0"/>
              <a:t>Descriptive </a:t>
            </a:r>
            <a:r>
              <a:rPr lang="fr-FR" dirty="0" err="1" smtClean="0"/>
              <a:t>statistics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err="1" smtClean="0"/>
              <a:t>Comparating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: </a:t>
            </a:r>
            <a:r>
              <a:rPr lang="fr-FR" dirty="0" err="1" smtClean="0"/>
              <a:t>Levene</a:t>
            </a:r>
            <a:r>
              <a:rPr lang="fr-FR" dirty="0" smtClean="0"/>
              <a:t>, ANOVA &amp; </a:t>
            </a:r>
            <a:r>
              <a:rPr lang="fr-FR" dirty="0" err="1" smtClean="0"/>
              <a:t>Welch</a:t>
            </a:r>
            <a:r>
              <a:rPr lang="fr-FR" dirty="0" smtClean="0"/>
              <a:t>, </a:t>
            </a:r>
            <a:r>
              <a:rPr lang="fr-FR" dirty="0" err="1" smtClean="0"/>
              <a:t>Tukey</a:t>
            </a:r>
            <a:r>
              <a:rPr lang="fr-FR" dirty="0" smtClean="0"/>
              <a:t>-Kramer &amp; </a:t>
            </a:r>
            <a:r>
              <a:rPr lang="fr-FR" dirty="0" err="1" smtClean="0"/>
              <a:t>Games-Howell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err="1" smtClean="0"/>
              <a:t>Econometric</a:t>
            </a:r>
            <a:r>
              <a:rPr lang="fr-FR" dirty="0" smtClean="0"/>
              <a:t> model</a:t>
            </a:r>
          </a:p>
          <a:p>
            <a:pPr algn="just"/>
            <a:r>
              <a:rPr lang="fr-FR" dirty="0" smtClean="0"/>
              <a:t>3 alternatives of </a:t>
            </a:r>
            <a:r>
              <a:rPr lang="fr-FR" dirty="0" err="1" smtClean="0"/>
              <a:t>dependant</a:t>
            </a:r>
            <a:r>
              <a:rPr lang="fr-FR" dirty="0" smtClean="0"/>
              <a:t> variable (</a:t>
            </a:r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deposit</a:t>
            </a:r>
            <a:r>
              <a:rPr lang="fr-FR" dirty="0" smtClean="0"/>
              <a:t>, time </a:t>
            </a:r>
            <a:r>
              <a:rPr lang="fr-FR" dirty="0" err="1" smtClean="0"/>
              <a:t>deposit</a:t>
            </a:r>
            <a:r>
              <a:rPr lang="fr-FR" dirty="0" smtClean="0"/>
              <a:t> and the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of </a:t>
            </a:r>
            <a:r>
              <a:rPr lang="fr-FR" dirty="0" err="1" smtClean="0"/>
              <a:t>deposit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Multinomial </a:t>
            </a:r>
            <a:r>
              <a:rPr lang="fr-FR" dirty="0" err="1" smtClean="0"/>
              <a:t>Probit</a:t>
            </a:r>
            <a:r>
              <a:rPr lang="fr-FR" dirty="0" smtClean="0"/>
              <a:t> model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IIA’s</a:t>
            </a:r>
            <a:r>
              <a:rPr lang="fr-FR" dirty="0" smtClean="0"/>
              <a:t> test (Hausman &amp; McFadden Test); Time </a:t>
            </a:r>
            <a:r>
              <a:rPr lang="fr-FR" dirty="0" err="1" smtClean="0"/>
              <a:t>deposit</a:t>
            </a:r>
            <a:r>
              <a:rPr lang="fr-FR" dirty="0" smtClean="0"/>
              <a:t> = basis alternative</a:t>
            </a:r>
          </a:p>
          <a:p>
            <a:pPr algn="just"/>
            <a:r>
              <a:rPr lang="fr-FR" dirty="0" err="1" smtClean="0"/>
              <a:t>Interpretation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by marginal </a:t>
            </a:r>
            <a:r>
              <a:rPr lang="fr-FR" dirty="0" err="1" smtClean="0"/>
              <a:t>effect</a:t>
            </a:r>
            <a:r>
              <a:rPr lang="fr-FR" dirty="0" smtClean="0"/>
              <a:t> and </a:t>
            </a:r>
            <a:r>
              <a:rPr lang="fr-FR" dirty="0" err="1" smtClean="0"/>
              <a:t>analysis</a:t>
            </a:r>
            <a:r>
              <a:rPr lang="fr-FR" dirty="0" smtClean="0"/>
              <a:t> made by SPSS 20.0 and STATA 12</a:t>
            </a:r>
          </a:p>
        </p:txBody>
      </p:sp>
      <p:sp>
        <p:nvSpPr>
          <p:cNvPr id="4" name="Flèche courbée vers la droite 3"/>
          <p:cNvSpPr/>
          <p:nvPr/>
        </p:nvSpPr>
        <p:spPr>
          <a:xfrm rot="20401697">
            <a:off x="311570" y="3759446"/>
            <a:ext cx="353073" cy="413787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Findings</a:t>
            </a:r>
            <a:r>
              <a:rPr lang="fr-FR" dirty="0" smtClean="0"/>
              <a:t>: Descriptive and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/>
              <a:t>Bukavu’s</a:t>
            </a:r>
            <a:r>
              <a:rPr lang="fr-FR" dirty="0" smtClean="0"/>
              <a:t> </a:t>
            </a:r>
            <a:r>
              <a:rPr lang="fr-FR" dirty="0" err="1" smtClean="0"/>
              <a:t>savers</a:t>
            </a:r>
            <a:r>
              <a:rPr lang="fr-FR" dirty="0" smtClean="0"/>
              <a:t> are </a:t>
            </a:r>
            <a:r>
              <a:rPr lang="fr-FR" dirty="0" err="1" smtClean="0"/>
              <a:t>young</a:t>
            </a:r>
            <a:r>
              <a:rPr lang="fr-FR" dirty="0" smtClean="0"/>
              <a:t> (±35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); </a:t>
            </a:r>
            <a:r>
              <a:rPr lang="fr-FR" dirty="0" err="1" smtClean="0"/>
              <a:t>unmaried</a:t>
            </a:r>
            <a:r>
              <a:rPr lang="fr-FR" dirty="0" smtClean="0"/>
              <a:t> or </a:t>
            </a:r>
            <a:r>
              <a:rPr lang="fr-FR" dirty="0" err="1" smtClean="0"/>
              <a:t>maried</a:t>
            </a:r>
            <a:r>
              <a:rPr lang="fr-FR" dirty="0" smtClean="0"/>
              <a:t> (±95%) &amp; not </a:t>
            </a:r>
            <a:r>
              <a:rPr lang="fr-FR" dirty="0" err="1" smtClean="0"/>
              <a:t>diffrence</a:t>
            </a:r>
            <a:r>
              <a:rPr lang="fr-FR" dirty="0" smtClean="0"/>
              <a:t> men and </a:t>
            </a:r>
            <a:r>
              <a:rPr lang="fr-FR" dirty="0" err="1" smtClean="0"/>
              <a:t>women</a:t>
            </a:r>
            <a:endParaRPr lang="fr-FR" dirty="0" smtClean="0"/>
          </a:p>
          <a:p>
            <a:pPr algn="just"/>
            <a:r>
              <a:rPr lang="fr-FR" dirty="0" smtClean="0"/>
              <a:t>Most of </a:t>
            </a:r>
            <a:r>
              <a:rPr lang="fr-FR" dirty="0" err="1" smtClean="0"/>
              <a:t>savers</a:t>
            </a:r>
            <a:r>
              <a:rPr lang="fr-FR" dirty="0" smtClean="0"/>
              <a:t> live in </a:t>
            </a:r>
            <a:r>
              <a:rPr lang="fr-FR" dirty="0" err="1" smtClean="0"/>
              <a:t>Ibanda</a:t>
            </a:r>
            <a:r>
              <a:rPr lang="fr-FR" dirty="0"/>
              <a:t> </a:t>
            </a:r>
            <a:r>
              <a:rPr lang="fr-FR" dirty="0" smtClean="0"/>
              <a:t>commune </a:t>
            </a:r>
            <a:r>
              <a:rPr lang="fr-FR" dirty="0"/>
              <a:t>(64,1%) </a:t>
            </a:r>
            <a:r>
              <a:rPr lang="fr-FR" dirty="0" smtClean="0"/>
              <a:t>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bwn</a:t>
            </a:r>
            <a:r>
              <a:rPr lang="fr-FR" dirty="0"/>
              <a:t> </a:t>
            </a:r>
            <a:r>
              <a:rPr lang="fr-FR" dirty="0" smtClean="0"/>
              <a:t>100 &amp; 500</a:t>
            </a:r>
          </a:p>
          <a:p>
            <a:pPr algn="just"/>
            <a:r>
              <a:rPr lang="fr-FR" dirty="0" err="1" smtClean="0"/>
              <a:t>Saver’s</a:t>
            </a:r>
            <a:r>
              <a:rPr lang="fr-FR" dirty="0" smtClean="0"/>
              <a:t>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 (ANOVA &amp;T-K) &amp; </a:t>
            </a:r>
            <a:r>
              <a:rPr lang="fr-FR" dirty="0" err="1" smtClean="0"/>
              <a:t>income</a:t>
            </a:r>
            <a:r>
              <a:rPr lang="fr-FR" dirty="0" smtClean="0"/>
              <a:t> (</a:t>
            </a:r>
            <a:r>
              <a:rPr lang="fr-FR" dirty="0" err="1" smtClean="0"/>
              <a:t>Welch</a:t>
            </a:r>
            <a:r>
              <a:rPr lang="fr-FR" dirty="0" smtClean="0"/>
              <a:t> &amp; G-H) </a:t>
            </a:r>
            <a:r>
              <a:rPr lang="fr-FR" dirty="0" err="1" smtClean="0"/>
              <a:t>statistically</a:t>
            </a:r>
            <a:r>
              <a:rPr lang="fr-FR" dirty="0" smtClean="0"/>
              <a:t> </a:t>
            </a:r>
            <a:r>
              <a:rPr lang="fr-FR" dirty="0" err="1" smtClean="0"/>
              <a:t>differents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btwn</a:t>
            </a:r>
            <a:r>
              <a:rPr lang="fr-FR" dirty="0" smtClean="0"/>
              <a:t> Time </a:t>
            </a:r>
            <a:r>
              <a:rPr lang="fr-FR" dirty="0" err="1" smtClean="0"/>
              <a:t>deposit</a:t>
            </a:r>
            <a:r>
              <a:rPr lang="fr-FR" dirty="0" smtClean="0"/>
              <a:t> &amp; </a:t>
            </a:r>
            <a:r>
              <a:rPr lang="fr-FR" dirty="0" err="1" smtClean="0"/>
              <a:t>both’s</a:t>
            </a:r>
            <a:r>
              <a:rPr lang="fr-FR" dirty="0" smtClean="0"/>
              <a:t> </a:t>
            </a:r>
            <a:r>
              <a:rPr lang="fr-FR" dirty="0" err="1" smtClean="0"/>
              <a:t>deposit</a:t>
            </a:r>
            <a:r>
              <a:rPr lang="fr-FR" dirty="0" smtClean="0"/>
              <a:t> </a:t>
            </a:r>
            <a:r>
              <a:rPr lang="fr-FR" dirty="0" err="1" smtClean="0"/>
              <a:t>savers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723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Findings</a:t>
            </a:r>
            <a:r>
              <a:rPr lang="fr-FR" dirty="0" smtClean="0"/>
              <a:t>: </a:t>
            </a:r>
            <a:r>
              <a:rPr lang="fr-FR" dirty="0" err="1" smtClean="0"/>
              <a:t>Econometric’s</a:t>
            </a:r>
            <a:r>
              <a:rPr lang="fr-FR" dirty="0" smtClean="0"/>
              <a:t> Model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Test of </a:t>
            </a:r>
            <a:r>
              <a:rPr lang="fr-FR" dirty="0" err="1" smtClean="0"/>
              <a:t>multicolinearity</a:t>
            </a:r>
            <a:r>
              <a:rPr lang="fr-FR" dirty="0" smtClean="0"/>
              <a:t> : VIF 	       &lt;3 </a:t>
            </a:r>
          </a:p>
          <a:p>
            <a:pPr algn="just"/>
            <a:r>
              <a:rPr lang="fr-FR" dirty="0" smtClean="0"/>
              <a:t>No </a:t>
            </a:r>
            <a:r>
              <a:rPr lang="fr-FR" dirty="0" err="1" smtClean="0"/>
              <a:t>multicolinearity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(VIF &gt;10)</a:t>
            </a:r>
          </a:p>
          <a:p>
            <a:pPr algn="just"/>
            <a:r>
              <a:rPr lang="fr-FR" dirty="0" smtClean="0"/>
              <a:t>IIA Test: not </a:t>
            </a:r>
            <a:r>
              <a:rPr lang="fr-FR" dirty="0" smtClean="0"/>
              <a:t>conclusive  </a:t>
            </a:r>
            <a:r>
              <a:rPr lang="fr-FR" dirty="0"/>
              <a:t>	</a:t>
            </a:r>
            <a:r>
              <a:rPr lang="fr-FR" dirty="0" err="1" smtClean="0"/>
              <a:t>Multionomial</a:t>
            </a:r>
            <a:r>
              <a:rPr lang="fr-FR" dirty="0" smtClean="0"/>
              <a:t> </a:t>
            </a:r>
            <a:r>
              <a:rPr lang="fr-FR" dirty="0" err="1" smtClean="0"/>
              <a:t>Probit</a:t>
            </a:r>
            <a:r>
              <a:rPr lang="fr-FR" dirty="0" smtClean="0"/>
              <a:t> </a:t>
            </a:r>
          </a:p>
          <a:p>
            <a:pPr algn="just"/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(b) </a:t>
            </a:r>
            <a:r>
              <a:rPr lang="fr-FR" dirty="0" err="1" smtClean="0"/>
              <a:t>savings</a:t>
            </a:r>
            <a:r>
              <a:rPr lang="fr-FR" dirty="0" smtClean="0"/>
              <a:t> at Bukavu</a:t>
            </a:r>
          </a:p>
          <a:p>
            <a:pPr algn="just"/>
            <a:r>
              <a:rPr lang="fr-FR" dirty="0" smtClean="0"/>
              <a:t>6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time </a:t>
            </a:r>
            <a:r>
              <a:rPr lang="fr-FR" dirty="0" err="1" smtClean="0"/>
              <a:t>deposit</a:t>
            </a:r>
            <a:r>
              <a:rPr lang="fr-FR" dirty="0" smtClean="0"/>
              <a:t> &amp;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of </a:t>
            </a:r>
            <a:r>
              <a:rPr lang="fr-FR" dirty="0" err="1" smtClean="0"/>
              <a:t>accounts</a:t>
            </a:r>
            <a:r>
              <a:rPr lang="fr-FR" dirty="0" smtClean="0"/>
              <a:t> (time </a:t>
            </a:r>
            <a:r>
              <a:rPr lang="fr-FR" dirty="0" err="1" smtClean="0"/>
              <a:t>deposit</a:t>
            </a:r>
            <a:r>
              <a:rPr lang="fr-FR" dirty="0" smtClean="0"/>
              <a:t> &amp; </a:t>
            </a:r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deposit</a:t>
            </a:r>
            <a:r>
              <a:rPr lang="fr-FR" dirty="0" smtClean="0"/>
              <a:t>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err="1" smtClean="0"/>
              <a:t>These</a:t>
            </a:r>
            <a:r>
              <a:rPr lang="fr-FR" dirty="0" smtClean="0"/>
              <a:t> variables affect </a:t>
            </a:r>
            <a:r>
              <a:rPr lang="fr-FR" dirty="0" err="1" smtClean="0"/>
              <a:t>products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</a:t>
            </a:r>
            <a:r>
              <a:rPr lang="fr-FR" dirty="0" err="1" smtClean="0"/>
              <a:t>differently</a:t>
            </a:r>
            <a:endParaRPr lang="fr-FR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932040" y="207496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Flèche courbée vers la droite 5"/>
          <p:cNvSpPr/>
          <p:nvPr/>
        </p:nvSpPr>
        <p:spPr>
          <a:xfrm>
            <a:off x="179512" y="1975520"/>
            <a:ext cx="576064" cy="720080"/>
          </a:xfrm>
          <a:prstGeom prst="curvedRightArrow">
            <a:avLst>
              <a:gd name="adj1" fmla="val 25000"/>
              <a:gd name="adj2" fmla="val 50000"/>
              <a:gd name="adj3" fmla="val 1838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355976" y="30689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Flèche courbée vers la droite 7"/>
          <p:cNvSpPr/>
          <p:nvPr/>
        </p:nvSpPr>
        <p:spPr>
          <a:xfrm rot="20686286">
            <a:off x="210698" y="3429000"/>
            <a:ext cx="576064" cy="936104"/>
          </a:xfrm>
          <a:prstGeom prst="curvedRightArrow">
            <a:avLst>
              <a:gd name="adj1" fmla="val 50000"/>
              <a:gd name="adj2" fmla="val 80000"/>
              <a:gd name="adj3" fmla="val 5476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4211960" y="4797152"/>
            <a:ext cx="576064" cy="4320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3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16875</TotalTime>
  <Words>537</Words>
  <Application>Microsoft Office PowerPoint</Application>
  <PresentationFormat>Affichage à l'écran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Time and Saving deposit arbitrage in Bukavu’s Financial Institutions</vt:lpstr>
      <vt:lpstr>Back ground</vt:lpstr>
      <vt:lpstr>Problem </vt:lpstr>
      <vt:lpstr>Litterature reviews</vt:lpstr>
      <vt:lpstr>…and it’s done rationally? </vt:lpstr>
      <vt:lpstr>Methods &amp;Technics</vt:lpstr>
      <vt:lpstr>Methods &amp;Technics</vt:lpstr>
      <vt:lpstr>Findings: Descriptive and Means Comparison</vt:lpstr>
      <vt:lpstr>Findings: Econometric’s Model</vt:lpstr>
      <vt:lpstr>Econometric’s; Table marginal effect</vt:lpstr>
      <vt:lpstr>Discussion &amp;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</dc:creator>
  <cp:lastModifiedBy>Famille</cp:lastModifiedBy>
  <cp:revision>39</cp:revision>
  <dcterms:created xsi:type="dcterms:W3CDTF">2016-11-26T18:24:35Z</dcterms:created>
  <dcterms:modified xsi:type="dcterms:W3CDTF">2016-12-08T11:43:27Z</dcterms:modified>
</cp:coreProperties>
</file>