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62" r:id="rId5"/>
    <p:sldId id="271" r:id="rId6"/>
    <p:sldId id="263" r:id="rId7"/>
    <p:sldId id="260" r:id="rId8"/>
    <p:sldId id="261" r:id="rId9"/>
    <p:sldId id="272" r:id="rId10"/>
    <p:sldId id="266" r:id="rId11"/>
    <p:sldId id="267" r:id="rId12"/>
    <p:sldId id="269" r:id="rId13"/>
    <p:sldId id="275" r:id="rId14"/>
    <p:sldId id="276" r:id="rId15"/>
    <p:sldId id="277" r:id="rId16"/>
    <p:sldId id="279" r:id="rId17"/>
    <p:sldId id="28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7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6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0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65BDA-08EB-4C21-BB76-B26380CDDD9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BAA8B-CDFB-43C0-BFF5-0C51A1E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D" dirty="0" smtClean="0"/>
              <a:t>ARTISANAL MINING AND AGRICULTURE: </a:t>
            </a:r>
            <a:r>
              <a:rPr lang="fr-CD" dirty="0" err="1" smtClean="0"/>
              <a:t>analyzing</a:t>
            </a:r>
            <a:r>
              <a:rPr lang="fr-CD" dirty="0" smtClean="0"/>
              <a:t> the linkages</a:t>
            </a:r>
            <a:br>
              <a:rPr lang="fr-CD" dirty="0" smtClean="0"/>
            </a:br>
            <a:r>
              <a:rPr lang="fr-CD" dirty="0" smtClean="0">
                <a:solidFill>
                  <a:schemeClr val="tx2"/>
                </a:solidFill>
              </a:rPr>
              <a:t>Research </a:t>
            </a:r>
            <a:r>
              <a:rPr lang="fr-CD" dirty="0" err="1" smtClean="0">
                <a:solidFill>
                  <a:schemeClr val="tx2"/>
                </a:solidFill>
              </a:rPr>
              <a:t>project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120" y="3717032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fr-CD" dirty="0" smtClean="0"/>
              <a:t>Francine IRAGI MUKOTANYI</a:t>
            </a:r>
          </a:p>
          <a:p>
            <a:r>
              <a:rPr lang="fr-CD" dirty="0" err="1" smtClean="0"/>
              <a:t>PhD</a:t>
            </a:r>
            <a:r>
              <a:rPr lang="fr-CD" dirty="0" smtClean="0"/>
              <a:t> candidate </a:t>
            </a:r>
          </a:p>
          <a:p>
            <a:r>
              <a:rPr lang="fr-CD" dirty="0" smtClean="0"/>
              <a:t>IOB/</a:t>
            </a:r>
            <a:r>
              <a:rPr lang="fr-CD" dirty="0" err="1" smtClean="0"/>
              <a:t>University</a:t>
            </a:r>
            <a:r>
              <a:rPr lang="fr-CD" dirty="0" smtClean="0"/>
              <a:t> of </a:t>
            </a:r>
            <a:r>
              <a:rPr lang="fr-CD" dirty="0" err="1" smtClean="0"/>
              <a:t>Antwerp</a:t>
            </a:r>
            <a:r>
              <a:rPr lang="fr-CD" dirty="0" smtClean="0"/>
              <a:t> and CEGEMI/Université Catholique de Bukavu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1080120" cy="99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62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1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44" y="4675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will I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CD" dirty="0" err="1" smtClean="0">
                <a:solidFill>
                  <a:prstClr val="black"/>
                </a:solidFill>
              </a:rPr>
              <a:t>Organization</a:t>
            </a:r>
            <a:r>
              <a:rPr lang="fr-CD" dirty="0" smtClean="0">
                <a:solidFill>
                  <a:prstClr val="black"/>
                </a:solidFill>
              </a:rPr>
              <a:t> of agriculture in </a:t>
            </a:r>
            <a:r>
              <a:rPr lang="fr-CD" dirty="0" err="1" smtClean="0">
                <a:solidFill>
                  <a:prstClr val="black"/>
                </a:solidFill>
              </a:rPr>
              <a:t>mining</a:t>
            </a:r>
            <a:r>
              <a:rPr lang="fr-CD" dirty="0" smtClean="0">
                <a:solidFill>
                  <a:prstClr val="black"/>
                </a:solidFill>
              </a:rPr>
              <a:t> sites</a:t>
            </a:r>
          </a:p>
          <a:p>
            <a:pPr lvl="1"/>
            <a:r>
              <a:rPr lang="fr-CD" dirty="0" smtClean="0">
                <a:solidFill>
                  <a:prstClr val="black"/>
                </a:solidFill>
              </a:rPr>
              <a:t>Qualitative </a:t>
            </a:r>
            <a:r>
              <a:rPr lang="fr-CD" dirty="0" err="1">
                <a:solidFill>
                  <a:prstClr val="black"/>
                </a:solidFill>
              </a:rPr>
              <a:t>methods</a:t>
            </a:r>
            <a:r>
              <a:rPr lang="fr-CD" dirty="0">
                <a:solidFill>
                  <a:prstClr val="black"/>
                </a:solidFill>
              </a:rPr>
              <a:t> (</a:t>
            </a:r>
            <a:r>
              <a:rPr lang="fr-CD" dirty="0" err="1">
                <a:solidFill>
                  <a:prstClr val="black"/>
                </a:solidFill>
              </a:rPr>
              <a:t>individual</a:t>
            </a:r>
            <a:r>
              <a:rPr lang="fr-CD" dirty="0">
                <a:solidFill>
                  <a:prstClr val="black"/>
                </a:solidFill>
              </a:rPr>
              <a:t> interviews, focus groups and </a:t>
            </a:r>
            <a:r>
              <a:rPr lang="fr-CD" dirty="0" err="1">
                <a:solidFill>
                  <a:prstClr val="black"/>
                </a:solidFill>
              </a:rPr>
              <a:t>mapping</a:t>
            </a:r>
            <a:r>
              <a:rPr lang="fr-CD" dirty="0">
                <a:solidFill>
                  <a:prstClr val="black"/>
                </a:solidFill>
              </a:rPr>
              <a:t>) </a:t>
            </a:r>
            <a:r>
              <a:rPr lang="fr-CD" dirty="0" err="1">
                <a:solidFill>
                  <a:prstClr val="black"/>
                </a:solidFill>
              </a:rPr>
              <a:t>with</a:t>
            </a:r>
            <a:r>
              <a:rPr lang="fr-CD" dirty="0">
                <a:solidFill>
                  <a:prstClr val="black"/>
                </a:solidFill>
              </a:rPr>
              <a:t> all the </a:t>
            </a:r>
            <a:r>
              <a:rPr lang="fr-CD" dirty="0" err="1">
                <a:solidFill>
                  <a:prstClr val="black"/>
                </a:solidFill>
              </a:rPr>
              <a:t>stakeholders</a:t>
            </a:r>
            <a:r>
              <a:rPr lang="fr-CD" dirty="0">
                <a:solidFill>
                  <a:prstClr val="black"/>
                </a:solidFill>
              </a:rPr>
              <a:t> of the agricultural sector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339305" cy="21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29" y="4077072"/>
            <a:ext cx="2341215" cy="21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077072"/>
            <a:ext cx="2379712" cy="21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4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44" y="4675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will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r>
              <a:rPr lang="fr-CD" dirty="0" err="1" smtClean="0"/>
              <a:t>Particular</a:t>
            </a:r>
            <a:r>
              <a:rPr lang="fr-CD" dirty="0" smtClean="0"/>
              <a:t> </a:t>
            </a:r>
            <a:r>
              <a:rPr lang="fr-CD" dirty="0" err="1" smtClean="0"/>
              <a:t>forward</a:t>
            </a:r>
            <a:r>
              <a:rPr lang="fr-CD" dirty="0" smtClean="0"/>
              <a:t> and </a:t>
            </a:r>
            <a:r>
              <a:rPr lang="fr-CD" dirty="0" err="1" smtClean="0"/>
              <a:t>backward</a:t>
            </a:r>
            <a:r>
              <a:rPr lang="fr-CD" dirty="0" smtClean="0"/>
              <a:t> linkages</a:t>
            </a:r>
          </a:p>
          <a:p>
            <a:pPr lvl="1"/>
            <a:r>
              <a:rPr lang="fr-CD" dirty="0" smtClean="0"/>
              <a:t>Focus groups and </a:t>
            </a:r>
            <a:r>
              <a:rPr lang="fr-CD" dirty="0" err="1" smtClean="0"/>
              <a:t>individual</a:t>
            </a:r>
            <a:r>
              <a:rPr lang="fr-CD" dirty="0" smtClean="0"/>
              <a:t> interviews </a:t>
            </a:r>
            <a:r>
              <a:rPr lang="fr-CD" dirty="0" err="1" smtClean="0"/>
              <a:t>with</a:t>
            </a:r>
            <a:r>
              <a:rPr lang="fr-CD" dirty="0" smtClean="0"/>
              <a:t> </a:t>
            </a:r>
            <a:r>
              <a:rPr lang="fr-CD" dirty="0" err="1" smtClean="0"/>
              <a:t>farmers</a:t>
            </a:r>
            <a:r>
              <a:rPr lang="fr-CD" dirty="0" smtClean="0"/>
              <a:t> and artisanal </a:t>
            </a:r>
            <a:r>
              <a:rPr lang="fr-CD" dirty="0" err="1" smtClean="0"/>
              <a:t>miners</a:t>
            </a:r>
            <a:r>
              <a:rPr lang="fr-CD" dirty="0" smtClean="0"/>
              <a:t> to </a:t>
            </a:r>
            <a:r>
              <a:rPr lang="fr-CD" dirty="0" err="1" smtClean="0"/>
              <a:t>raise</a:t>
            </a:r>
            <a:r>
              <a:rPr lang="fr-CD" dirty="0" smtClean="0"/>
              <a:t> </a:t>
            </a:r>
            <a:r>
              <a:rPr lang="fr-CD" dirty="0" err="1" smtClean="0"/>
              <a:t>existing</a:t>
            </a:r>
            <a:r>
              <a:rPr lang="fr-CD" dirty="0" smtClean="0"/>
              <a:t> linkages </a:t>
            </a:r>
            <a:r>
              <a:rPr lang="fr-CD" dirty="0" err="1" smtClean="0"/>
              <a:t>between</a:t>
            </a:r>
            <a:r>
              <a:rPr lang="fr-CD" dirty="0" smtClean="0"/>
              <a:t> AM and agriculture</a:t>
            </a:r>
          </a:p>
          <a:p>
            <a:pPr lvl="1"/>
            <a:r>
              <a:rPr lang="fr-CD" dirty="0" err="1" smtClean="0"/>
              <a:t>Sample</a:t>
            </a:r>
            <a:r>
              <a:rPr lang="fr-CD" dirty="0" smtClean="0"/>
              <a:t> </a:t>
            </a:r>
            <a:r>
              <a:rPr lang="fr-CD" dirty="0" smtClean="0"/>
              <a:t>of </a:t>
            </a:r>
            <a:r>
              <a:rPr lang="fr-CD" dirty="0" err="1" smtClean="0"/>
              <a:t>two</a:t>
            </a:r>
            <a:r>
              <a:rPr lang="fr-CD" dirty="0" smtClean="0"/>
              <a:t> group of </a:t>
            </a:r>
            <a:r>
              <a:rPr lang="fr-CD" dirty="0" err="1" smtClean="0"/>
              <a:t>farm</a:t>
            </a:r>
            <a:r>
              <a:rPr lang="fr-CD" dirty="0" smtClean="0"/>
              <a:t> </a:t>
            </a:r>
            <a:r>
              <a:rPr lang="fr-CD" dirty="0" err="1" smtClean="0"/>
              <a:t>households</a:t>
            </a:r>
            <a:r>
              <a:rPr lang="fr-CD" dirty="0" smtClean="0"/>
              <a:t>: control group and </a:t>
            </a:r>
            <a:r>
              <a:rPr lang="fr-CD" dirty="0" err="1" smtClean="0"/>
              <a:t>treated</a:t>
            </a:r>
            <a:r>
              <a:rPr lang="fr-CD" dirty="0" smtClean="0"/>
              <a:t> group</a:t>
            </a:r>
          </a:p>
          <a:p>
            <a:pPr lvl="1"/>
            <a:r>
              <a:rPr lang="fr-CD" dirty="0" err="1" smtClean="0"/>
              <a:t>Propensity</a:t>
            </a:r>
            <a:r>
              <a:rPr lang="fr-CD" dirty="0" smtClean="0"/>
              <a:t> Score </a:t>
            </a:r>
            <a:r>
              <a:rPr lang="fr-CD" dirty="0" err="1" smtClean="0"/>
              <a:t>Matching</a:t>
            </a:r>
            <a:r>
              <a:rPr lang="fr-CD" dirty="0" smtClean="0"/>
              <a:t> </a:t>
            </a:r>
            <a:r>
              <a:rPr lang="fr-CD" dirty="0" err="1" smtClean="0"/>
              <a:t>Methods</a:t>
            </a:r>
            <a:r>
              <a:rPr lang="fr-CD" dirty="0" smtClean="0"/>
              <a:t> to </a:t>
            </a:r>
            <a:r>
              <a:rPr lang="fr-CD" dirty="0" err="1" smtClean="0"/>
              <a:t>get</a:t>
            </a:r>
            <a:r>
              <a:rPr lang="fr-CD" dirty="0" smtClean="0"/>
              <a:t> to the </a:t>
            </a:r>
            <a:r>
              <a:rPr lang="fr-CD" dirty="0" err="1" smtClean="0"/>
              <a:t>counterfactual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4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44" y="4675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will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Perception miners have on agriculture as a potential alternative</a:t>
            </a:r>
          </a:p>
          <a:p>
            <a:pPr lvl="1"/>
            <a:r>
              <a:rPr lang="en-US" dirty="0" smtClean="0"/>
              <a:t>Survey with artisanal miners</a:t>
            </a:r>
          </a:p>
          <a:p>
            <a:pPr lvl="1"/>
            <a:r>
              <a:rPr lang="en-US" dirty="0" smtClean="0"/>
              <a:t>Descriptive statistics and regression analysis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14232"/>
            <a:ext cx="21832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44" y="467568"/>
            <a:ext cx="8229600" cy="1143000"/>
          </a:xfrm>
        </p:spPr>
        <p:txBody>
          <a:bodyPr>
            <a:normAutofit/>
          </a:bodyPr>
          <a:lstStyle/>
          <a:p>
            <a:r>
              <a:rPr lang="fr-CD" dirty="0" err="1" smtClean="0"/>
              <a:t>Where</a:t>
            </a:r>
            <a:r>
              <a:rPr lang="fr-CD" dirty="0" smtClean="0"/>
              <a:t> </a:t>
            </a:r>
            <a:r>
              <a:rPr lang="fr-CD" dirty="0" err="1" smtClean="0"/>
              <a:t>am</a:t>
            </a:r>
            <a:r>
              <a:rPr lang="fr-CD" dirty="0" smtClean="0"/>
              <a:t> I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44" y="4675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am I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first pilot study will be conducted next month</a:t>
            </a:r>
          </a:p>
          <a:p>
            <a:r>
              <a:rPr lang="fr-CD" b="1" dirty="0" smtClean="0"/>
              <a:t>Objective</a:t>
            </a:r>
            <a:r>
              <a:rPr lang="fr-CD" dirty="0" smtClean="0"/>
              <a:t>:</a:t>
            </a:r>
          </a:p>
          <a:p>
            <a:pPr lvl="1"/>
            <a:r>
              <a:rPr lang="fr-CD" dirty="0" err="1" smtClean="0"/>
              <a:t>Understand</a:t>
            </a:r>
            <a:r>
              <a:rPr lang="fr-CD" dirty="0" smtClean="0"/>
              <a:t> the </a:t>
            </a:r>
            <a:r>
              <a:rPr lang="fr-CD" dirty="0" err="1" smtClean="0"/>
              <a:t>functioning</a:t>
            </a:r>
            <a:r>
              <a:rPr lang="fr-CD" dirty="0" smtClean="0"/>
              <a:t> of the agricultural sector in </a:t>
            </a:r>
            <a:r>
              <a:rPr lang="fr-CD" dirty="0" err="1" smtClean="0"/>
              <a:t>mining</a:t>
            </a:r>
            <a:r>
              <a:rPr lang="fr-CD" dirty="0" smtClean="0"/>
              <a:t> sites</a:t>
            </a:r>
          </a:p>
          <a:p>
            <a:pPr lvl="1"/>
            <a:r>
              <a:rPr lang="fr-CD" dirty="0" err="1" smtClean="0"/>
              <a:t>Acquire</a:t>
            </a:r>
            <a:r>
              <a:rPr lang="fr-CD" dirty="0" smtClean="0"/>
              <a:t> all the </a:t>
            </a:r>
            <a:r>
              <a:rPr lang="fr-CD" dirty="0" err="1" smtClean="0"/>
              <a:t>preliminary</a:t>
            </a:r>
            <a:r>
              <a:rPr lang="fr-CD" dirty="0" smtClean="0"/>
              <a:t> and </a:t>
            </a:r>
            <a:r>
              <a:rPr lang="fr-CD" dirty="0" err="1" smtClean="0"/>
              <a:t>necessary</a:t>
            </a:r>
            <a:r>
              <a:rPr lang="fr-CD" dirty="0" smtClean="0"/>
              <a:t> information for </a:t>
            </a:r>
            <a:r>
              <a:rPr lang="fr-CD" dirty="0" err="1" smtClean="0"/>
              <a:t>my</a:t>
            </a:r>
            <a:r>
              <a:rPr lang="fr-CD" dirty="0" smtClean="0"/>
              <a:t> </a:t>
            </a:r>
            <a:r>
              <a:rPr lang="fr-CD" dirty="0" err="1" smtClean="0"/>
              <a:t>study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2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44" y="467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first pilot study will be conducted next month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r>
              <a:rPr lang="fr-CD" b="1" dirty="0" smtClean="0"/>
              <a:t>Questions</a:t>
            </a:r>
          </a:p>
          <a:p>
            <a:pPr lvl="1"/>
            <a:r>
              <a:rPr lang="fr-CD" dirty="0" smtClean="0"/>
              <a:t>How are the production and marketing of agricultural </a:t>
            </a:r>
            <a:r>
              <a:rPr lang="fr-CD" dirty="0" err="1" smtClean="0"/>
              <a:t>products</a:t>
            </a:r>
            <a:r>
              <a:rPr lang="fr-CD" dirty="0" smtClean="0"/>
              <a:t> </a:t>
            </a:r>
            <a:r>
              <a:rPr lang="fr-CD" dirty="0" err="1" smtClean="0"/>
              <a:t>organized</a:t>
            </a:r>
            <a:r>
              <a:rPr lang="fr-CD" dirty="0" smtClean="0"/>
              <a:t> in </a:t>
            </a:r>
            <a:r>
              <a:rPr lang="fr-CD" dirty="0" err="1" smtClean="0"/>
              <a:t>mining</a:t>
            </a:r>
            <a:r>
              <a:rPr lang="fr-CD" dirty="0" smtClean="0"/>
              <a:t> sites?</a:t>
            </a:r>
          </a:p>
          <a:p>
            <a:pPr lvl="1"/>
            <a:r>
              <a:rPr lang="en-US" dirty="0"/>
              <a:t>What kind of constraints and risks are faced by its stakeholders and what strategies they put in place to face these risks and constraints? </a:t>
            </a:r>
            <a:endParaRPr lang="en-US" dirty="0" smtClean="0"/>
          </a:p>
          <a:p>
            <a:pPr lvl="1"/>
            <a:r>
              <a:rPr lang="fr-CD" dirty="0" err="1" smtClean="0"/>
              <a:t>What</a:t>
            </a:r>
            <a:r>
              <a:rPr lang="fr-CD" dirty="0" smtClean="0"/>
              <a:t> are the </a:t>
            </a:r>
            <a:r>
              <a:rPr lang="fr-CD" dirty="0" err="1" smtClean="0"/>
              <a:t>existing</a:t>
            </a:r>
            <a:r>
              <a:rPr lang="fr-CD" dirty="0" smtClean="0"/>
              <a:t> linkages </a:t>
            </a:r>
            <a:r>
              <a:rPr lang="fr-CD" dirty="0" err="1" smtClean="0"/>
              <a:t>between</a:t>
            </a:r>
            <a:r>
              <a:rPr lang="fr-CD" dirty="0" smtClean="0"/>
              <a:t> artisanal </a:t>
            </a:r>
            <a:r>
              <a:rPr lang="fr-CD" dirty="0" err="1" smtClean="0"/>
              <a:t>mining</a:t>
            </a:r>
            <a:r>
              <a:rPr lang="fr-CD" dirty="0" smtClean="0"/>
              <a:t> and agriculture?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2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44" y="467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first pilot study will be conducted next month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r>
              <a:rPr lang="fr-CD" b="1" dirty="0" smtClean="0"/>
              <a:t>Qualitative </a:t>
            </a:r>
            <a:r>
              <a:rPr lang="fr-CD" b="1" dirty="0" err="1" smtClean="0"/>
              <a:t>methods</a:t>
            </a:r>
            <a:endParaRPr lang="fr-CD" b="1" dirty="0" smtClean="0"/>
          </a:p>
          <a:p>
            <a:pPr lvl="1"/>
            <a:r>
              <a:rPr lang="fr-CD" dirty="0" smtClean="0"/>
              <a:t>Documentation, Focus group, </a:t>
            </a:r>
            <a:r>
              <a:rPr lang="fr-CD" dirty="0" err="1" smtClean="0"/>
              <a:t>mapping</a:t>
            </a:r>
            <a:endParaRPr lang="fr-CD" dirty="0" smtClean="0"/>
          </a:p>
          <a:p>
            <a:pPr lvl="1"/>
            <a:r>
              <a:rPr lang="fr-CD" dirty="0" err="1" smtClean="0"/>
              <a:t>Three</a:t>
            </a:r>
            <a:r>
              <a:rPr lang="fr-CD" dirty="0" smtClean="0"/>
              <a:t> </a:t>
            </a:r>
            <a:r>
              <a:rPr lang="fr-CD" dirty="0" err="1" smtClean="0"/>
              <a:t>kind</a:t>
            </a:r>
            <a:r>
              <a:rPr lang="fr-CD" dirty="0" smtClean="0"/>
              <a:t> of participants</a:t>
            </a:r>
          </a:p>
          <a:p>
            <a:pPr lvl="1"/>
            <a:r>
              <a:rPr lang="fr-CD" dirty="0" err="1" smtClean="0"/>
              <a:t>Selection</a:t>
            </a:r>
            <a:r>
              <a:rPr lang="fr-CD" dirty="0" smtClean="0"/>
              <a:t> </a:t>
            </a:r>
            <a:r>
              <a:rPr lang="fr-CD" dirty="0" err="1" smtClean="0"/>
              <a:t>based</a:t>
            </a:r>
            <a:r>
              <a:rPr lang="fr-CD" dirty="0" smtClean="0"/>
              <a:t> on certain </a:t>
            </a:r>
            <a:r>
              <a:rPr lang="fr-CD" dirty="0" err="1" smtClean="0"/>
              <a:t>criteria</a:t>
            </a:r>
            <a:r>
              <a:rPr lang="fr-CD" dirty="0" smtClean="0"/>
              <a:t> </a:t>
            </a:r>
            <a:r>
              <a:rPr lang="fr-CD" dirty="0" err="1" smtClean="0"/>
              <a:t>such</a:t>
            </a:r>
            <a:r>
              <a:rPr lang="fr-CD" dirty="0" smtClean="0"/>
              <a:t> as the distance </a:t>
            </a:r>
            <a:r>
              <a:rPr lang="fr-CD" dirty="0" err="1" smtClean="0"/>
              <a:t>from</a:t>
            </a:r>
            <a:r>
              <a:rPr lang="fr-CD" dirty="0" smtClean="0"/>
              <a:t> the </a:t>
            </a:r>
            <a:r>
              <a:rPr lang="fr-CD" dirty="0" err="1" smtClean="0"/>
              <a:t>mining</a:t>
            </a:r>
            <a:r>
              <a:rPr lang="fr-CD" dirty="0" smtClean="0"/>
              <a:t> site, type of </a:t>
            </a:r>
            <a:r>
              <a:rPr lang="fr-CD" dirty="0" err="1" smtClean="0"/>
              <a:t>crop</a:t>
            </a:r>
            <a:r>
              <a:rPr lang="fr-CD" dirty="0" smtClean="0"/>
              <a:t>, </a:t>
            </a:r>
          </a:p>
          <a:p>
            <a:pPr lvl="1"/>
            <a:r>
              <a:rPr lang="fr-CD" dirty="0" smtClean="0"/>
              <a:t>Four-part interview guide</a:t>
            </a:r>
          </a:p>
          <a:p>
            <a:pPr lvl="1"/>
            <a:endParaRPr lang="fr-CD" dirty="0" smtClean="0"/>
          </a:p>
          <a:p>
            <a:pPr marL="457200" lvl="1" indent="0">
              <a:buNone/>
            </a:pPr>
            <a:endParaRPr lang="fr-CD" dirty="0" smtClean="0"/>
          </a:p>
          <a:p>
            <a:pPr lvl="1"/>
            <a:endParaRPr lang="fr-CD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D" dirty="0" smtClean="0"/>
              <a:t>Case </a:t>
            </a:r>
            <a:r>
              <a:rPr lang="fr-CD" dirty="0" err="1" smtClean="0"/>
              <a:t>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D" dirty="0" err="1" smtClean="0"/>
              <a:t>Kalehe</a:t>
            </a:r>
            <a:r>
              <a:rPr lang="fr-CD" dirty="0" smtClean="0"/>
              <a:t>:</a:t>
            </a:r>
          </a:p>
          <a:p>
            <a:pPr lvl="1"/>
            <a:r>
              <a:rPr lang="fr-CD" dirty="0" smtClean="0"/>
              <a:t>Agriculture and </a:t>
            </a:r>
            <a:r>
              <a:rPr lang="fr-CD" dirty="0" err="1" smtClean="0"/>
              <a:t>mining</a:t>
            </a:r>
            <a:r>
              <a:rPr lang="fr-CD" dirty="0" smtClean="0"/>
              <a:t> are dominant </a:t>
            </a:r>
            <a:r>
              <a:rPr lang="fr-CD" dirty="0" err="1" smtClean="0"/>
              <a:t>activities</a:t>
            </a:r>
            <a:endParaRPr lang="fr-CD" dirty="0" smtClean="0"/>
          </a:p>
          <a:p>
            <a:pPr lvl="1"/>
            <a:r>
              <a:rPr lang="fr-CD" dirty="0" smtClean="0"/>
              <a:t>The </a:t>
            </a:r>
            <a:r>
              <a:rPr lang="fr-CD" dirty="0" err="1" smtClean="0"/>
              <a:t>soil</a:t>
            </a:r>
            <a:r>
              <a:rPr lang="fr-CD" dirty="0" smtClean="0"/>
              <a:t> </a:t>
            </a:r>
            <a:r>
              <a:rPr lang="fr-CD" dirty="0" err="1" smtClean="0"/>
              <a:t>is</a:t>
            </a:r>
            <a:r>
              <a:rPr lang="fr-CD" dirty="0" smtClean="0"/>
              <a:t> fertile and agriculture </a:t>
            </a:r>
            <a:r>
              <a:rPr lang="fr-CD" dirty="0" err="1" smtClean="0"/>
              <a:t>is</a:t>
            </a:r>
            <a:r>
              <a:rPr lang="fr-CD" dirty="0" smtClean="0"/>
              <a:t> </a:t>
            </a:r>
            <a:r>
              <a:rPr lang="fr-CD" dirty="0" err="1" smtClean="0"/>
              <a:t>flourishing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</p:spPr>
        <p:txBody>
          <a:bodyPr>
            <a:normAutofit/>
          </a:bodyPr>
          <a:lstStyle/>
          <a:p>
            <a:r>
              <a:rPr lang="fr-CD" dirty="0" smtClean="0">
                <a:solidFill>
                  <a:schemeClr val="tx2"/>
                </a:solidFill>
              </a:rPr>
              <a:t>THANK YOU FOR YOUR ATTENTION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52" y="5373216"/>
            <a:ext cx="6400800" cy="1104528"/>
          </a:xfrm>
        </p:spPr>
        <p:txBody>
          <a:bodyPr>
            <a:normAutofit/>
          </a:bodyPr>
          <a:lstStyle/>
          <a:p>
            <a:r>
              <a:rPr lang="fr-CD" dirty="0" smtClean="0">
                <a:solidFill>
                  <a:schemeClr val="tx2"/>
                </a:solidFill>
              </a:rPr>
              <a:t>QUESTIONS AND COMMENTS ARE WELCOME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1080120" cy="99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62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608512" cy="26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fr-CD" dirty="0" err="1" smtClean="0"/>
              <a:t>Why</a:t>
            </a:r>
            <a:r>
              <a:rPr lang="fr-CD" dirty="0" smtClean="0"/>
              <a:t> </a:t>
            </a:r>
            <a:r>
              <a:rPr lang="fr-CD" dirty="0" err="1" smtClean="0"/>
              <a:t>am</a:t>
            </a:r>
            <a:r>
              <a:rPr lang="fr-CD" dirty="0" smtClean="0"/>
              <a:t> I </a:t>
            </a:r>
            <a:r>
              <a:rPr lang="fr-CD" dirty="0" err="1" smtClean="0"/>
              <a:t>undertaking</a:t>
            </a:r>
            <a:r>
              <a:rPr lang="fr-CD" dirty="0" smtClean="0"/>
              <a:t> the </a:t>
            </a:r>
            <a:r>
              <a:rPr lang="fr-CD" dirty="0" err="1" smtClean="0"/>
              <a:t>study</a:t>
            </a:r>
            <a:r>
              <a:rPr lang="fr-CD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C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438"/>
            <a:ext cx="6480720" cy="337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fr-CD" dirty="0" err="1" smtClean="0"/>
              <a:t>Why</a:t>
            </a:r>
            <a:r>
              <a:rPr lang="fr-CD" dirty="0" smtClean="0"/>
              <a:t> </a:t>
            </a:r>
            <a:r>
              <a:rPr lang="fr-CD" dirty="0" err="1" smtClean="0"/>
              <a:t>am</a:t>
            </a:r>
            <a:r>
              <a:rPr lang="fr-CD" dirty="0" smtClean="0"/>
              <a:t> I </a:t>
            </a:r>
            <a:r>
              <a:rPr lang="fr-CD" dirty="0" err="1" smtClean="0"/>
              <a:t>undertaking</a:t>
            </a:r>
            <a:r>
              <a:rPr lang="fr-CD" dirty="0" smtClean="0"/>
              <a:t> the </a:t>
            </a:r>
            <a:r>
              <a:rPr lang="fr-CD" dirty="0" err="1" smtClean="0"/>
              <a:t>study</a:t>
            </a:r>
            <a:r>
              <a:rPr lang="fr-CD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D" dirty="0" err="1" smtClean="0"/>
              <a:t>Only</a:t>
            </a:r>
            <a:r>
              <a:rPr lang="fr-CD" dirty="0" smtClean="0"/>
              <a:t> a </a:t>
            </a:r>
            <a:r>
              <a:rPr lang="fr-CD" dirty="0" err="1" smtClean="0"/>
              <a:t>limited</a:t>
            </a:r>
            <a:r>
              <a:rPr lang="fr-CD" dirty="0" smtClean="0"/>
              <a:t> </a:t>
            </a:r>
            <a:r>
              <a:rPr lang="fr-CD" dirty="0" err="1" smtClean="0"/>
              <a:t>number</a:t>
            </a:r>
            <a:r>
              <a:rPr lang="fr-CD" dirty="0" smtClean="0"/>
              <a:t> of </a:t>
            </a:r>
            <a:r>
              <a:rPr lang="fr-CD" dirty="0" err="1" smtClean="0"/>
              <a:t>studies</a:t>
            </a:r>
            <a:r>
              <a:rPr lang="fr-CD" dirty="0" smtClean="0"/>
              <a:t> on the linkages </a:t>
            </a:r>
            <a:r>
              <a:rPr lang="fr-CD" dirty="0" err="1" smtClean="0"/>
              <a:t>between</a:t>
            </a:r>
            <a:r>
              <a:rPr lang="fr-CD" dirty="0" smtClean="0"/>
              <a:t> artisanal </a:t>
            </a:r>
            <a:r>
              <a:rPr lang="fr-CD" dirty="0" err="1" smtClean="0"/>
              <a:t>mining</a:t>
            </a:r>
            <a:r>
              <a:rPr lang="fr-CD" dirty="0" smtClean="0"/>
              <a:t> (AM) and agriculture</a:t>
            </a:r>
          </a:p>
          <a:p>
            <a:pPr lvl="1"/>
            <a:r>
              <a:rPr lang="fr-CD" dirty="0" smtClean="0"/>
              <a:t>AM = </a:t>
            </a:r>
          </a:p>
          <a:p>
            <a:pPr lvl="2"/>
            <a:r>
              <a:rPr lang="fr-CD" u="sng" dirty="0" err="1" smtClean="0"/>
              <a:t>Complement</a:t>
            </a:r>
            <a:r>
              <a:rPr lang="fr-CD" dirty="0"/>
              <a:t> </a:t>
            </a:r>
            <a:r>
              <a:rPr lang="fr-CD" dirty="0" smtClean="0"/>
              <a:t>[</a:t>
            </a:r>
            <a:r>
              <a:rPr lang="fr-CD" dirty="0" err="1" smtClean="0"/>
              <a:t>Maconachie</a:t>
            </a:r>
            <a:r>
              <a:rPr lang="fr-CD" dirty="0" smtClean="0"/>
              <a:t> </a:t>
            </a:r>
            <a:r>
              <a:rPr lang="fr-CD" dirty="0"/>
              <a:t>and </a:t>
            </a:r>
            <a:r>
              <a:rPr lang="fr-CD" dirty="0" smtClean="0"/>
              <a:t>Binns </a:t>
            </a:r>
            <a:r>
              <a:rPr lang="fr-CD" dirty="0"/>
              <a:t>(2007); </a:t>
            </a:r>
            <a:r>
              <a:rPr lang="fr-CD" dirty="0" err="1"/>
              <a:t>Banchirigah</a:t>
            </a:r>
            <a:r>
              <a:rPr lang="fr-CD" dirty="0"/>
              <a:t> and </a:t>
            </a:r>
            <a:r>
              <a:rPr lang="fr-CD" dirty="0" err="1" smtClean="0"/>
              <a:t>Hilson</a:t>
            </a:r>
            <a:r>
              <a:rPr lang="fr-CD" dirty="0" smtClean="0"/>
              <a:t> (</a:t>
            </a:r>
            <a:r>
              <a:rPr lang="fr-CD" dirty="0"/>
              <a:t>2010</a:t>
            </a:r>
            <a:r>
              <a:rPr lang="fr-CD" dirty="0" smtClean="0"/>
              <a:t>)] </a:t>
            </a:r>
            <a:r>
              <a:rPr lang="fr-CD" dirty="0" smtClean="0"/>
              <a:t>or </a:t>
            </a:r>
            <a:r>
              <a:rPr lang="fr-CD" u="sng" dirty="0"/>
              <a:t>substitute</a:t>
            </a:r>
            <a:r>
              <a:rPr lang="fr-CD" dirty="0"/>
              <a:t> </a:t>
            </a:r>
            <a:r>
              <a:rPr lang="fr-CD" dirty="0" smtClean="0"/>
              <a:t>[</a:t>
            </a:r>
            <a:r>
              <a:rPr lang="fr-CD" dirty="0" err="1"/>
              <a:t>Hentschel</a:t>
            </a:r>
            <a:r>
              <a:rPr lang="fr-CD" dirty="0"/>
              <a:t> et al. </a:t>
            </a:r>
            <a:r>
              <a:rPr lang="fr-CD" dirty="0" smtClean="0"/>
              <a:t>(2003</a:t>
            </a:r>
            <a:r>
              <a:rPr lang="fr-CD" dirty="0"/>
              <a:t>); </a:t>
            </a:r>
            <a:r>
              <a:rPr lang="fr-CD" dirty="0" err="1"/>
              <a:t>Banchirigah</a:t>
            </a:r>
            <a:r>
              <a:rPr lang="fr-CD" dirty="0"/>
              <a:t> and </a:t>
            </a:r>
            <a:r>
              <a:rPr lang="fr-CD" dirty="0" err="1"/>
              <a:t>Hilson</a:t>
            </a:r>
            <a:r>
              <a:rPr lang="fr-CD" dirty="0"/>
              <a:t> (2010)]  </a:t>
            </a:r>
            <a:r>
              <a:rPr lang="fr-CD" dirty="0" smtClean="0"/>
              <a:t>of </a:t>
            </a:r>
            <a:r>
              <a:rPr lang="fr-CD" dirty="0" smtClean="0"/>
              <a:t>agriculture </a:t>
            </a:r>
            <a:endParaRPr lang="fr-CD" dirty="0" smtClean="0"/>
          </a:p>
          <a:p>
            <a:pPr lvl="2"/>
            <a:r>
              <a:rPr lang="fr-CD" u="sng" dirty="0"/>
              <a:t>I</a:t>
            </a:r>
            <a:r>
              <a:rPr lang="fr-CD" u="sng" dirty="0" smtClean="0"/>
              <a:t>mportant </a:t>
            </a:r>
            <a:r>
              <a:rPr lang="fr-CD" u="sng" dirty="0" err="1" smtClean="0"/>
              <a:t>market</a:t>
            </a:r>
            <a:r>
              <a:rPr lang="fr-CD" dirty="0" smtClean="0"/>
              <a:t> for agricultural </a:t>
            </a:r>
            <a:r>
              <a:rPr lang="fr-CD" dirty="0" err="1" smtClean="0"/>
              <a:t>products</a:t>
            </a:r>
            <a:r>
              <a:rPr lang="fr-CD" dirty="0"/>
              <a:t> </a:t>
            </a:r>
            <a:r>
              <a:rPr lang="fr-CD" dirty="0" smtClean="0"/>
              <a:t>[</a:t>
            </a:r>
            <a:r>
              <a:rPr lang="fr-CD" dirty="0" err="1" smtClean="0"/>
              <a:t>Maconachie</a:t>
            </a:r>
            <a:r>
              <a:rPr lang="fr-CD" dirty="0" smtClean="0"/>
              <a:t> </a:t>
            </a:r>
            <a:r>
              <a:rPr lang="fr-CD" dirty="0"/>
              <a:t>and Binns (2007</a:t>
            </a:r>
            <a:r>
              <a:rPr lang="fr-CD" dirty="0" smtClean="0"/>
              <a:t>)]</a:t>
            </a:r>
            <a:endParaRPr lang="fr-CD" dirty="0" smtClean="0"/>
          </a:p>
          <a:p>
            <a:pPr lvl="2"/>
            <a:r>
              <a:rPr lang="fr-CD" u="sng" dirty="0" smtClean="0"/>
              <a:t>Source of revenue</a:t>
            </a:r>
            <a:r>
              <a:rPr lang="fr-CD" dirty="0" smtClean="0"/>
              <a:t> for </a:t>
            </a:r>
            <a:r>
              <a:rPr lang="fr-CD" dirty="0" err="1" smtClean="0"/>
              <a:t>farmers</a:t>
            </a:r>
            <a:r>
              <a:rPr lang="fr-CD" dirty="0" smtClean="0"/>
              <a:t> </a:t>
            </a:r>
            <a:r>
              <a:rPr lang="fr-CD" dirty="0"/>
              <a:t>[ </a:t>
            </a:r>
            <a:r>
              <a:rPr lang="fr-CD" dirty="0" err="1" smtClean="0"/>
              <a:t>Urama</a:t>
            </a:r>
            <a:r>
              <a:rPr lang="fr-CD" dirty="0" smtClean="0"/>
              <a:t> (2013)</a:t>
            </a:r>
            <a:r>
              <a:rPr lang="fr-CD" dirty="0"/>
              <a:t> ]</a:t>
            </a:r>
          </a:p>
          <a:p>
            <a:pPr lvl="2"/>
            <a:endParaRPr lang="fr-CD" dirty="0" smtClean="0"/>
          </a:p>
          <a:p>
            <a:pPr lvl="1"/>
            <a:endParaRPr lang="fr-CD" dirty="0" smtClean="0"/>
          </a:p>
          <a:p>
            <a:pPr lvl="1"/>
            <a:endParaRPr lang="fr-CD" dirty="0" smtClean="0"/>
          </a:p>
          <a:p>
            <a:endParaRPr lang="fr-C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7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en-US" dirty="0" smtClean="0"/>
              <a:t>Why am I undertaking the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CD" dirty="0" smtClean="0"/>
              <a:t>2. Artisanal </a:t>
            </a:r>
            <a:r>
              <a:rPr lang="en-US" dirty="0" smtClean="0"/>
              <a:t>mining is threatened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fr-C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1" y="3997350"/>
            <a:ext cx="1077276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Artisanal mining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8552" y="2762344"/>
            <a:ext cx="17132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Livelihood for millions of people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736" y="3812684"/>
            <a:ext cx="17030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Dangerous, criminal and illegal activity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945516"/>
            <a:ext cx="17030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Associated with long lasting conflict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965081"/>
            <a:ext cx="1440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Two policy options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3573481"/>
            <a:ext cx="165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Formalization of the process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4450940"/>
            <a:ext cx="2232248" cy="147732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Promotion of alternative livelihoods, most of the time agriculture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3559051"/>
            <a:ext cx="2088232" cy="203132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Some scholars think that this is not a viable alternative </a:t>
            </a:r>
            <a:r>
              <a:rPr lang="en-US" b="1" dirty="0">
                <a:solidFill>
                  <a:prstClr val="black"/>
                </a:solidFill>
              </a:rPr>
              <a:t>activity(</a:t>
            </a:r>
            <a:r>
              <a:rPr lang="en-US" b="1" dirty="0" err="1">
                <a:solidFill>
                  <a:prstClr val="black"/>
                </a:solidFill>
              </a:rPr>
              <a:t>Banchirigah</a:t>
            </a:r>
            <a:r>
              <a:rPr lang="en-US" b="1" dirty="0">
                <a:solidFill>
                  <a:prstClr val="black"/>
                </a:solidFill>
              </a:rPr>
              <a:t> and </a:t>
            </a:r>
            <a:r>
              <a:rPr lang="en-US" b="1" dirty="0" err="1">
                <a:solidFill>
                  <a:prstClr val="black"/>
                </a:solidFill>
              </a:rPr>
              <a:t>Hilson</a:t>
            </a:r>
            <a:r>
              <a:rPr lang="en-US" b="1" dirty="0">
                <a:solidFill>
                  <a:prstClr val="black"/>
                </a:solidFill>
              </a:rPr>
              <a:t>, 2010; Perks, 2011; </a:t>
            </a:r>
            <a:r>
              <a:rPr lang="en-US" b="1" dirty="0" err="1">
                <a:solidFill>
                  <a:prstClr val="black"/>
                </a:solidFill>
              </a:rPr>
              <a:t>Tschakert</a:t>
            </a:r>
            <a:r>
              <a:rPr lang="en-US" b="1" dirty="0">
                <a:solidFill>
                  <a:prstClr val="black"/>
                </a:solidFill>
              </a:rPr>
              <a:t>, 2009)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328796" y="3161931"/>
            <a:ext cx="122940" cy="104748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28796" y="4335352"/>
            <a:ext cx="13318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02838" y="4611412"/>
            <a:ext cx="122940" cy="7782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fr-CD" dirty="0" err="1" smtClean="0"/>
              <a:t>What</a:t>
            </a:r>
            <a:r>
              <a:rPr lang="fr-CD" dirty="0" smtClean="0"/>
              <a:t> </a:t>
            </a:r>
            <a:r>
              <a:rPr lang="fr-CD" dirty="0" err="1" smtClean="0"/>
              <a:t>will</a:t>
            </a:r>
            <a:r>
              <a:rPr lang="fr-CD" dirty="0" smtClean="0"/>
              <a:t>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fr-CD" dirty="0" smtClean="0"/>
          </a:p>
          <a:p>
            <a:endParaRPr lang="fr-C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809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7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fr-CD" dirty="0" err="1" smtClean="0"/>
              <a:t>What</a:t>
            </a:r>
            <a:r>
              <a:rPr lang="fr-CD" dirty="0" smtClean="0"/>
              <a:t> </a:t>
            </a:r>
            <a:r>
              <a:rPr lang="fr-CD" dirty="0" err="1" smtClean="0"/>
              <a:t>will</a:t>
            </a:r>
            <a:r>
              <a:rPr lang="fr-CD" dirty="0" smtClean="0"/>
              <a:t>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r>
              <a:rPr lang="fr-CD" dirty="0" err="1" smtClean="0"/>
              <a:t>Study</a:t>
            </a:r>
            <a:r>
              <a:rPr lang="fr-CD" dirty="0" smtClean="0"/>
              <a:t> the </a:t>
            </a:r>
            <a:r>
              <a:rPr lang="fr-CD" dirty="0" err="1" smtClean="0"/>
              <a:t>organization</a:t>
            </a:r>
            <a:r>
              <a:rPr lang="fr-CD" dirty="0" smtClean="0"/>
              <a:t> of agriculture in </a:t>
            </a:r>
            <a:r>
              <a:rPr lang="fr-CD" dirty="0" err="1" smtClean="0"/>
              <a:t>mining</a:t>
            </a:r>
            <a:r>
              <a:rPr lang="fr-CD" dirty="0" smtClean="0"/>
              <a:t> sites:</a:t>
            </a:r>
          </a:p>
          <a:p>
            <a:pPr lvl="1"/>
            <a:r>
              <a:rPr lang="fr-CD" dirty="0" err="1" smtClean="0"/>
              <a:t>Analyze</a:t>
            </a:r>
            <a:r>
              <a:rPr lang="fr-CD" dirty="0" smtClean="0"/>
              <a:t> </a:t>
            </a:r>
            <a:r>
              <a:rPr lang="fr-CD" dirty="0" err="1" smtClean="0"/>
              <a:t>risks</a:t>
            </a:r>
            <a:r>
              <a:rPr lang="fr-CD" dirty="0" smtClean="0"/>
              <a:t> and </a:t>
            </a:r>
            <a:r>
              <a:rPr lang="fr-CD" dirty="0" err="1" smtClean="0"/>
              <a:t>constraints</a:t>
            </a:r>
            <a:r>
              <a:rPr lang="fr-CD" dirty="0" smtClean="0"/>
              <a:t> </a:t>
            </a:r>
            <a:r>
              <a:rPr lang="fr-CD" dirty="0" err="1" smtClean="0"/>
              <a:t>faced</a:t>
            </a:r>
            <a:r>
              <a:rPr lang="fr-CD" dirty="0" smtClean="0"/>
              <a:t> by the sector</a:t>
            </a:r>
          </a:p>
          <a:p>
            <a:pPr marL="457200" lvl="1" indent="0">
              <a:buNone/>
            </a:pPr>
            <a:endParaRPr lang="fr-CD" dirty="0" smtClean="0"/>
          </a:p>
          <a:p>
            <a:endParaRPr lang="fr-C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1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fr-CD" dirty="0" err="1" smtClean="0"/>
              <a:t>What</a:t>
            </a:r>
            <a:r>
              <a:rPr lang="fr-CD" dirty="0" smtClean="0"/>
              <a:t> </a:t>
            </a:r>
            <a:r>
              <a:rPr lang="fr-CD" dirty="0" err="1" smtClean="0"/>
              <a:t>will</a:t>
            </a:r>
            <a:r>
              <a:rPr lang="fr-CD" dirty="0" smtClean="0"/>
              <a:t>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r>
              <a:rPr lang="en-US" dirty="0" smtClean="0"/>
              <a:t>Extend the study on the linkages between artisanal mining and agriculture by analyzing to what extent existing forward and backward linkages between these two sectors are “particular”</a:t>
            </a:r>
          </a:p>
          <a:p>
            <a:pPr lvl="1"/>
            <a:r>
              <a:rPr lang="fr-CD" dirty="0" err="1" smtClean="0"/>
              <a:t>What</a:t>
            </a:r>
            <a:r>
              <a:rPr lang="fr-CD" dirty="0" smtClean="0"/>
              <a:t> </a:t>
            </a:r>
            <a:r>
              <a:rPr lang="fr-CD" dirty="0" err="1" smtClean="0"/>
              <a:t>would</a:t>
            </a:r>
            <a:r>
              <a:rPr lang="fr-CD" dirty="0" smtClean="0"/>
              <a:t> </a:t>
            </a:r>
            <a:r>
              <a:rPr lang="fr-CD" dirty="0" err="1" smtClean="0"/>
              <a:t>be</a:t>
            </a:r>
            <a:r>
              <a:rPr lang="fr-CD" dirty="0" smtClean="0"/>
              <a:t> the state of the agricultural </a:t>
            </a:r>
            <a:r>
              <a:rPr lang="fr-CD" dirty="0" err="1" smtClean="0"/>
              <a:t>activity</a:t>
            </a:r>
            <a:r>
              <a:rPr lang="fr-CD" dirty="0" smtClean="0"/>
              <a:t> in the absence of artisanal </a:t>
            </a:r>
            <a:r>
              <a:rPr lang="fr-CD" dirty="0" err="1" smtClean="0"/>
              <a:t>mining</a:t>
            </a:r>
            <a:r>
              <a:rPr lang="fr-CD" dirty="0" smtClean="0"/>
              <a:t>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44" y="4675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will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Analyze how artisanal miners perceive agriculture:</a:t>
            </a:r>
          </a:p>
          <a:p>
            <a:pPr lvl="1"/>
            <a:r>
              <a:rPr lang="en-US" dirty="0" smtClean="0"/>
              <a:t> are they interested in being engaged in agriculture?</a:t>
            </a:r>
          </a:p>
          <a:p>
            <a:pPr lvl="1"/>
            <a:r>
              <a:rPr lang="en-US" dirty="0" smtClean="0"/>
              <a:t>Under what circumstances and conditions they would choose agriculture as an alternative income activity should AM no longer be possible</a:t>
            </a:r>
            <a:r>
              <a:rPr lang="fr-CD" dirty="0" smtClean="0"/>
              <a:t>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2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44" y="4675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will I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4"/>
            <a:ext cx="108012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3"/>
            <a:ext cx="1371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580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ARTISANAL MINING AND AGRICULTURE: analyzing the linkages Research project</vt:lpstr>
      <vt:lpstr>Why am I undertaking the study?</vt:lpstr>
      <vt:lpstr>Why am I undertaking the study?</vt:lpstr>
      <vt:lpstr>Why am I undertaking the study?</vt:lpstr>
      <vt:lpstr>What will I do?</vt:lpstr>
      <vt:lpstr>What will I do?</vt:lpstr>
      <vt:lpstr>What will I do?</vt:lpstr>
      <vt:lpstr>What will I do?</vt:lpstr>
      <vt:lpstr>How will I do it?</vt:lpstr>
      <vt:lpstr>How will I do it?</vt:lpstr>
      <vt:lpstr>How will I do?</vt:lpstr>
      <vt:lpstr>How will I do?</vt:lpstr>
      <vt:lpstr>Where am I ?</vt:lpstr>
      <vt:lpstr>Where am I ?</vt:lpstr>
      <vt:lpstr>A first pilot study will be conducted next month</vt:lpstr>
      <vt:lpstr>A first pilot study will be conducted next month</vt:lpstr>
      <vt:lpstr>Case study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ARTISANAL MINING AND AGRICULTURE: analyzing the linkages Research project</dc:title>
  <dc:creator>Francine</dc:creator>
  <cp:lastModifiedBy>Francine</cp:lastModifiedBy>
  <cp:revision>38</cp:revision>
  <dcterms:created xsi:type="dcterms:W3CDTF">2016-12-05T09:16:22Z</dcterms:created>
  <dcterms:modified xsi:type="dcterms:W3CDTF">2016-12-08T04:38:50Z</dcterms:modified>
</cp:coreProperties>
</file>