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24"/>
  </p:notesMasterIdLst>
  <p:handoutMasterIdLst>
    <p:handoutMasterId r:id="rId25"/>
  </p:handoutMasterIdLst>
  <p:sldIdLst>
    <p:sldId id="256" r:id="rId5"/>
    <p:sldId id="333" r:id="rId6"/>
    <p:sldId id="302" r:id="rId7"/>
    <p:sldId id="352" r:id="rId8"/>
    <p:sldId id="334" r:id="rId9"/>
    <p:sldId id="353" r:id="rId10"/>
    <p:sldId id="335" r:id="rId11"/>
    <p:sldId id="337" r:id="rId12"/>
    <p:sldId id="349" r:id="rId13"/>
    <p:sldId id="339" r:id="rId14"/>
    <p:sldId id="355" r:id="rId15"/>
    <p:sldId id="356" r:id="rId16"/>
    <p:sldId id="357" r:id="rId17"/>
    <p:sldId id="345" r:id="rId18"/>
    <p:sldId id="346" r:id="rId19"/>
    <p:sldId id="354" r:id="rId20"/>
    <p:sldId id="358" r:id="rId21"/>
    <p:sldId id="348" r:id="rId22"/>
    <p:sldId id="299" r:id="rId2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158">
          <p15:clr>
            <a:srgbClr val="A4A3A4"/>
          </p15:clr>
        </p15:guide>
        <p15:guide id="3" orient="horz" pos="4201">
          <p15:clr>
            <a:srgbClr val="A4A3A4"/>
          </p15:clr>
        </p15:guide>
        <p15:guide id="4" orient="horz" pos="3884">
          <p15:clr>
            <a:srgbClr val="A4A3A4"/>
          </p15:clr>
        </p15:guide>
        <p15:guide id="5" pos="2880">
          <p15:clr>
            <a:srgbClr val="A4A3A4"/>
          </p15:clr>
        </p15:guide>
        <p15:guide id="6" pos="158">
          <p15:clr>
            <a:srgbClr val="A4A3A4"/>
          </p15:clr>
        </p15:guide>
        <p15:guide id="7" pos="5602">
          <p15:clr>
            <a:srgbClr val="A4A3A4"/>
          </p15:clr>
        </p15:guide>
        <p15:guide id="8" pos="2835">
          <p15:clr>
            <a:srgbClr val="A4A3A4"/>
          </p15:clr>
        </p15:guide>
        <p15:guide id="9" pos="2925">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A8D"/>
    <a:srgbClr val="46949D"/>
    <a:srgbClr val="1B70A5"/>
    <a:srgbClr val="BBC5BA"/>
    <a:srgbClr val="85BBC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autoAdjust="0"/>
    <p:restoredTop sz="93615" autoAdjust="0"/>
  </p:normalViewPr>
  <p:slideViewPr>
    <p:cSldViewPr snapToObjects="1" showGuides="1">
      <p:cViewPr varScale="1">
        <p:scale>
          <a:sx n="79" d="100"/>
          <a:sy n="79" d="100"/>
        </p:scale>
        <p:origin x="914" y="58"/>
      </p:cViewPr>
      <p:guideLst>
        <p:guide orient="horz" pos="2160"/>
        <p:guide orient="horz" pos="3158"/>
        <p:guide orient="horz" pos="4201"/>
        <p:guide orient="horz" pos="3884"/>
        <p:guide pos="2880"/>
        <p:guide pos="158"/>
        <p:guide pos="5602"/>
        <p:guide pos="2835"/>
        <p:guide pos="2925"/>
      </p:guideLst>
    </p:cSldViewPr>
  </p:slideViewPr>
  <p:outlineViewPr>
    <p:cViewPr>
      <p:scale>
        <a:sx n="33" d="100"/>
        <a:sy n="33" d="100"/>
      </p:scale>
      <p:origin x="48" y="27330"/>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80" d="100"/>
          <a:sy n="80" d="100"/>
        </p:scale>
        <p:origin x="-2022"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47879" y="159881"/>
            <a:ext cx="6803543" cy="319834"/>
          </a:xfrm>
          <a:prstGeom prst="rect">
            <a:avLst/>
          </a:prstGeom>
          <a:solidFill>
            <a:srgbClr val="BBC5BA"/>
          </a:solidFill>
          <a:ln>
            <a:noFill/>
          </a:ln>
        </p:spPr>
        <p:style>
          <a:lnRef idx="2">
            <a:schemeClr val="accent1">
              <a:shade val="50000"/>
            </a:schemeClr>
          </a:lnRef>
          <a:fillRef idx="1">
            <a:schemeClr val="accent1"/>
          </a:fillRef>
          <a:effectRef idx="0">
            <a:schemeClr val="accent1"/>
          </a:effectRef>
          <a:fontRef idx="minor">
            <a:schemeClr val="lt1"/>
          </a:fontRef>
        </p:style>
        <p:txBody>
          <a:bodyPr lIns="99048" tIns="49524" rIns="99048" bIns="49524" rtlCol="0" anchor="ctr"/>
          <a:lstStyle/>
          <a:p>
            <a:pPr algn="ctr"/>
            <a:endParaRPr lang="en-GB"/>
          </a:p>
        </p:txBody>
      </p:sp>
      <p:sp>
        <p:nvSpPr>
          <p:cNvPr id="3" name="Date Placeholder 2"/>
          <p:cNvSpPr>
            <a:spLocks noGrp="1"/>
          </p:cNvSpPr>
          <p:nvPr>
            <p:ph type="dt" sz="quarter" idx="1"/>
          </p:nvPr>
        </p:nvSpPr>
        <p:spPr>
          <a:xfrm>
            <a:off x="147878" y="159881"/>
            <a:ext cx="3076363" cy="511731"/>
          </a:xfrm>
          <a:prstGeom prst="rect">
            <a:avLst/>
          </a:prstGeom>
        </p:spPr>
        <p:txBody>
          <a:bodyPr vert="horz" lIns="99048" tIns="49524" rIns="99048" bIns="49524" rtlCol="0"/>
          <a:lstStyle>
            <a:lvl1pPr algn="r">
              <a:defRPr sz="1300"/>
            </a:lvl1pPr>
          </a:lstStyle>
          <a:p>
            <a:pPr algn="l"/>
            <a:fld id="{54062AD8-C593-4549-8DB4-6318BFC84EF2}" type="datetime3">
              <a:rPr lang="en-US" smtClean="0">
                <a:solidFill>
                  <a:srgbClr val="006A8D"/>
                </a:solidFill>
                <a:latin typeface="Gill Sans MT" pitchFamily="34" charset="0"/>
              </a:rPr>
              <a:pPr algn="l"/>
              <a:t>8 December 2016</a:t>
            </a:fld>
            <a:endParaRPr lang="en-GB" dirty="0">
              <a:solidFill>
                <a:srgbClr val="006A8D"/>
              </a:solidFill>
              <a:latin typeface="Gill Sans MT" pitchFamily="34" charset="0"/>
            </a:endParaRPr>
          </a:p>
        </p:txBody>
      </p:sp>
      <p:sp>
        <p:nvSpPr>
          <p:cNvPr id="5" name="Slide Number Placeholder 4"/>
          <p:cNvSpPr>
            <a:spLocks noGrp="1"/>
          </p:cNvSpPr>
          <p:nvPr>
            <p:ph type="sldNum" sz="quarter" idx="3"/>
          </p:nvPr>
        </p:nvSpPr>
        <p:spPr>
          <a:xfrm>
            <a:off x="3845456" y="159881"/>
            <a:ext cx="3076363" cy="511731"/>
          </a:xfrm>
          <a:prstGeom prst="rect">
            <a:avLst/>
          </a:prstGeom>
        </p:spPr>
        <p:txBody>
          <a:bodyPr vert="horz" lIns="99048" tIns="49524" rIns="99048" bIns="49524" rtlCol="0" anchor="t"/>
          <a:lstStyle>
            <a:lvl1pPr algn="r">
              <a:defRPr sz="1300"/>
            </a:lvl1pPr>
          </a:lstStyle>
          <a:p>
            <a:fld id="{4B21A628-EEBB-4D48-A1C3-E7830CD278C3}" type="slidenum">
              <a:rPr lang="en-GB" smtClean="0">
                <a:solidFill>
                  <a:srgbClr val="006A8D"/>
                </a:solidFill>
                <a:latin typeface="Gill Sans MT" pitchFamily="34" charset="0"/>
              </a:rPr>
              <a:pPr/>
              <a:t>‹#›</a:t>
            </a:fld>
            <a:endParaRPr lang="en-GB">
              <a:solidFill>
                <a:srgbClr val="006A8D"/>
              </a:solidFill>
              <a:latin typeface="Gill Sans MT" pitchFamily="34" charset="0"/>
            </a:endParaRPr>
          </a:p>
        </p:txBody>
      </p:sp>
      <p:pic>
        <p:nvPicPr>
          <p:cNvPr id="1026" name="Picture 2" descr="C:\Users\jorgen\Documents\Adm - PRIO (new)\Visual profile\PPT\footer prio.jpg"/>
          <p:cNvPicPr>
            <a:picLocks noChangeAspect="1" noChangeArrowheads="1"/>
          </p:cNvPicPr>
          <p:nvPr/>
        </p:nvPicPr>
        <p:blipFill>
          <a:blip r:embed="rId2" cstate="print"/>
          <a:srcRect/>
          <a:stretch>
            <a:fillRect/>
          </a:stretch>
        </p:blipFill>
        <p:spPr bwMode="auto">
          <a:xfrm>
            <a:off x="288817" y="9515023"/>
            <a:ext cx="6521667" cy="556187"/>
          </a:xfrm>
          <a:prstGeom prst="rect">
            <a:avLst/>
          </a:prstGeom>
          <a:noFill/>
        </p:spPr>
      </p:pic>
    </p:spTree>
    <p:extLst>
      <p:ext uri="{BB962C8B-B14F-4D97-AF65-F5344CB8AC3E}">
        <p14:creationId xmlns:p14="http://schemas.microsoft.com/office/powerpoint/2010/main" val="21758034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4997DE1-57DC-4CA4-9AFD-51CFFBF634AF}" type="datetime3">
              <a:rPr lang="en-US" smtClean="0"/>
              <a:pPr/>
              <a:t>8 December 2016</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F9F34B3-5694-4F95-BB11-702864208D43}" type="slidenum">
              <a:rPr lang="en-GB" smtClean="0"/>
              <a:pPr/>
              <a:t>‹#›</a:t>
            </a:fld>
            <a:endParaRPr lang="en-GB"/>
          </a:p>
        </p:txBody>
      </p:sp>
    </p:spTree>
    <p:extLst>
      <p:ext uri="{BB962C8B-B14F-4D97-AF65-F5344CB8AC3E}">
        <p14:creationId xmlns:p14="http://schemas.microsoft.com/office/powerpoint/2010/main" val="160713595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4997DE1-57DC-4CA4-9AFD-51CFFBF634AF}" type="datetime3">
              <a:rPr lang="en-US" smtClean="0"/>
              <a:pPr/>
              <a:t>8 December 2016</a:t>
            </a:fld>
            <a:endParaRPr lang="en-GB"/>
          </a:p>
        </p:txBody>
      </p:sp>
      <p:sp>
        <p:nvSpPr>
          <p:cNvPr id="5" name="Slide Number Placeholder 4"/>
          <p:cNvSpPr>
            <a:spLocks noGrp="1"/>
          </p:cNvSpPr>
          <p:nvPr>
            <p:ph type="sldNum" sz="quarter" idx="11"/>
          </p:nvPr>
        </p:nvSpPr>
        <p:spPr/>
        <p:txBody>
          <a:bodyPr/>
          <a:lstStyle/>
          <a:p>
            <a:fld id="{CF9F34B3-5694-4F95-BB11-702864208D43}" type="slidenum">
              <a:rPr lang="en-GB" smtClean="0"/>
              <a:pPr/>
              <a:t>5</a:t>
            </a:fld>
            <a:endParaRPr lang="en-GB"/>
          </a:p>
        </p:txBody>
      </p:sp>
    </p:spTree>
    <p:extLst>
      <p:ext uri="{BB962C8B-B14F-4D97-AF65-F5344CB8AC3E}">
        <p14:creationId xmlns:p14="http://schemas.microsoft.com/office/powerpoint/2010/main" val="292491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data collection done by ICART team</a:t>
            </a:r>
          </a:p>
        </p:txBody>
      </p:sp>
      <p:sp>
        <p:nvSpPr>
          <p:cNvPr id="4" name="Date Placeholder 3"/>
          <p:cNvSpPr>
            <a:spLocks noGrp="1"/>
          </p:cNvSpPr>
          <p:nvPr>
            <p:ph type="dt" idx="10"/>
          </p:nvPr>
        </p:nvSpPr>
        <p:spPr/>
        <p:txBody>
          <a:bodyPr/>
          <a:lstStyle/>
          <a:p>
            <a:fld id="{94997DE1-57DC-4CA4-9AFD-51CFFBF634AF}" type="datetime3">
              <a:rPr lang="en-US" smtClean="0"/>
              <a:pPr/>
              <a:t>8 December 2016</a:t>
            </a:fld>
            <a:endParaRPr lang="en-GB"/>
          </a:p>
        </p:txBody>
      </p:sp>
      <p:sp>
        <p:nvSpPr>
          <p:cNvPr id="5" name="Slide Number Placeholder 4"/>
          <p:cNvSpPr>
            <a:spLocks noGrp="1"/>
          </p:cNvSpPr>
          <p:nvPr>
            <p:ph type="sldNum" sz="quarter" idx="11"/>
          </p:nvPr>
        </p:nvSpPr>
        <p:spPr/>
        <p:txBody>
          <a:bodyPr/>
          <a:lstStyle/>
          <a:p>
            <a:fld id="{CF9F34B3-5694-4F95-BB11-702864208D43}" type="slidenum">
              <a:rPr lang="en-GB" smtClean="0"/>
              <a:pPr/>
              <a:t>8</a:t>
            </a:fld>
            <a:endParaRPr lang="en-GB"/>
          </a:p>
        </p:txBody>
      </p:sp>
    </p:spTree>
    <p:extLst>
      <p:ext uri="{BB962C8B-B14F-4D97-AF65-F5344CB8AC3E}">
        <p14:creationId xmlns:p14="http://schemas.microsoft.com/office/powerpoint/2010/main" val="1286499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0" name="Picture 6" descr="C:\Users\jorgen\Documents\Adm - PRIO (new)\Visual profile\PPT\PPT element 2b.jpg"/>
          <p:cNvPicPr>
            <a:picLocks noChangeAspect="1" noChangeArrowheads="1"/>
          </p:cNvPicPr>
          <p:nvPr userDrawn="1"/>
        </p:nvPicPr>
        <p:blipFill>
          <a:blip r:embed="rId2" cstate="print"/>
          <a:srcRect t="125"/>
          <a:stretch>
            <a:fillRect/>
          </a:stretch>
        </p:blipFill>
        <p:spPr bwMode="auto">
          <a:xfrm>
            <a:off x="0" y="0"/>
            <a:ext cx="9144000" cy="6858000"/>
          </a:xfrm>
          <a:prstGeom prst="rect">
            <a:avLst/>
          </a:prstGeom>
          <a:noFill/>
        </p:spPr>
      </p:pic>
      <p:sp>
        <p:nvSpPr>
          <p:cNvPr id="11" name="TextBox 10"/>
          <p:cNvSpPr txBox="1"/>
          <p:nvPr userDrawn="1"/>
        </p:nvSpPr>
        <p:spPr>
          <a:xfrm>
            <a:off x="142845" y="6339808"/>
            <a:ext cx="3000396" cy="349702"/>
          </a:xfrm>
          <a:prstGeom prst="rect">
            <a:avLst/>
          </a:prstGeom>
          <a:noFill/>
        </p:spPr>
        <p:txBody>
          <a:bodyPr wrap="square" lIns="0" tIns="36000" rIns="0" bIns="36000" rtlCol="0" anchor="ctr" anchorCtr="0">
            <a:noAutofit/>
          </a:bodyPr>
          <a:lstStyle/>
          <a:p>
            <a:pPr algn="r"/>
            <a:r>
              <a:rPr lang="en-GB" sz="1800" dirty="0">
                <a:solidFill>
                  <a:schemeClr val="accent2"/>
                </a:solidFill>
                <a:latin typeface="Gill Sans MT" pitchFamily="34" charset="0"/>
              </a:rPr>
              <a:t>Peace Research Institute Oslo</a:t>
            </a:r>
          </a:p>
        </p:txBody>
      </p:sp>
      <p:sp>
        <p:nvSpPr>
          <p:cNvPr id="2" name="Title 1"/>
          <p:cNvSpPr>
            <a:spLocks noGrp="1"/>
          </p:cNvSpPr>
          <p:nvPr>
            <p:ph type="title" hasCustomPrompt="1"/>
          </p:nvPr>
        </p:nvSpPr>
        <p:spPr>
          <a:xfrm>
            <a:off x="3714744" y="1571613"/>
            <a:ext cx="5178431" cy="4000528"/>
          </a:xfrm>
        </p:spPr>
        <p:txBody>
          <a:bodyPr tIns="18000" bIns="18000" anchor="t">
            <a:noAutofit/>
          </a:bodyPr>
          <a:lstStyle>
            <a:lvl1pPr algn="l">
              <a:lnSpc>
                <a:spcPct val="100000"/>
              </a:lnSpc>
              <a:defRPr sz="4300" b="0" cap="none" baseline="0">
                <a:solidFill>
                  <a:schemeClr val="bg1"/>
                </a:solidFill>
              </a:defRPr>
            </a:lvl1pPr>
          </a:lstStyle>
          <a:p>
            <a:r>
              <a:rPr lang="en-US" dirty="0"/>
              <a:t>Title</a:t>
            </a:r>
            <a:endParaRPr lang="en-GB" dirty="0"/>
          </a:p>
        </p:txBody>
      </p:sp>
      <p:sp>
        <p:nvSpPr>
          <p:cNvPr id="3" name="Text Placeholder 2"/>
          <p:cNvSpPr>
            <a:spLocks noGrp="1"/>
          </p:cNvSpPr>
          <p:nvPr>
            <p:ph type="body" idx="1" hasCustomPrompt="1"/>
          </p:nvPr>
        </p:nvSpPr>
        <p:spPr>
          <a:xfrm>
            <a:off x="3714744" y="4143381"/>
            <a:ext cx="5178431" cy="2022470"/>
          </a:xfrm>
        </p:spPr>
        <p:txBody>
          <a:bodyPr anchor="b"/>
          <a:lstStyle>
            <a:lvl1pPr marL="0" indent="0">
              <a:buNone/>
              <a:defRPr sz="2000">
                <a:solidFill>
                  <a:srgbClr val="85BBC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Venue and date</a:t>
            </a:r>
          </a:p>
        </p:txBody>
      </p:sp>
      <p:sp>
        <p:nvSpPr>
          <p:cNvPr id="7" name="Text Placeholder 2"/>
          <p:cNvSpPr>
            <a:spLocks noGrp="1"/>
          </p:cNvSpPr>
          <p:nvPr>
            <p:ph type="body" idx="13" hasCustomPrompt="1"/>
          </p:nvPr>
        </p:nvSpPr>
        <p:spPr>
          <a:xfrm>
            <a:off x="3714744" y="142852"/>
            <a:ext cx="5178431" cy="1071570"/>
          </a:xfrm>
        </p:spPr>
        <p:txBody>
          <a:bodyPr anchor="b">
            <a:normAutofit/>
          </a:bodyPr>
          <a:lstStyle>
            <a:lvl1pPr marL="0" indent="0">
              <a:buNone/>
              <a:defRPr sz="23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Name</a:t>
            </a:r>
          </a:p>
        </p:txBody>
      </p:sp>
      <p:pic>
        <p:nvPicPr>
          <p:cNvPr id="1031" name="Picture 7" descr="C:\Users\jorgen\Documents\Adm - PRIO (new)\Visual profile\PPT\logo.jpg"/>
          <p:cNvPicPr>
            <a:picLocks noChangeAspect="1" noChangeArrowheads="1"/>
          </p:cNvPicPr>
          <p:nvPr userDrawn="1"/>
        </p:nvPicPr>
        <p:blipFill>
          <a:blip r:embed="rId3" cstate="print"/>
          <a:srcRect/>
          <a:stretch>
            <a:fillRect/>
          </a:stretch>
        </p:blipFill>
        <p:spPr bwMode="auto">
          <a:xfrm>
            <a:off x="411560" y="285728"/>
            <a:ext cx="2731680" cy="121408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and narrativ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0825" y="1285858"/>
            <a:ext cx="4176713" cy="48799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hasCustomPrompt="1"/>
          </p:nvPr>
        </p:nvSpPr>
        <p:spPr>
          <a:xfrm>
            <a:off x="2000233" y="6165850"/>
            <a:ext cx="2427306" cy="215444"/>
          </a:xfrm>
        </p:spPr>
        <p:txBody>
          <a:bodyPr wrap="square" tIns="0" rIns="0" bIns="0">
            <a:spAutoFit/>
          </a:bodyPr>
          <a:lstStyle>
            <a:lvl1pPr marL="0" indent="0" algn="r">
              <a:buNone/>
              <a:defRPr sz="1400">
                <a:solidFill>
                  <a:srgbClr val="BBC5B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credits</a:t>
            </a:r>
          </a:p>
        </p:txBody>
      </p:sp>
      <p:sp>
        <p:nvSpPr>
          <p:cNvPr id="7" name="Slide Number Placeholder 6"/>
          <p:cNvSpPr>
            <a:spLocks noGrp="1"/>
          </p:cNvSpPr>
          <p:nvPr>
            <p:ph type="sldNum" sz="quarter" idx="12"/>
          </p:nvPr>
        </p:nvSpPr>
        <p:spPr/>
        <p:txBody>
          <a:bodyPr/>
          <a:lstStyle/>
          <a:p>
            <a:fld id="{E4BDD70C-289F-4728-AACD-4FFF58EFF1F9}" type="slidenum">
              <a:rPr lang="en-GB" smtClean="0"/>
              <a:pPr/>
              <a:t>‹#›</a:t>
            </a:fld>
            <a:endParaRPr lang="en-GB"/>
          </a:p>
        </p:txBody>
      </p:sp>
      <p:sp>
        <p:nvSpPr>
          <p:cNvPr id="8" name="Title 1"/>
          <p:cNvSpPr>
            <a:spLocks noGrp="1"/>
          </p:cNvSpPr>
          <p:nvPr>
            <p:ph type="title"/>
          </p:nvPr>
        </p:nvSpPr>
        <p:spPr>
          <a:xfrm>
            <a:off x="250825" y="0"/>
            <a:ext cx="8642350" cy="1071546"/>
          </a:xfrm>
        </p:spPr>
        <p:txBody>
          <a:bodyPr/>
          <a:lstStyle/>
          <a:p>
            <a:r>
              <a:rPr lang="en-US"/>
              <a:t>Click to edit Master title style</a:t>
            </a:r>
            <a:endParaRPr lang="en-GB" dirty="0"/>
          </a:p>
        </p:txBody>
      </p:sp>
      <p:sp>
        <p:nvSpPr>
          <p:cNvPr id="9" name="Text Placeholder 8"/>
          <p:cNvSpPr>
            <a:spLocks noGrp="1"/>
          </p:cNvSpPr>
          <p:nvPr>
            <p:ph type="body" sz="quarter" idx="13" hasCustomPrompt="1"/>
          </p:nvPr>
        </p:nvSpPr>
        <p:spPr>
          <a:xfrm>
            <a:off x="4716463" y="1285875"/>
            <a:ext cx="4176712" cy="4879975"/>
          </a:xfrm>
        </p:spPr>
        <p:txBody>
          <a:bodyPr>
            <a:noAutofit/>
          </a:bodyPr>
          <a:lstStyle>
            <a:lvl1pPr marL="0" indent="0">
              <a:buNone/>
              <a:defRPr sz="2300" i="1">
                <a:latin typeface="+mn-lt"/>
              </a:defRPr>
            </a:lvl1pPr>
          </a:lstStyle>
          <a:p>
            <a:pPr lvl="0"/>
            <a:r>
              <a:rPr lang="en-US" dirty="0"/>
              <a:t>Narrative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you slide with picture">
    <p:spTree>
      <p:nvGrpSpPr>
        <p:cNvPr id="1" name=""/>
        <p:cNvGrpSpPr/>
        <p:nvPr/>
      </p:nvGrpSpPr>
      <p:grpSpPr>
        <a:xfrm>
          <a:off x="0" y="0"/>
          <a:ext cx="0" cy="0"/>
          <a:chOff x="0" y="0"/>
          <a:chExt cx="0" cy="0"/>
        </a:xfrm>
      </p:grpSpPr>
      <p:pic>
        <p:nvPicPr>
          <p:cNvPr id="12" name="Picture 6" descr="C:\Users\jorgen\Documents\Adm - PRIO (new)\Visual profile\PPT\PPT element 2b.jpg"/>
          <p:cNvPicPr>
            <a:picLocks noChangeAspect="1" noChangeArrowheads="1"/>
          </p:cNvPicPr>
          <p:nvPr userDrawn="1"/>
        </p:nvPicPr>
        <p:blipFill>
          <a:blip r:embed="rId2" cstate="print"/>
          <a:srcRect t="125"/>
          <a:stretch>
            <a:fillRect/>
          </a:stretch>
        </p:blipFill>
        <p:spPr bwMode="auto">
          <a:xfrm>
            <a:off x="0" y="0"/>
            <a:ext cx="9144000" cy="6858000"/>
          </a:xfrm>
          <a:prstGeom prst="rect">
            <a:avLst/>
          </a:prstGeom>
          <a:noFill/>
        </p:spPr>
      </p:pic>
      <p:sp>
        <p:nvSpPr>
          <p:cNvPr id="11" name="TextBox 10"/>
          <p:cNvSpPr txBox="1"/>
          <p:nvPr userDrawn="1"/>
        </p:nvSpPr>
        <p:spPr>
          <a:xfrm>
            <a:off x="142845" y="6339808"/>
            <a:ext cx="3000396" cy="349702"/>
          </a:xfrm>
          <a:prstGeom prst="rect">
            <a:avLst/>
          </a:prstGeom>
          <a:noFill/>
        </p:spPr>
        <p:txBody>
          <a:bodyPr wrap="square" lIns="0" tIns="36000" rIns="0" bIns="36000" rtlCol="0" anchor="ctr" anchorCtr="0">
            <a:noAutofit/>
          </a:bodyPr>
          <a:lstStyle/>
          <a:p>
            <a:pPr algn="r"/>
            <a:r>
              <a:rPr lang="en-GB" sz="1800" dirty="0">
                <a:solidFill>
                  <a:schemeClr val="accent2"/>
                </a:solidFill>
                <a:latin typeface="Gill Sans MT" pitchFamily="34" charset="0"/>
              </a:rPr>
              <a:t>Peace Research Institute Oslo</a:t>
            </a:r>
          </a:p>
        </p:txBody>
      </p:sp>
      <p:sp>
        <p:nvSpPr>
          <p:cNvPr id="3" name="Text Placeholder 2"/>
          <p:cNvSpPr>
            <a:spLocks noGrp="1"/>
          </p:cNvSpPr>
          <p:nvPr>
            <p:ph type="body" idx="1" hasCustomPrompt="1"/>
          </p:nvPr>
        </p:nvSpPr>
        <p:spPr>
          <a:xfrm>
            <a:off x="3714744" y="5572139"/>
            <a:ext cx="5178431" cy="593711"/>
          </a:xfrm>
        </p:spPr>
        <p:txBody>
          <a:bodyPr anchor="b">
            <a:normAutofit/>
          </a:bodyPr>
          <a:lstStyle>
            <a:lvl1pPr marL="0" indent="0">
              <a:buNone/>
              <a:defRPr sz="3600">
                <a:solidFill>
                  <a:srgbClr val="85BBC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Enter web address here</a:t>
            </a:r>
            <a:endParaRPr lang="en-US" dirty="0"/>
          </a:p>
        </p:txBody>
      </p:sp>
      <p:pic>
        <p:nvPicPr>
          <p:cNvPr id="1031" name="Picture 7" descr="C:\Users\jorgen\Documents\Adm - PRIO (new)\Visual profile\PPT\logo.jpg"/>
          <p:cNvPicPr>
            <a:picLocks noChangeAspect="1" noChangeArrowheads="1"/>
          </p:cNvPicPr>
          <p:nvPr userDrawn="1"/>
        </p:nvPicPr>
        <p:blipFill>
          <a:blip r:embed="rId3" cstate="print"/>
          <a:srcRect/>
          <a:stretch>
            <a:fillRect/>
          </a:stretch>
        </p:blipFill>
        <p:spPr bwMode="auto">
          <a:xfrm>
            <a:off x="411560" y="285728"/>
            <a:ext cx="2731680" cy="1214080"/>
          </a:xfrm>
          <a:prstGeom prst="rect">
            <a:avLst/>
          </a:prstGeom>
          <a:noFill/>
        </p:spPr>
      </p:pic>
      <p:sp>
        <p:nvSpPr>
          <p:cNvPr id="8" name="TextBox 7"/>
          <p:cNvSpPr txBox="1"/>
          <p:nvPr userDrawn="1"/>
        </p:nvSpPr>
        <p:spPr>
          <a:xfrm>
            <a:off x="3714744" y="599945"/>
            <a:ext cx="5070512" cy="734423"/>
          </a:xfrm>
          <a:prstGeom prst="rect">
            <a:avLst/>
          </a:prstGeom>
          <a:noFill/>
        </p:spPr>
        <p:txBody>
          <a:bodyPr wrap="square" lIns="36000" tIns="36000" rIns="36000" bIns="36000" rtlCol="0" anchor="ctr" anchorCtr="0">
            <a:spAutoFit/>
          </a:bodyPr>
          <a:lstStyle/>
          <a:p>
            <a:r>
              <a:rPr lang="en-GB" sz="4300" dirty="0">
                <a:solidFill>
                  <a:schemeClr val="bg1"/>
                </a:solidFill>
                <a:latin typeface="+mn-lt"/>
              </a:rPr>
              <a:t>Thank you</a:t>
            </a:r>
          </a:p>
        </p:txBody>
      </p:sp>
      <p:sp>
        <p:nvSpPr>
          <p:cNvPr id="10" name="Picture Placeholder 9"/>
          <p:cNvSpPr>
            <a:spLocks noGrp="1"/>
          </p:cNvSpPr>
          <p:nvPr>
            <p:ph type="pic" sz="quarter" idx="10"/>
          </p:nvPr>
        </p:nvSpPr>
        <p:spPr>
          <a:xfrm>
            <a:off x="3714750" y="1571625"/>
            <a:ext cx="5178425" cy="3786188"/>
          </a:xfrm>
        </p:spPr>
        <p:txBody>
          <a:bodyPr/>
          <a:lstStyle>
            <a:lvl1pPr>
              <a:defRPr>
                <a:solidFill>
                  <a:schemeClr val="bg1"/>
                </a:solidFill>
              </a:defRPr>
            </a:lvl1pPr>
          </a:lstStyle>
          <a:p>
            <a:r>
              <a:rPr lang="en-US"/>
              <a:t>Click icon to add picture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black background)">
    <p:spTree>
      <p:nvGrpSpPr>
        <p:cNvPr id="1" name=""/>
        <p:cNvGrpSpPr/>
        <p:nvPr/>
      </p:nvGrpSpPr>
      <p:grpSpPr>
        <a:xfrm>
          <a:off x="0" y="0"/>
          <a:ext cx="0" cy="0"/>
          <a:chOff x="0" y="0"/>
          <a:chExt cx="0" cy="0"/>
        </a:xfrm>
      </p:grpSpPr>
      <p:sp>
        <p:nvSpPr>
          <p:cNvPr id="9" name="Rectangle 8"/>
          <p:cNvSpPr/>
          <p:nvPr userDrawn="1"/>
        </p:nvSpPr>
        <p:spPr>
          <a:xfrm>
            <a:off x="0" y="1071546"/>
            <a:ext cx="9144000" cy="5786454"/>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idx="1"/>
          </p:nvPr>
        </p:nvSpPr>
        <p:spPr>
          <a:xfrm>
            <a:off x="250825" y="1285860"/>
            <a:ext cx="8642350" cy="47857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hasCustomPrompt="1"/>
          </p:nvPr>
        </p:nvSpPr>
        <p:spPr>
          <a:xfrm>
            <a:off x="1000100" y="6428006"/>
            <a:ext cx="7572429" cy="215444"/>
          </a:xfrm>
        </p:spPr>
        <p:txBody>
          <a:bodyPr wrap="square" tIns="0" bIns="0">
            <a:spAutoFit/>
          </a:bodyPr>
          <a:lstStyle>
            <a:lvl1pPr marL="0" indent="0" algn="r">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credits</a:t>
            </a:r>
          </a:p>
        </p:txBody>
      </p:sp>
      <p:sp>
        <p:nvSpPr>
          <p:cNvPr id="7" name="Slide Number Placeholder 6"/>
          <p:cNvSpPr>
            <a:spLocks noGrp="1"/>
          </p:cNvSpPr>
          <p:nvPr>
            <p:ph type="sldNum" sz="quarter" idx="12"/>
          </p:nvPr>
        </p:nvSpPr>
        <p:spPr/>
        <p:txBody>
          <a:bodyPr/>
          <a:lstStyle/>
          <a:p>
            <a:fld id="{E4BDD70C-289F-4728-AACD-4FFF58EFF1F9}" type="slidenum">
              <a:rPr lang="en-GB" smtClean="0"/>
              <a:pPr/>
              <a:t>‹#›</a:t>
            </a:fld>
            <a:endParaRPr lang="en-GB" dirty="0"/>
          </a:p>
        </p:txBody>
      </p:sp>
      <p:pic>
        <p:nvPicPr>
          <p:cNvPr id="2050" name="Picture 2" descr="C:\Users\jorgen\Documents\Adm - PRIO (new)\Visual profile\PPT\logo negative.jpg"/>
          <p:cNvPicPr>
            <a:picLocks noChangeAspect="1" noChangeArrowheads="1"/>
          </p:cNvPicPr>
          <p:nvPr userDrawn="1"/>
        </p:nvPicPr>
        <p:blipFill>
          <a:blip r:embed="rId2" cstate="print"/>
          <a:srcRect/>
          <a:stretch>
            <a:fillRect/>
          </a:stretch>
        </p:blipFill>
        <p:spPr bwMode="auto">
          <a:xfrm>
            <a:off x="302413" y="6230854"/>
            <a:ext cx="1071592" cy="503862"/>
          </a:xfrm>
          <a:prstGeom prst="rect">
            <a:avLst/>
          </a:prstGeom>
          <a:noFill/>
        </p:spPr>
      </p:pic>
      <p:sp>
        <p:nvSpPr>
          <p:cNvPr id="8" name="Title 1"/>
          <p:cNvSpPr>
            <a:spLocks noGrp="1"/>
          </p:cNvSpPr>
          <p:nvPr>
            <p:ph type="title"/>
          </p:nvPr>
        </p:nvSpPr>
        <p:spPr>
          <a:xfrm>
            <a:off x="250825" y="0"/>
            <a:ext cx="8642350" cy="1071546"/>
          </a:xfrm>
        </p:spPr>
        <p:txBody>
          <a:bodyPr/>
          <a:lstStyle/>
          <a:p>
            <a:r>
              <a:rPr lang="en-US"/>
              <a:t>Click to edit Master title style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black background, no heading)">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idx="1"/>
          </p:nvPr>
        </p:nvSpPr>
        <p:spPr>
          <a:xfrm>
            <a:off x="250825" y="214290"/>
            <a:ext cx="8642350" cy="58573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hasCustomPrompt="1"/>
          </p:nvPr>
        </p:nvSpPr>
        <p:spPr>
          <a:xfrm>
            <a:off x="1000100" y="6428006"/>
            <a:ext cx="7572429" cy="215444"/>
          </a:xfrm>
        </p:spPr>
        <p:txBody>
          <a:bodyPr wrap="square" tIns="0" bIns="0">
            <a:spAutoFit/>
          </a:bodyPr>
          <a:lstStyle>
            <a:lvl1pPr marL="0" indent="0" algn="r">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credits</a:t>
            </a:r>
          </a:p>
        </p:txBody>
      </p:sp>
      <p:sp>
        <p:nvSpPr>
          <p:cNvPr id="7" name="Slide Number Placeholder 6"/>
          <p:cNvSpPr>
            <a:spLocks noGrp="1"/>
          </p:cNvSpPr>
          <p:nvPr>
            <p:ph type="sldNum" sz="quarter" idx="12"/>
          </p:nvPr>
        </p:nvSpPr>
        <p:spPr/>
        <p:txBody>
          <a:bodyPr/>
          <a:lstStyle/>
          <a:p>
            <a:fld id="{E4BDD70C-289F-4728-AACD-4FFF58EFF1F9}" type="slidenum">
              <a:rPr lang="en-GB" smtClean="0"/>
              <a:pPr/>
              <a:t>‹#›</a:t>
            </a:fld>
            <a:endParaRPr lang="en-GB" dirty="0"/>
          </a:p>
        </p:txBody>
      </p:sp>
      <p:pic>
        <p:nvPicPr>
          <p:cNvPr id="2050" name="Picture 2" descr="C:\Users\jorgen\Documents\Adm - PRIO (new)\Visual profile\PPT\logo negative.jpg"/>
          <p:cNvPicPr>
            <a:picLocks noChangeAspect="1" noChangeArrowheads="1"/>
          </p:cNvPicPr>
          <p:nvPr userDrawn="1"/>
        </p:nvPicPr>
        <p:blipFill>
          <a:blip r:embed="rId2" cstate="print"/>
          <a:srcRect/>
          <a:stretch>
            <a:fillRect/>
          </a:stretch>
        </p:blipFill>
        <p:spPr bwMode="auto">
          <a:xfrm>
            <a:off x="302413" y="6230854"/>
            <a:ext cx="1071592" cy="503862"/>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E4BDD70C-289F-4728-AACD-4FFF58EFF1F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0825" y="2000240"/>
            <a:ext cx="4176713" cy="4165610"/>
          </a:xfrm>
        </p:spPr>
        <p:txBody>
          <a:bodyPr>
            <a:normAutofit/>
          </a:bodyPr>
          <a:lstStyle>
            <a:lvl1pPr>
              <a:defRPr sz="21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714876" y="2000240"/>
            <a:ext cx="4178299" cy="4165610"/>
          </a:xfrm>
        </p:spPr>
        <p:txBody>
          <a:bodyPr>
            <a:normAutofit/>
          </a:bodyPr>
          <a:lstStyle>
            <a:lvl1pPr>
              <a:defRPr sz="21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E4BDD70C-289F-4728-AACD-4FFF58EFF1F9}" type="slidenum">
              <a:rPr lang="en-GB" smtClean="0"/>
              <a:pPr/>
              <a:t>‹#›</a:t>
            </a:fld>
            <a:endParaRPr lang="en-GB"/>
          </a:p>
        </p:txBody>
      </p:sp>
      <p:sp>
        <p:nvSpPr>
          <p:cNvPr id="9" name="Text Placeholder 8"/>
          <p:cNvSpPr>
            <a:spLocks noGrp="1"/>
          </p:cNvSpPr>
          <p:nvPr>
            <p:ph type="body" sz="quarter" idx="13" hasCustomPrompt="1"/>
          </p:nvPr>
        </p:nvSpPr>
        <p:spPr>
          <a:xfrm>
            <a:off x="250825" y="1285875"/>
            <a:ext cx="4176713" cy="571489"/>
          </a:xfrm>
          <a:solidFill>
            <a:srgbClr val="46949D"/>
          </a:solidFill>
        </p:spPr>
        <p:txBody>
          <a:bodyPr anchor="ctr">
            <a:normAutofit/>
          </a:bodyPr>
          <a:lstStyle>
            <a:lvl1pPr>
              <a:buNone/>
              <a:defRPr sz="2300">
                <a:solidFill>
                  <a:schemeClr val="bg1"/>
                </a:solidFill>
                <a:latin typeface="+mn-lt"/>
              </a:defRPr>
            </a:lvl1pPr>
          </a:lstStyle>
          <a:p>
            <a:pPr lvl="0"/>
            <a:r>
              <a:rPr lang="en-US" dirty="0"/>
              <a:t>Heading</a:t>
            </a:r>
            <a:endParaRPr lang="en-GB" dirty="0"/>
          </a:p>
        </p:txBody>
      </p:sp>
      <p:sp>
        <p:nvSpPr>
          <p:cNvPr id="10" name="Text Placeholder 8"/>
          <p:cNvSpPr>
            <a:spLocks noGrp="1"/>
          </p:cNvSpPr>
          <p:nvPr>
            <p:ph type="body" sz="quarter" idx="14" hasCustomPrompt="1"/>
          </p:nvPr>
        </p:nvSpPr>
        <p:spPr>
          <a:xfrm>
            <a:off x="4716462" y="1285860"/>
            <a:ext cx="4176713" cy="571489"/>
          </a:xfrm>
          <a:solidFill>
            <a:srgbClr val="46949D"/>
          </a:solidFill>
        </p:spPr>
        <p:txBody>
          <a:bodyPr anchor="ctr">
            <a:normAutofit/>
          </a:bodyPr>
          <a:lstStyle>
            <a:lvl1pPr>
              <a:buNone/>
              <a:defRPr sz="2300">
                <a:solidFill>
                  <a:schemeClr val="bg1"/>
                </a:solidFill>
                <a:latin typeface="+mn-lt"/>
              </a:defRPr>
            </a:lvl1pPr>
          </a:lstStyle>
          <a:p>
            <a:pPr lvl="0"/>
            <a:r>
              <a:rPr lang="en-US" dirty="0"/>
              <a:t>Heading</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0825" y="1285860"/>
            <a:ext cx="4176713" cy="4879990"/>
          </a:xfrm>
        </p:spPr>
        <p:txBody>
          <a:bodyPr>
            <a:normAutofit/>
          </a:bodyPr>
          <a:lstStyle>
            <a:lvl1pPr>
              <a:defRPr sz="21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714876" y="1285860"/>
            <a:ext cx="4178299" cy="4879990"/>
          </a:xfrm>
        </p:spPr>
        <p:txBody>
          <a:bodyPr>
            <a:normAutofit/>
          </a:bodyPr>
          <a:lstStyle>
            <a:lvl1pPr>
              <a:defRPr sz="21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E4BDD70C-289F-4728-AACD-4FFF58EFF1F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BDD70C-289F-4728-AACD-4FFF58EFF1F9}" type="slidenum">
              <a:rPr lang="en-GB" smtClean="0"/>
              <a:pPr/>
              <a:t>‹#›</a:t>
            </a:fld>
            <a:endParaRPr lang="en-GB"/>
          </a:p>
        </p:txBody>
      </p:sp>
      <p:sp>
        <p:nvSpPr>
          <p:cNvPr id="5" name="Title 1"/>
          <p:cNvSpPr>
            <a:spLocks noGrp="1"/>
          </p:cNvSpPr>
          <p:nvPr>
            <p:ph type="title"/>
          </p:nvPr>
        </p:nvSpPr>
        <p:spPr>
          <a:xfrm>
            <a:off x="250825" y="0"/>
            <a:ext cx="8642350" cy="1071546"/>
          </a:xfrm>
        </p:spPr>
        <p:txBody>
          <a:bodyPr/>
          <a:lstStyle/>
          <a:p>
            <a:r>
              <a:rPr lang="en-US"/>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ople (4)">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BDD70C-289F-4728-AACD-4FFF58EFF1F9}" type="slidenum">
              <a:rPr lang="en-GB" smtClean="0"/>
              <a:pPr/>
              <a:t>‹#›</a:t>
            </a:fld>
            <a:endParaRPr lang="en-GB"/>
          </a:p>
        </p:txBody>
      </p:sp>
      <p:sp>
        <p:nvSpPr>
          <p:cNvPr id="5" name="Title 1"/>
          <p:cNvSpPr>
            <a:spLocks noGrp="1"/>
          </p:cNvSpPr>
          <p:nvPr>
            <p:ph type="title"/>
          </p:nvPr>
        </p:nvSpPr>
        <p:spPr>
          <a:xfrm>
            <a:off x="250825" y="0"/>
            <a:ext cx="8642350" cy="1071546"/>
          </a:xfrm>
        </p:spPr>
        <p:txBody>
          <a:bodyPr/>
          <a:lstStyle/>
          <a:p>
            <a:r>
              <a:rPr lang="en-US"/>
              <a:t>Click to edit Master title style</a:t>
            </a:r>
            <a:endParaRPr lang="en-GB" dirty="0"/>
          </a:p>
        </p:txBody>
      </p:sp>
      <p:sp>
        <p:nvSpPr>
          <p:cNvPr id="7" name="Picture Placeholder 6"/>
          <p:cNvSpPr>
            <a:spLocks noGrp="1"/>
          </p:cNvSpPr>
          <p:nvPr>
            <p:ph type="pic" sz="quarter" idx="13"/>
          </p:nvPr>
        </p:nvSpPr>
        <p:spPr>
          <a:xfrm>
            <a:off x="287366" y="1697612"/>
            <a:ext cx="2035161" cy="2034000"/>
          </a:xfrm>
        </p:spPr>
        <p:txBody>
          <a:bodyPr/>
          <a:lstStyle/>
          <a:p>
            <a:r>
              <a:rPr lang="en-US"/>
              <a:t>Click icon to add picture</a:t>
            </a:r>
            <a:endParaRPr lang="en-GB"/>
          </a:p>
        </p:txBody>
      </p:sp>
      <p:sp>
        <p:nvSpPr>
          <p:cNvPr id="10" name="Text Placeholder 9"/>
          <p:cNvSpPr>
            <a:spLocks noGrp="1"/>
          </p:cNvSpPr>
          <p:nvPr>
            <p:ph type="body" sz="quarter" idx="14" hasCustomPrompt="1"/>
          </p:nvPr>
        </p:nvSpPr>
        <p:spPr>
          <a:xfrm>
            <a:off x="287366" y="3731612"/>
            <a:ext cx="2035161"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12" name="Text Placeholder 9"/>
          <p:cNvSpPr>
            <a:spLocks noGrp="1"/>
          </p:cNvSpPr>
          <p:nvPr>
            <p:ph type="body" sz="quarter" idx="15" hasCustomPrompt="1"/>
          </p:nvPr>
        </p:nvSpPr>
        <p:spPr>
          <a:xfrm>
            <a:off x="287366" y="4374554"/>
            <a:ext cx="2035161"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
        <p:nvSpPr>
          <p:cNvPr id="19" name="Picture Placeholder 6"/>
          <p:cNvSpPr>
            <a:spLocks noGrp="1"/>
          </p:cNvSpPr>
          <p:nvPr>
            <p:ph type="pic" sz="quarter" idx="16"/>
          </p:nvPr>
        </p:nvSpPr>
        <p:spPr>
          <a:xfrm>
            <a:off x="2465404" y="1697612"/>
            <a:ext cx="2035161" cy="2034000"/>
          </a:xfrm>
        </p:spPr>
        <p:txBody>
          <a:bodyPr/>
          <a:lstStyle/>
          <a:p>
            <a:r>
              <a:rPr lang="en-US"/>
              <a:t>Click icon to add picture</a:t>
            </a:r>
            <a:endParaRPr lang="en-GB"/>
          </a:p>
        </p:txBody>
      </p:sp>
      <p:sp>
        <p:nvSpPr>
          <p:cNvPr id="20" name="Text Placeholder 9"/>
          <p:cNvSpPr>
            <a:spLocks noGrp="1"/>
          </p:cNvSpPr>
          <p:nvPr>
            <p:ph type="body" sz="quarter" idx="17" hasCustomPrompt="1"/>
          </p:nvPr>
        </p:nvSpPr>
        <p:spPr>
          <a:xfrm>
            <a:off x="2465404" y="3724268"/>
            <a:ext cx="2035161"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21" name="Text Placeholder 9"/>
          <p:cNvSpPr>
            <a:spLocks noGrp="1"/>
          </p:cNvSpPr>
          <p:nvPr>
            <p:ph type="body" sz="quarter" idx="18" hasCustomPrompt="1"/>
          </p:nvPr>
        </p:nvSpPr>
        <p:spPr>
          <a:xfrm>
            <a:off x="2465404" y="4367210"/>
            <a:ext cx="2035161"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
        <p:nvSpPr>
          <p:cNvPr id="23" name="Picture Placeholder 6"/>
          <p:cNvSpPr>
            <a:spLocks noGrp="1"/>
          </p:cNvSpPr>
          <p:nvPr>
            <p:ph type="pic" sz="quarter" idx="19"/>
          </p:nvPr>
        </p:nvSpPr>
        <p:spPr>
          <a:xfrm>
            <a:off x="4643438" y="1697612"/>
            <a:ext cx="2035161" cy="2034000"/>
          </a:xfrm>
        </p:spPr>
        <p:txBody>
          <a:bodyPr/>
          <a:lstStyle/>
          <a:p>
            <a:r>
              <a:rPr lang="en-US"/>
              <a:t>Click icon to add picture</a:t>
            </a:r>
            <a:endParaRPr lang="en-GB" dirty="0"/>
          </a:p>
        </p:txBody>
      </p:sp>
      <p:sp>
        <p:nvSpPr>
          <p:cNvPr id="24" name="Text Placeholder 9"/>
          <p:cNvSpPr>
            <a:spLocks noGrp="1"/>
          </p:cNvSpPr>
          <p:nvPr>
            <p:ph type="body" sz="quarter" idx="20" hasCustomPrompt="1"/>
          </p:nvPr>
        </p:nvSpPr>
        <p:spPr>
          <a:xfrm>
            <a:off x="4643443" y="3731612"/>
            <a:ext cx="2035161"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25" name="Text Placeholder 9"/>
          <p:cNvSpPr>
            <a:spLocks noGrp="1"/>
          </p:cNvSpPr>
          <p:nvPr>
            <p:ph type="body" sz="quarter" idx="21" hasCustomPrompt="1"/>
          </p:nvPr>
        </p:nvSpPr>
        <p:spPr>
          <a:xfrm>
            <a:off x="4643443" y="4374554"/>
            <a:ext cx="2035161"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
        <p:nvSpPr>
          <p:cNvPr id="26" name="Picture Placeholder 6"/>
          <p:cNvSpPr>
            <a:spLocks noGrp="1"/>
          </p:cNvSpPr>
          <p:nvPr>
            <p:ph type="pic" sz="quarter" idx="22"/>
          </p:nvPr>
        </p:nvSpPr>
        <p:spPr>
          <a:xfrm>
            <a:off x="6821480" y="1697612"/>
            <a:ext cx="2035161" cy="2034000"/>
          </a:xfrm>
        </p:spPr>
        <p:txBody>
          <a:bodyPr/>
          <a:lstStyle/>
          <a:p>
            <a:r>
              <a:rPr lang="en-US"/>
              <a:t>Click icon to add picture</a:t>
            </a:r>
            <a:endParaRPr lang="en-GB"/>
          </a:p>
        </p:txBody>
      </p:sp>
      <p:sp>
        <p:nvSpPr>
          <p:cNvPr id="27" name="Text Placeholder 9"/>
          <p:cNvSpPr>
            <a:spLocks noGrp="1"/>
          </p:cNvSpPr>
          <p:nvPr>
            <p:ph type="body" sz="quarter" idx="23" hasCustomPrompt="1"/>
          </p:nvPr>
        </p:nvSpPr>
        <p:spPr>
          <a:xfrm>
            <a:off x="6821480" y="3731612"/>
            <a:ext cx="2035161"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28" name="Text Placeholder 9"/>
          <p:cNvSpPr>
            <a:spLocks noGrp="1"/>
          </p:cNvSpPr>
          <p:nvPr>
            <p:ph type="body" sz="quarter" idx="24" hasCustomPrompt="1"/>
          </p:nvPr>
        </p:nvSpPr>
        <p:spPr>
          <a:xfrm>
            <a:off x="6821480" y="4374554"/>
            <a:ext cx="2035161"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ople (5)">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BDD70C-289F-4728-AACD-4FFF58EFF1F9}" type="slidenum">
              <a:rPr lang="en-GB" smtClean="0"/>
              <a:pPr/>
              <a:t>‹#›</a:t>
            </a:fld>
            <a:endParaRPr lang="en-GB"/>
          </a:p>
        </p:txBody>
      </p:sp>
      <p:sp>
        <p:nvSpPr>
          <p:cNvPr id="5" name="Title 1"/>
          <p:cNvSpPr>
            <a:spLocks noGrp="1"/>
          </p:cNvSpPr>
          <p:nvPr>
            <p:ph type="title"/>
          </p:nvPr>
        </p:nvSpPr>
        <p:spPr>
          <a:xfrm>
            <a:off x="250825" y="0"/>
            <a:ext cx="8642350" cy="1071546"/>
          </a:xfrm>
        </p:spPr>
        <p:txBody>
          <a:bodyPr/>
          <a:lstStyle/>
          <a:p>
            <a:r>
              <a:rPr lang="en-US"/>
              <a:t>Click to edit Master title style</a:t>
            </a:r>
            <a:endParaRPr lang="en-GB" dirty="0"/>
          </a:p>
        </p:txBody>
      </p:sp>
      <p:sp>
        <p:nvSpPr>
          <p:cNvPr id="7" name="Picture Placeholder 6"/>
          <p:cNvSpPr>
            <a:spLocks noGrp="1"/>
          </p:cNvSpPr>
          <p:nvPr>
            <p:ph type="pic" sz="quarter" idx="13"/>
          </p:nvPr>
        </p:nvSpPr>
        <p:spPr>
          <a:xfrm>
            <a:off x="291966" y="1881000"/>
            <a:ext cx="1548000" cy="1548000"/>
          </a:xfrm>
        </p:spPr>
        <p:txBody>
          <a:bodyPr/>
          <a:lstStyle/>
          <a:p>
            <a:r>
              <a:rPr lang="en-US"/>
              <a:t>Click icon to add picture</a:t>
            </a:r>
            <a:endParaRPr lang="en-GB"/>
          </a:p>
        </p:txBody>
      </p:sp>
      <p:sp>
        <p:nvSpPr>
          <p:cNvPr id="10" name="Text Placeholder 9"/>
          <p:cNvSpPr>
            <a:spLocks noGrp="1"/>
          </p:cNvSpPr>
          <p:nvPr>
            <p:ph type="body" sz="quarter" idx="14" hasCustomPrompt="1"/>
          </p:nvPr>
        </p:nvSpPr>
        <p:spPr>
          <a:xfrm>
            <a:off x="291966" y="3429000"/>
            <a:ext cx="1548000"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12" name="Text Placeholder 9"/>
          <p:cNvSpPr>
            <a:spLocks noGrp="1"/>
          </p:cNvSpPr>
          <p:nvPr>
            <p:ph type="body" sz="quarter" idx="15" hasCustomPrompt="1"/>
          </p:nvPr>
        </p:nvSpPr>
        <p:spPr>
          <a:xfrm>
            <a:off x="291966" y="4071942"/>
            <a:ext cx="1548000"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
        <p:nvSpPr>
          <p:cNvPr id="19" name="Picture Placeholder 6"/>
          <p:cNvSpPr>
            <a:spLocks noGrp="1"/>
          </p:cNvSpPr>
          <p:nvPr>
            <p:ph type="pic" sz="quarter" idx="16"/>
          </p:nvPr>
        </p:nvSpPr>
        <p:spPr>
          <a:xfrm>
            <a:off x="2019964" y="1881000"/>
            <a:ext cx="1548000" cy="1548000"/>
          </a:xfrm>
        </p:spPr>
        <p:txBody>
          <a:bodyPr/>
          <a:lstStyle/>
          <a:p>
            <a:r>
              <a:rPr lang="en-US"/>
              <a:t>Click icon to add picture</a:t>
            </a:r>
            <a:endParaRPr lang="en-GB"/>
          </a:p>
        </p:txBody>
      </p:sp>
      <p:sp>
        <p:nvSpPr>
          <p:cNvPr id="20" name="Text Placeholder 9"/>
          <p:cNvSpPr>
            <a:spLocks noGrp="1"/>
          </p:cNvSpPr>
          <p:nvPr>
            <p:ph type="body" sz="quarter" idx="17" hasCustomPrompt="1"/>
          </p:nvPr>
        </p:nvSpPr>
        <p:spPr>
          <a:xfrm>
            <a:off x="2019964" y="3429000"/>
            <a:ext cx="1548000"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21" name="Text Placeholder 9"/>
          <p:cNvSpPr>
            <a:spLocks noGrp="1"/>
          </p:cNvSpPr>
          <p:nvPr>
            <p:ph type="body" sz="quarter" idx="18" hasCustomPrompt="1"/>
          </p:nvPr>
        </p:nvSpPr>
        <p:spPr>
          <a:xfrm>
            <a:off x="2019964" y="4071942"/>
            <a:ext cx="1548000"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
        <p:nvSpPr>
          <p:cNvPr id="23" name="Picture Placeholder 6"/>
          <p:cNvSpPr>
            <a:spLocks noGrp="1"/>
          </p:cNvSpPr>
          <p:nvPr>
            <p:ph type="pic" sz="quarter" idx="19"/>
          </p:nvPr>
        </p:nvSpPr>
        <p:spPr>
          <a:xfrm>
            <a:off x="3747966" y="1881000"/>
            <a:ext cx="1548000" cy="1548000"/>
          </a:xfrm>
        </p:spPr>
        <p:txBody>
          <a:bodyPr/>
          <a:lstStyle/>
          <a:p>
            <a:r>
              <a:rPr lang="en-US"/>
              <a:t>Click icon to add picture</a:t>
            </a:r>
            <a:endParaRPr lang="en-GB"/>
          </a:p>
        </p:txBody>
      </p:sp>
      <p:sp>
        <p:nvSpPr>
          <p:cNvPr id="24" name="Text Placeholder 9"/>
          <p:cNvSpPr>
            <a:spLocks noGrp="1"/>
          </p:cNvSpPr>
          <p:nvPr>
            <p:ph type="body" sz="quarter" idx="20" hasCustomPrompt="1"/>
          </p:nvPr>
        </p:nvSpPr>
        <p:spPr>
          <a:xfrm>
            <a:off x="3747966" y="3429000"/>
            <a:ext cx="1548000"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25" name="Text Placeholder 9"/>
          <p:cNvSpPr>
            <a:spLocks noGrp="1"/>
          </p:cNvSpPr>
          <p:nvPr>
            <p:ph type="body" sz="quarter" idx="21" hasCustomPrompt="1"/>
          </p:nvPr>
        </p:nvSpPr>
        <p:spPr>
          <a:xfrm>
            <a:off x="3747966" y="4071942"/>
            <a:ext cx="1548000"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
        <p:nvSpPr>
          <p:cNvPr id="26" name="Picture Placeholder 6"/>
          <p:cNvSpPr>
            <a:spLocks noGrp="1"/>
          </p:cNvSpPr>
          <p:nvPr>
            <p:ph type="pic" sz="quarter" idx="22"/>
          </p:nvPr>
        </p:nvSpPr>
        <p:spPr>
          <a:xfrm>
            <a:off x="5493968" y="1881000"/>
            <a:ext cx="1548000" cy="1548000"/>
          </a:xfrm>
        </p:spPr>
        <p:txBody>
          <a:bodyPr/>
          <a:lstStyle/>
          <a:p>
            <a:r>
              <a:rPr lang="en-US"/>
              <a:t>Click icon to add picture</a:t>
            </a:r>
            <a:endParaRPr lang="en-GB"/>
          </a:p>
        </p:txBody>
      </p:sp>
      <p:sp>
        <p:nvSpPr>
          <p:cNvPr id="27" name="Text Placeholder 9"/>
          <p:cNvSpPr>
            <a:spLocks noGrp="1"/>
          </p:cNvSpPr>
          <p:nvPr>
            <p:ph type="body" sz="quarter" idx="23" hasCustomPrompt="1"/>
          </p:nvPr>
        </p:nvSpPr>
        <p:spPr>
          <a:xfrm>
            <a:off x="5493968" y="3429000"/>
            <a:ext cx="1548000"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28" name="Text Placeholder 9"/>
          <p:cNvSpPr>
            <a:spLocks noGrp="1"/>
          </p:cNvSpPr>
          <p:nvPr>
            <p:ph type="body" sz="quarter" idx="24" hasCustomPrompt="1"/>
          </p:nvPr>
        </p:nvSpPr>
        <p:spPr>
          <a:xfrm>
            <a:off x="5493968" y="4071942"/>
            <a:ext cx="1548000"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
        <p:nvSpPr>
          <p:cNvPr id="22" name="Picture Placeholder 6"/>
          <p:cNvSpPr>
            <a:spLocks noGrp="1"/>
          </p:cNvSpPr>
          <p:nvPr>
            <p:ph type="pic" sz="quarter" idx="25"/>
          </p:nvPr>
        </p:nvSpPr>
        <p:spPr>
          <a:xfrm>
            <a:off x="7221968" y="1881000"/>
            <a:ext cx="1548000" cy="1548000"/>
          </a:xfrm>
        </p:spPr>
        <p:txBody>
          <a:bodyPr/>
          <a:lstStyle/>
          <a:p>
            <a:r>
              <a:rPr lang="en-US"/>
              <a:t>Click icon to add picture</a:t>
            </a:r>
            <a:endParaRPr lang="en-GB"/>
          </a:p>
        </p:txBody>
      </p:sp>
      <p:sp>
        <p:nvSpPr>
          <p:cNvPr id="29" name="Text Placeholder 9"/>
          <p:cNvSpPr>
            <a:spLocks noGrp="1"/>
          </p:cNvSpPr>
          <p:nvPr>
            <p:ph type="body" sz="quarter" idx="26" hasCustomPrompt="1"/>
          </p:nvPr>
        </p:nvSpPr>
        <p:spPr>
          <a:xfrm>
            <a:off x="7221968" y="3429000"/>
            <a:ext cx="1548000"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30" name="Text Placeholder 9"/>
          <p:cNvSpPr>
            <a:spLocks noGrp="1"/>
          </p:cNvSpPr>
          <p:nvPr>
            <p:ph type="body" sz="quarter" idx="27" hasCustomPrompt="1"/>
          </p:nvPr>
        </p:nvSpPr>
        <p:spPr>
          <a:xfrm>
            <a:off x="7221968" y="4071942"/>
            <a:ext cx="1548000"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E4BDD70C-289F-4728-AACD-4FFF58EFF1F9}" type="slidenum">
              <a:rPr lang="en-GB" smtClean="0"/>
              <a:pPr/>
              <a:t>‹#›</a:t>
            </a:fld>
            <a:endParaRPr lang="en-GB"/>
          </a:p>
        </p:txBody>
      </p:sp>
      <p:pic>
        <p:nvPicPr>
          <p:cNvPr id="4" name="Picture 3" descr="C:\Users\jorgen\Documents\My Graphics (v-based)\Maps - Reference\Wordl (PRIO colours).png"/>
          <p:cNvPicPr>
            <a:picLocks noChangeAspect="1" noChangeArrowheads="1"/>
          </p:cNvPicPr>
          <p:nvPr userDrawn="1"/>
        </p:nvPicPr>
        <p:blipFill>
          <a:blip r:embed="rId2" cstate="print"/>
          <a:srcRect l="11718" r="2743"/>
          <a:stretch>
            <a:fillRect/>
          </a:stretch>
        </p:blipFill>
        <p:spPr bwMode="auto">
          <a:xfrm>
            <a:off x="141605" y="1285860"/>
            <a:ext cx="9002395" cy="5118677"/>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0825" y="1285858"/>
            <a:ext cx="8642350" cy="47857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hasCustomPrompt="1"/>
          </p:nvPr>
        </p:nvSpPr>
        <p:spPr>
          <a:xfrm>
            <a:off x="1000100" y="6428006"/>
            <a:ext cx="7572429" cy="215444"/>
          </a:xfrm>
        </p:spPr>
        <p:txBody>
          <a:bodyPr wrap="square" tIns="0" bIns="0">
            <a:spAutoFit/>
          </a:bodyPr>
          <a:lstStyle>
            <a:lvl1pPr marL="0" indent="0" algn="r">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credits</a:t>
            </a:r>
          </a:p>
        </p:txBody>
      </p:sp>
      <p:sp>
        <p:nvSpPr>
          <p:cNvPr id="7" name="Slide Number Placeholder 6"/>
          <p:cNvSpPr>
            <a:spLocks noGrp="1"/>
          </p:cNvSpPr>
          <p:nvPr>
            <p:ph type="sldNum" sz="quarter" idx="12"/>
          </p:nvPr>
        </p:nvSpPr>
        <p:spPr/>
        <p:txBody>
          <a:bodyPr/>
          <a:lstStyle/>
          <a:p>
            <a:fld id="{E4BDD70C-289F-4728-AACD-4FFF58EFF1F9}" type="slidenum">
              <a:rPr lang="en-GB" smtClean="0"/>
              <a:pPr/>
              <a:t>‹#›</a:t>
            </a:fld>
            <a:endParaRPr lang="en-GB" dirty="0"/>
          </a:p>
        </p:txBody>
      </p:sp>
      <p:sp>
        <p:nvSpPr>
          <p:cNvPr id="8" name="Title 1"/>
          <p:cNvSpPr>
            <a:spLocks noGrp="1"/>
          </p:cNvSpPr>
          <p:nvPr>
            <p:ph type="title"/>
          </p:nvPr>
        </p:nvSpPr>
        <p:spPr>
          <a:xfrm>
            <a:off x="250825" y="0"/>
            <a:ext cx="8642350" cy="1071546"/>
          </a:xfrm>
        </p:spPr>
        <p:txBody>
          <a:bodyPr/>
          <a:lstStyle/>
          <a:p>
            <a:r>
              <a:rPr lang="en-US"/>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descr="C:\Users\jorgen\Documents\Adm - PRIO (new)\Visual profile\PPT\logo.jpg"/>
          <p:cNvPicPr>
            <a:picLocks noChangeAspect="1" noChangeArrowheads="1"/>
          </p:cNvPicPr>
          <p:nvPr/>
        </p:nvPicPr>
        <p:blipFill>
          <a:blip r:embed="rId15" cstate="print"/>
          <a:srcRect/>
          <a:stretch>
            <a:fillRect/>
          </a:stretch>
        </p:blipFill>
        <p:spPr bwMode="auto">
          <a:xfrm>
            <a:off x="321468" y="6244410"/>
            <a:ext cx="1049930" cy="466748"/>
          </a:xfrm>
          <a:prstGeom prst="rect">
            <a:avLst/>
          </a:prstGeom>
          <a:noFill/>
        </p:spPr>
      </p:pic>
      <p:sp>
        <p:nvSpPr>
          <p:cNvPr id="3" name="Text Placeholder 2"/>
          <p:cNvSpPr>
            <a:spLocks noGrp="1"/>
          </p:cNvSpPr>
          <p:nvPr>
            <p:ph type="body" idx="1"/>
          </p:nvPr>
        </p:nvSpPr>
        <p:spPr>
          <a:xfrm>
            <a:off x="250825" y="1285860"/>
            <a:ext cx="8642350" cy="48799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759575" y="6357958"/>
            <a:ext cx="2133600" cy="365125"/>
          </a:xfrm>
          <a:prstGeom prst="rect">
            <a:avLst/>
          </a:prstGeom>
        </p:spPr>
        <p:txBody>
          <a:bodyPr vert="horz" lIns="0" tIns="45720" rIns="0" bIns="45720" rtlCol="0" anchor="ctr"/>
          <a:lstStyle>
            <a:lvl1pPr algn="r">
              <a:defRPr sz="1100">
                <a:solidFill>
                  <a:schemeClr val="bg1">
                    <a:lumMod val="50000"/>
                  </a:schemeClr>
                </a:solidFill>
                <a:latin typeface="Gill Sans MT" pitchFamily="34" charset="0"/>
              </a:defRPr>
            </a:lvl1pPr>
          </a:lstStyle>
          <a:p>
            <a:fld id="{E4BDD70C-289F-4728-AACD-4FFF58EFF1F9}" type="slidenum">
              <a:rPr lang="en-GB" smtClean="0"/>
              <a:pPr/>
              <a:t>‹#›</a:t>
            </a:fld>
            <a:endParaRPr lang="en-GB" dirty="0"/>
          </a:p>
        </p:txBody>
      </p:sp>
      <p:pic>
        <p:nvPicPr>
          <p:cNvPr id="1026" name="Picture 2" descr="C:\Users\jorgen\Documents\Adm - PRIO (new)\Visual profile\PPT\PPT element 1 PRIO.jpg"/>
          <p:cNvPicPr>
            <a:picLocks noChangeAspect="1" noChangeArrowheads="1"/>
          </p:cNvPicPr>
          <p:nvPr/>
        </p:nvPicPr>
        <p:blipFill>
          <a:blip r:embed="rId16" cstate="print"/>
          <a:srcRect b="84375"/>
          <a:stretch>
            <a:fillRect/>
          </a:stretch>
        </p:blipFill>
        <p:spPr bwMode="auto">
          <a:xfrm>
            <a:off x="0" y="0"/>
            <a:ext cx="9144000" cy="1071546"/>
          </a:xfrm>
          <a:prstGeom prst="rect">
            <a:avLst/>
          </a:prstGeom>
          <a:noFill/>
        </p:spPr>
      </p:pic>
      <p:sp>
        <p:nvSpPr>
          <p:cNvPr id="2" name="Title Placeholder 1"/>
          <p:cNvSpPr>
            <a:spLocks noGrp="1"/>
          </p:cNvSpPr>
          <p:nvPr>
            <p:ph type="title"/>
          </p:nvPr>
        </p:nvSpPr>
        <p:spPr>
          <a:xfrm>
            <a:off x="250825" y="0"/>
            <a:ext cx="8642350" cy="1071546"/>
          </a:xfrm>
          <a:prstGeom prst="rect">
            <a:avLst/>
          </a:prstGeom>
        </p:spPr>
        <p:txBody>
          <a:bodyPr vert="horz" lIns="91440" tIns="45720" rIns="91440" bIns="45720" rtlCol="0" anchor="ctr">
            <a:normAutofit/>
          </a:bodyPr>
          <a:lstStyle/>
          <a:p>
            <a:r>
              <a:rPr lang="en-US"/>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3300" kern="1200">
          <a:solidFill>
            <a:schemeClr val="bg1"/>
          </a:solidFill>
          <a:latin typeface="+mn-lt"/>
          <a:ea typeface="+mj-ea"/>
          <a:cs typeface="+mj-cs"/>
        </a:defRPr>
      </a:lvl1pPr>
    </p:titleStyle>
    <p:bodyStyle>
      <a:lvl1pPr marL="265113" indent="-265113" algn="l" defTabSz="914400" rtl="0" eaLnBrk="1" latinLnBrk="0" hangingPunct="1">
        <a:spcBef>
          <a:spcPct val="20000"/>
        </a:spcBef>
        <a:buClr>
          <a:srgbClr val="BBC5BA"/>
        </a:buClr>
        <a:buFont typeface="Arial" pitchFamily="34" charset="0"/>
        <a:buChar char="•"/>
        <a:defRPr sz="2100" kern="1200">
          <a:solidFill>
            <a:srgbClr val="006A8D"/>
          </a:solidFill>
          <a:latin typeface="Gill Sans MT" pitchFamily="34" charset="0"/>
          <a:ea typeface="+mn-ea"/>
          <a:cs typeface="+mn-cs"/>
        </a:defRPr>
      </a:lvl1pPr>
      <a:lvl2pPr marL="539750" indent="-274638" algn="l" defTabSz="914400" rtl="0" eaLnBrk="1" latinLnBrk="0" hangingPunct="1">
        <a:spcBef>
          <a:spcPct val="20000"/>
        </a:spcBef>
        <a:buClr>
          <a:srgbClr val="BBC5BA"/>
        </a:buClr>
        <a:buFont typeface="Arial" pitchFamily="34" charset="0"/>
        <a:buChar char="–"/>
        <a:defRPr sz="2100" i="1" kern="1200">
          <a:solidFill>
            <a:srgbClr val="46949D"/>
          </a:solidFill>
          <a:latin typeface="Gill Sans MT" pitchFamily="34" charset="0"/>
          <a:ea typeface="+mn-ea"/>
          <a:cs typeface="+mn-cs"/>
        </a:defRPr>
      </a:lvl2pPr>
      <a:lvl3pPr marL="804863" indent="-265113" algn="l" defTabSz="914400" rtl="0" eaLnBrk="1" latinLnBrk="0" hangingPunct="1">
        <a:spcBef>
          <a:spcPct val="20000"/>
        </a:spcBef>
        <a:buClr>
          <a:srgbClr val="BBC5BA"/>
        </a:buClr>
        <a:buFont typeface="Arial" pitchFamily="34" charset="0"/>
        <a:buChar char="•"/>
        <a:defRPr sz="2100" kern="1200">
          <a:solidFill>
            <a:srgbClr val="85BBC3"/>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1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79912" y="2060848"/>
            <a:ext cx="5178431" cy="2952328"/>
          </a:xfrm>
        </p:spPr>
        <p:txBody>
          <a:bodyPr/>
          <a:lstStyle/>
          <a:p>
            <a:r>
              <a:rPr lang="nb-NO" sz="4000" dirty="0"/>
              <a:t>Empowerment at </a:t>
            </a:r>
            <a:r>
              <a:rPr lang="nb-NO" sz="4000" dirty="0" err="1"/>
              <a:t>the</a:t>
            </a:r>
            <a:r>
              <a:rPr lang="nb-NO" sz="4000" dirty="0"/>
              <a:t> City of Joy?</a:t>
            </a:r>
            <a:br>
              <a:rPr lang="nb-NO" sz="4400" dirty="0"/>
            </a:br>
            <a:r>
              <a:rPr lang="nb-NO" sz="2800" dirty="0"/>
              <a:t>A study of a leadership program for survivors of sexual violence in Eastern DRC</a:t>
            </a:r>
            <a:br>
              <a:rPr lang="en-GB" sz="3600" dirty="0"/>
            </a:br>
            <a:endParaRPr lang="en-GB" i="1" dirty="0"/>
          </a:p>
        </p:txBody>
      </p:sp>
      <p:sp>
        <p:nvSpPr>
          <p:cNvPr id="6" name="Text Placeholder 5"/>
          <p:cNvSpPr>
            <a:spLocks noGrp="1"/>
          </p:cNvSpPr>
          <p:nvPr>
            <p:ph type="body" idx="1"/>
          </p:nvPr>
        </p:nvSpPr>
        <p:spPr>
          <a:xfrm>
            <a:off x="3714744" y="5517232"/>
            <a:ext cx="5178431" cy="720080"/>
          </a:xfrm>
        </p:spPr>
        <p:txBody>
          <a:bodyPr>
            <a:noAutofit/>
          </a:bodyPr>
          <a:lstStyle/>
          <a:p>
            <a:r>
              <a:rPr lang="en-US" dirty="0"/>
              <a:t>“Transition and local development in eastern DRC”, </a:t>
            </a:r>
            <a:r>
              <a:rPr lang="en-US" dirty="0" err="1"/>
              <a:t>Bukavu</a:t>
            </a:r>
            <a:r>
              <a:rPr lang="en-US" dirty="0"/>
              <a:t>, 8-10 December 2016</a:t>
            </a:r>
            <a:endParaRPr lang="en-GB" dirty="0">
              <a:solidFill>
                <a:schemeClr val="bg1"/>
              </a:solidFill>
            </a:endParaRPr>
          </a:p>
        </p:txBody>
      </p:sp>
      <p:sp>
        <p:nvSpPr>
          <p:cNvPr id="2" name="Text Placeholder 1"/>
          <p:cNvSpPr>
            <a:spLocks noGrp="1"/>
          </p:cNvSpPr>
          <p:nvPr>
            <p:ph type="body" idx="13"/>
          </p:nvPr>
        </p:nvSpPr>
        <p:spPr/>
        <p:txBody>
          <a:bodyPr>
            <a:noAutofit/>
          </a:bodyPr>
          <a:lstStyle/>
          <a:p>
            <a:r>
              <a:rPr lang="en-GB" sz="1800" dirty="0"/>
              <a:t>Susanne </a:t>
            </a:r>
            <a:r>
              <a:rPr lang="en-GB" sz="1800" dirty="0" err="1"/>
              <a:t>Alldén</a:t>
            </a:r>
            <a:r>
              <a:rPr lang="en-GB" sz="1800" dirty="0"/>
              <a:t>, Christine </a:t>
            </a:r>
            <a:r>
              <a:rPr lang="en-GB" sz="1800" dirty="0" err="1"/>
              <a:t>Amisi</a:t>
            </a:r>
            <a:r>
              <a:rPr lang="en-GB" sz="1800" dirty="0"/>
              <a:t>, </a:t>
            </a:r>
            <a:r>
              <a:rPr lang="en-GB" sz="2400" b="1" dirty="0"/>
              <a:t>Rosalie </a:t>
            </a:r>
            <a:r>
              <a:rPr lang="en-GB" sz="2400" b="1" dirty="0" err="1"/>
              <a:t>Biaba</a:t>
            </a:r>
            <a:r>
              <a:rPr lang="en-GB" sz="2400" b="1" dirty="0"/>
              <a:t>,  </a:t>
            </a:r>
            <a:r>
              <a:rPr lang="en-GB" sz="1800" dirty="0"/>
              <a:t>Aline </a:t>
            </a:r>
            <a:r>
              <a:rPr lang="en-GB" sz="1800" dirty="0" err="1"/>
              <a:t>Cikara</a:t>
            </a:r>
            <a:r>
              <a:rPr lang="en-GB" sz="1800" dirty="0"/>
              <a:t>, Ragnhild Nordås, </a:t>
            </a:r>
            <a:r>
              <a:rPr lang="en-GB" sz="1800" b="1" dirty="0"/>
              <a:t>Gudrun Østby</a:t>
            </a:r>
            <a:r>
              <a:rPr lang="en-GB" sz="1800" dirty="0"/>
              <a:t>,</a:t>
            </a:r>
            <a:r>
              <a:rPr lang="en-GB" sz="1800" baseline="-25000" dirty="0"/>
              <a:t> </a:t>
            </a:r>
            <a:endParaRPr lang="en-GB" sz="1800" dirty="0"/>
          </a:p>
          <a:p>
            <a:r>
              <a:rPr lang="en-GB" sz="1800" dirty="0"/>
              <a:t>Esther </a:t>
            </a:r>
            <a:r>
              <a:rPr lang="en-GB" sz="1800" dirty="0" err="1"/>
              <a:t>Namegabe</a:t>
            </a:r>
            <a:r>
              <a:rPr lang="en-GB" sz="1800" dirty="0"/>
              <a:t> &amp; John </a:t>
            </a:r>
            <a:r>
              <a:rPr lang="en-GB" sz="1800" dirty="0" err="1"/>
              <a:t>Quattrochi</a:t>
            </a:r>
            <a:endParaRPr lang="en-US" sz="1800" dirty="0"/>
          </a:p>
        </p:txBody>
      </p:sp>
      <p:sp>
        <p:nvSpPr>
          <p:cNvPr id="3" name="AutoShape 2" descr="Image result for icart bukavu"/>
          <p:cNvSpPr>
            <a:spLocks noChangeAspect="1" noChangeArrowheads="1"/>
          </p:cNvSpPr>
          <p:nvPr/>
        </p:nvSpPr>
        <p:spPr bwMode="auto">
          <a:xfrm>
            <a:off x="155575" y="-411163"/>
            <a:ext cx="866775" cy="866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ICART focus's on research to address gender based violence and clinical health issu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906" y="1988839"/>
            <a:ext cx="2814934" cy="27131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about female leadership (survey)</a:t>
            </a:r>
          </a:p>
        </p:txBody>
      </p:sp>
      <p:sp>
        <p:nvSpPr>
          <p:cNvPr id="3" name="Content Placeholder 2"/>
          <p:cNvSpPr>
            <a:spLocks noGrp="1"/>
          </p:cNvSpPr>
          <p:nvPr>
            <p:ph idx="1"/>
          </p:nvPr>
        </p:nvSpPr>
        <p:spPr/>
        <p:txBody>
          <a:bodyPr/>
          <a:lstStyle/>
          <a:p>
            <a:pPr lvl="0"/>
            <a:r>
              <a:rPr lang="en-US" sz="2400" dirty="0"/>
              <a:t>Do you strongly agree, agree, disagree or strongly disagree with the following statements?</a:t>
            </a:r>
          </a:p>
          <a:p>
            <a:pPr lvl="1"/>
            <a:r>
              <a:rPr lang="en-US" sz="2400" dirty="0"/>
              <a:t>“A woman can become a village leader”</a:t>
            </a:r>
          </a:p>
          <a:p>
            <a:pPr lvl="1"/>
            <a:r>
              <a:rPr lang="en-US" sz="2400" dirty="0"/>
              <a:t>“A woman can have another position of local power”</a:t>
            </a:r>
          </a:p>
          <a:p>
            <a:pPr lvl="1"/>
            <a:r>
              <a:rPr lang="en-US" sz="2400" dirty="0"/>
              <a:t>“A woman could become president of the DRC”</a:t>
            </a:r>
          </a:p>
          <a:p>
            <a:pPr lvl="1"/>
            <a:r>
              <a:rPr lang="en-US" sz="2400" dirty="0"/>
              <a:t>“A woman can be the boss of men in business”</a:t>
            </a:r>
          </a:p>
          <a:p>
            <a:pPr lvl="1"/>
            <a:r>
              <a:rPr lang="en-US" sz="2400" dirty="0"/>
              <a:t>“Men should be community leaders”</a:t>
            </a:r>
          </a:p>
          <a:p>
            <a:endParaRPr lang="en-US" dirty="0"/>
          </a:p>
        </p:txBody>
      </p:sp>
      <p:sp>
        <p:nvSpPr>
          <p:cNvPr id="4" name="Slide Number Placeholder 3"/>
          <p:cNvSpPr>
            <a:spLocks noGrp="1"/>
          </p:cNvSpPr>
          <p:nvPr>
            <p:ph type="sldNum" sz="quarter" idx="12"/>
          </p:nvPr>
        </p:nvSpPr>
        <p:spPr/>
        <p:txBody>
          <a:bodyPr/>
          <a:lstStyle/>
          <a:p>
            <a:fld id="{E4BDD70C-289F-4728-AACD-4FFF58EFF1F9}" type="slidenum">
              <a:rPr lang="en-GB" smtClean="0"/>
              <a:pPr/>
              <a:t>10</a:t>
            </a:fld>
            <a:endParaRPr lang="en-GB"/>
          </a:p>
        </p:txBody>
      </p:sp>
    </p:spTree>
    <p:extLst>
      <p:ext uri="{BB962C8B-B14F-4D97-AF65-F5344CB8AC3E}">
        <p14:creationId xmlns:p14="http://schemas.microsoft.com/office/powerpoint/2010/main" val="68250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 leadership</a:t>
            </a:r>
          </a:p>
        </p:txBody>
      </p:sp>
      <p:sp>
        <p:nvSpPr>
          <p:cNvPr id="4" name="Slide Number Placeholder 3"/>
          <p:cNvSpPr>
            <a:spLocks noGrp="1"/>
          </p:cNvSpPr>
          <p:nvPr>
            <p:ph type="sldNum" sz="quarter" idx="12"/>
          </p:nvPr>
        </p:nvSpPr>
        <p:spPr/>
        <p:txBody>
          <a:bodyPr/>
          <a:lstStyle/>
          <a:p>
            <a:fld id="{E4BDD70C-289F-4728-AACD-4FFF58EFF1F9}" type="slidenum">
              <a:rPr lang="en-GB" smtClean="0"/>
              <a:pPr/>
              <a:t>11</a:t>
            </a:fld>
            <a:endParaRPr lang="en-GB"/>
          </a:p>
        </p:txBody>
      </p:sp>
      <p:pic>
        <p:nvPicPr>
          <p:cNvPr id="7" name="Content Placeholder 4"/>
          <p:cNvPicPr>
            <a:picLocks/>
          </p:cNvPicPr>
          <p:nvPr/>
        </p:nvPicPr>
        <p:blipFill>
          <a:blip r:embed="rId2">
            <a:extLst>
              <a:ext uri="{28A0092B-C50C-407E-A947-70E740481C1C}">
                <a14:useLocalDpi xmlns:a14="http://schemas.microsoft.com/office/drawing/2010/main" val="0"/>
              </a:ext>
            </a:extLst>
          </a:blip>
          <a:stretch>
            <a:fillRect/>
          </a:stretch>
        </p:blipFill>
        <p:spPr>
          <a:xfrm>
            <a:off x="2559477" y="1438275"/>
            <a:ext cx="4329845" cy="4879975"/>
          </a:xfrm>
          <a:prstGeom prst="rect">
            <a:avLst/>
          </a:prstGeom>
        </p:spPr>
      </p:pic>
      <p:sp>
        <p:nvSpPr>
          <p:cNvPr id="8" name="Content Placeholder 7"/>
          <p:cNvSpPr>
            <a:spLocks noGrp="1"/>
          </p:cNvSpPr>
          <p:nvPr>
            <p:ph idx="1"/>
          </p:nvPr>
        </p:nvSpPr>
        <p:spPr/>
        <p:txBody>
          <a:bodyPr/>
          <a:lstStyle/>
          <a:p>
            <a:endParaRPr lang="en-US" dirty="0"/>
          </a:p>
        </p:txBody>
      </p:sp>
    </p:spTree>
    <p:extLst>
      <p:ext uri="{BB962C8B-B14F-4D97-AF65-F5344CB8AC3E}">
        <p14:creationId xmlns:p14="http://schemas.microsoft.com/office/powerpoint/2010/main" val="12194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to organize and time trends</a:t>
            </a:r>
          </a:p>
        </p:txBody>
      </p:sp>
      <p:sp>
        <p:nvSpPr>
          <p:cNvPr id="4" name="Slide Number Placeholder 3"/>
          <p:cNvSpPr>
            <a:spLocks noGrp="1"/>
          </p:cNvSpPr>
          <p:nvPr>
            <p:ph type="sldNum" sz="quarter" idx="12"/>
          </p:nvPr>
        </p:nvSpPr>
        <p:spPr/>
        <p:txBody>
          <a:bodyPr/>
          <a:lstStyle/>
          <a:p>
            <a:fld id="{E4BDD70C-289F-4728-AACD-4FFF58EFF1F9}" type="slidenum">
              <a:rPr lang="en-GB" smtClean="0"/>
              <a:pPr/>
              <a:t>12</a:t>
            </a:fld>
            <a:endParaRPr lang="en-GB"/>
          </a:p>
        </p:txBody>
      </p:sp>
      <p:pic>
        <p:nvPicPr>
          <p:cNvPr id="5"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407077" y="1285875"/>
            <a:ext cx="4329845" cy="4879975"/>
          </a:xfrm>
          <a:prstGeom prst="rect">
            <a:avLst/>
          </a:prstGeom>
        </p:spPr>
      </p:pic>
    </p:spTree>
    <p:extLst>
      <p:ext uri="{BB962C8B-B14F-4D97-AF65-F5344CB8AC3E}">
        <p14:creationId xmlns:p14="http://schemas.microsoft.com/office/powerpoint/2010/main" val="161276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roles</a:t>
            </a:r>
          </a:p>
        </p:txBody>
      </p:sp>
      <p:sp>
        <p:nvSpPr>
          <p:cNvPr id="3" name="Content Placeholder 2"/>
          <p:cNvSpPr>
            <a:spLocks noGrp="1"/>
          </p:cNvSpPr>
          <p:nvPr>
            <p:ph idx="1"/>
          </p:nvPr>
        </p:nvSpPr>
        <p:spPr>
          <a:xfrm>
            <a:off x="971599" y="2276872"/>
            <a:ext cx="7921575" cy="3888978"/>
          </a:xfrm>
        </p:spPr>
        <p:txBody>
          <a:bodyPr/>
          <a:lstStyle/>
          <a:p>
            <a:endParaRPr lang="en-US" dirty="0"/>
          </a:p>
        </p:txBody>
      </p:sp>
      <p:sp>
        <p:nvSpPr>
          <p:cNvPr id="4" name="Slide Number Placeholder 3"/>
          <p:cNvSpPr>
            <a:spLocks noGrp="1"/>
          </p:cNvSpPr>
          <p:nvPr>
            <p:ph type="sldNum" sz="quarter" idx="12"/>
          </p:nvPr>
        </p:nvSpPr>
        <p:spPr/>
        <p:txBody>
          <a:bodyPr/>
          <a:lstStyle/>
          <a:p>
            <a:fld id="{E4BDD70C-289F-4728-AACD-4FFF58EFF1F9}" type="slidenum">
              <a:rPr lang="en-GB" smtClean="0"/>
              <a:pPr/>
              <a:t>13</a:t>
            </a:fld>
            <a:endParaRPr lang="en-GB"/>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65398"/>
            <a:ext cx="5364596" cy="5609189"/>
          </a:xfrm>
          <a:prstGeom prst="rect">
            <a:avLst/>
          </a:prstGeom>
          <a:noFill/>
          <a:ln>
            <a:noFill/>
          </a:ln>
        </p:spPr>
      </p:pic>
    </p:spTree>
    <p:extLst>
      <p:ext uri="{BB962C8B-B14F-4D97-AF65-F5344CB8AC3E}">
        <p14:creationId xmlns:p14="http://schemas.microsoft.com/office/powerpoint/2010/main" val="56971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BDD70C-289F-4728-AACD-4FFF58EFF1F9}" type="slidenum">
              <a:rPr lang="en-GB" smtClean="0"/>
              <a:pPr/>
              <a:t>14</a:t>
            </a:fld>
            <a:endParaRPr lang="en-GB"/>
          </a:p>
        </p:txBody>
      </p:sp>
      <p:sp>
        <p:nvSpPr>
          <p:cNvPr id="3" name="Title 2"/>
          <p:cNvSpPr>
            <a:spLocks noGrp="1"/>
          </p:cNvSpPr>
          <p:nvPr>
            <p:ph type="title"/>
          </p:nvPr>
        </p:nvSpPr>
        <p:spPr/>
        <p:txBody>
          <a:bodyPr>
            <a:normAutofit fontScale="90000"/>
          </a:bodyPr>
          <a:lstStyle/>
          <a:p>
            <a:r>
              <a:rPr lang="en-US" altLang="en-US" sz="3600" b="1" dirty="0">
                <a:latin typeface="Arial" pitchFamily="34" charset="0"/>
                <a:ea typeface="Times New Roman" pitchFamily="18" charset="0"/>
                <a:cs typeface="Arial" pitchFamily="34" charset="0"/>
              </a:rPr>
              <a:t>Table 1. Regression of opinion shift – can a woman be the boss of men in business?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73295583"/>
              </p:ext>
            </p:extLst>
          </p:nvPr>
        </p:nvGraphicFramePr>
        <p:xfrm>
          <a:off x="520836" y="1116549"/>
          <a:ext cx="8102327" cy="5141381"/>
        </p:xfrm>
        <a:graphic>
          <a:graphicData uri="http://schemas.openxmlformats.org/drawingml/2006/table">
            <a:tbl>
              <a:tblPr firstRow="1" firstCol="1" bandRow="1">
                <a:tableStyleId>{5C22544A-7EE6-4342-B048-85BDC9FD1C3A}</a:tableStyleId>
              </a:tblPr>
              <a:tblGrid>
                <a:gridCol w="3096342">
                  <a:extLst>
                    <a:ext uri="{9D8B030D-6E8A-4147-A177-3AD203B41FA5}">
                      <a16:colId xmlns:a16="http://schemas.microsoft.com/office/drawing/2014/main" val="20000"/>
                    </a:ext>
                  </a:extLst>
                </a:gridCol>
                <a:gridCol w="2089836">
                  <a:extLst>
                    <a:ext uri="{9D8B030D-6E8A-4147-A177-3AD203B41FA5}">
                      <a16:colId xmlns:a16="http://schemas.microsoft.com/office/drawing/2014/main" val="20001"/>
                    </a:ext>
                  </a:extLst>
                </a:gridCol>
                <a:gridCol w="1571116">
                  <a:extLst>
                    <a:ext uri="{9D8B030D-6E8A-4147-A177-3AD203B41FA5}">
                      <a16:colId xmlns:a16="http://schemas.microsoft.com/office/drawing/2014/main" val="20002"/>
                    </a:ext>
                  </a:extLst>
                </a:gridCol>
                <a:gridCol w="1345033">
                  <a:extLst>
                    <a:ext uri="{9D8B030D-6E8A-4147-A177-3AD203B41FA5}">
                      <a16:colId xmlns:a16="http://schemas.microsoft.com/office/drawing/2014/main" val="20003"/>
                    </a:ext>
                  </a:extLst>
                </a:gridCol>
              </a:tblGrid>
              <a:tr h="487997">
                <a:tc>
                  <a:txBody>
                    <a:bodyPr/>
                    <a:lstStyle/>
                    <a:p>
                      <a:pPr>
                        <a:lnSpc>
                          <a:spcPct val="115000"/>
                        </a:lnSpc>
                      </a:pPr>
                      <a:endParaRPr lang="en-US" sz="1100" dirty="0">
                        <a:effectLst/>
                        <a:latin typeface="Calibri"/>
                      </a:endParaRPr>
                    </a:p>
                  </a:txBody>
                  <a:tcPr marL="66545" marR="66545" marT="0" marB="0" anchor="b"/>
                </a:tc>
                <a:tc gridSpan="3">
                  <a:txBody>
                    <a:bodyPr/>
                    <a:lstStyle/>
                    <a:p>
                      <a:pPr indent="0" algn="l">
                        <a:lnSpc>
                          <a:spcPct val="150000"/>
                        </a:lnSpc>
                        <a:spcAft>
                          <a:spcPts val="0"/>
                        </a:spcAft>
                      </a:pPr>
                      <a:r>
                        <a:rPr lang="en-CA" sz="1600" dirty="0">
                          <a:effectLst/>
                        </a:rPr>
                        <a:t>DV: A woman can be the boss of men in business (value at exit-value at entry)</a:t>
                      </a:r>
                      <a:endParaRPr lang="en-US" sz="1800" dirty="0">
                        <a:effectLst/>
                        <a:latin typeface="Times New Roman"/>
                        <a:ea typeface="Times New Roman"/>
                      </a:endParaRPr>
                    </a:p>
                  </a:txBody>
                  <a:tcPr marL="66545" marR="66545"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5885">
                <a:tc>
                  <a:txBody>
                    <a:bodyPr/>
                    <a:lstStyle/>
                    <a:p>
                      <a:pPr>
                        <a:lnSpc>
                          <a:spcPct val="115000"/>
                        </a:lnSpc>
                      </a:pPr>
                      <a:endParaRPr lang="en-US" sz="1100">
                        <a:effectLst/>
                        <a:latin typeface="Calibri"/>
                      </a:endParaRPr>
                    </a:p>
                  </a:txBody>
                  <a:tcPr marL="66545" marR="66545" marT="0" marB="0" anchor="b"/>
                </a:tc>
                <a:tc>
                  <a:txBody>
                    <a:bodyPr/>
                    <a:lstStyle/>
                    <a:p>
                      <a:pPr indent="457200" algn="r">
                        <a:lnSpc>
                          <a:spcPct val="150000"/>
                        </a:lnSpc>
                        <a:spcAft>
                          <a:spcPts val="0"/>
                        </a:spcAft>
                      </a:pPr>
                      <a:r>
                        <a:rPr lang="en-CA" sz="1600" dirty="0">
                          <a:effectLst/>
                        </a:rPr>
                        <a:t>Estimate</a:t>
                      </a:r>
                      <a:endParaRPr lang="en-US" sz="1800" dirty="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a:effectLst/>
                        </a:rPr>
                        <a:t>Std error</a:t>
                      </a:r>
                      <a:endParaRPr lang="en-US" sz="180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dirty="0">
                          <a:effectLst/>
                        </a:rPr>
                        <a:t>p-value</a:t>
                      </a:r>
                      <a:endParaRPr lang="en-US" sz="1800" dirty="0">
                        <a:effectLst/>
                        <a:latin typeface="Times New Roman"/>
                        <a:ea typeface="Times New Roman"/>
                      </a:endParaRPr>
                    </a:p>
                  </a:txBody>
                  <a:tcPr marL="66545" marR="66545" marT="0" marB="0" anchor="b"/>
                </a:tc>
                <a:extLst>
                  <a:ext uri="{0D108BD9-81ED-4DB2-BD59-A6C34878D82A}">
                    <a16:rowId xmlns:a16="http://schemas.microsoft.com/office/drawing/2014/main" val="10001"/>
                  </a:ext>
                </a:extLst>
              </a:tr>
              <a:tr h="487997">
                <a:tc>
                  <a:txBody>
                    <a:bodyPr/>
                    <a:lstStyle/>
                    <a:p>
                      <a:pPr indent="0" algn="l">
                        <a:lnSpc>
                          <a:spcPct val="150000"/>
                        </a:lnSpc>
                        <a:spcAft>
                          <a:spcPts val="0"/>
                        </a:spcAft>
                      </a:pPr>
                      <a:r>
                        <a:rPr lang="en-CA" sz="1400" dirty="0">
                          <a:effectLst/>
                        </a:rPr>
                        <a:t>Intercept</a:t>
                      </a:r>
                      <a:endParaRPr lang="en-US" sz="1600" dirty="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a:effectLst/>
                        </a:rPr>
                        <a:t>-0.40</a:t>
                      </a:r>
                      <a:endParaRPr lang="en-US" sz="180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dirty="0">
                          <a:effectLst/>
                        </a:rPr>
                        <a:t>0.55</a:t>
                      </a:r>
                      <a:endParaRPr lang="en-US" sz="1800" dirty="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dirty="0">
                          <a:effectLst/>
                        </a:rPr>
                        <a:t>0.468</a:t>
                      </a:r>
                      <a:endParaRPr lang="en-US" sz="1800" dirty="0">
                        <a:effectLst/>
                        <a:latin typeface="Times New Roman"/>
                        <a:ea typeface="Times New Roman"/>
                      </a:endParaRPr>
                    </a:p>
                  </a:txBody>
                  <a:tcPr marL="66545" marR="66545" marT="0" marB="0" anchor="b"/>
                </a:tc>
                <a:extLst>
                  <a:ext uri="{0D108BD9-81ED-4DB2-BD59-A6C34878D82A}">
                    <a16:rowId xmlns:a16="http://schemas.microsoft.com/office/drawing/2014/main" val="10002"/>
                  </a:ext>
                </a:extLst>
              </a:tr>
              <a:tr h="487997">
                <a:tc>
                  <a:txBody>
                    <a:bodyPr/>
                    <a:lstStyle/>
                    <a:p>
                      <a:pPr indent="0" algn="l">
                        <a:lnSpc>
                          <a:spcPct val="150000"/>
                        </a:lnSpc>
                        <a:spcAft>
                          <a:spcPts val="0"/>
                        </a:spcAft>
                      </a:pPr>
                      <a:r>
                        <a:rPr lang="en-CA" sz="1400" dirty="0">
                          <a:effectLst/>
                        </a:rPr>
                        <a:t>Some primary school</a:t>
                      </a:r>
                      <a:endParaRPr lang="en-US" sz="1600" dirty="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a:effectLst/>
                        </a:rPr>
                        <a:t>-0.21</a:t>
                      </a:r>
                      <a:endParaRPr lang="en-US" sz="180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a:effectLst/>
                        </a:rPr>
                        <a:t>0.42</a:t>
                      </a:r>
                      <a:endParaRPr lang="en-US" sz="180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dirty="0">
                          <a:effectLst/>
                        </a:rPr>
                        <a:t>0.617</a:t>
                      </a:r>
                      <a:endParaRPr lang="en-US" sz="1800" dirty="0">
                        <a:effectLst/>
                        <a:latin typeface="Times New Roman"/>
                        <a:ea typeface="Times New Roman"/>
                      </a:endParaRPr>
                    </a:p>
                  </a:txBody>
                  <a:tcPr marL="66545" marR="66545" marT="0" marB="0" anchor="b"/>
                </a:tc>
                <a:extLst>
                  <a:ext uri="{0D108BD9-81ED-4DB2-BD59-A6C34878D82A}">
                    <a16:rowId xmlns:a16="http://schemas.microsoft.com/office/drawing/2014/main" val="10003"/>
                  </a:ext>
                </a:extLst>
              </a:tr>
              <a:tr h="487997">
                <a:tc>
                  <a:txBody>
                    <a:bodyPr/>
                    <a:lstStyle/>
                    <a:p>
                      <a:pPr indent="0" algn="l">
                        <a:lnSpc>
                          <a:spcPct val="150000"/>
                        </a:lnSpc>
                        <a:spcAft>
                          <a:spcPts val="0"/>
                        </a:spcAft>
                      </a:pPr>
                      <a:r>
                        <a:rPr lang="en-CA" sz="1400" dirty="0">
                          <a:effectLst/>
                        </a:rPr>
                        <a:t>Completed primary school</a:t>
                      </a:r>
                      <a:endParaRPr lang="en-US" sz="1600" dirty="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a:effectLst/>
                        </a:rPr>
                        <a:t>0.13</a:t>
                      </a:r>
                      <a:endParaRPr lang="en-US" sz="180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a:effectLst/>
                        </a:rPr>
                        <a:t>0.48</a:t>
                      </a:r>
                      <a:endParaRPr lang="en-US" sz="180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dirty="0">
                          <a:effectLst/>
                        </a:rPr>
                        <a:t>0.782</a:t>
                      </a:r>
                      <a:endParaRPr lang="en-US" sz="1800" dirty="0">
                        <a:effectLst/>
                        <a:latin typeface="Times New Roman"/>
                        <a:ea typeface="Times New Roman"/>
                      </a:endParaRPr>
                    </a:p>
                  </a:txBody>
                  <a:tcPr marL="66545" marR="66545" marT="0" marB="0" anchor="b"/>
                </a:tc>
                <a:extLst>
                  <a:ext uri="{0D108BD9-81ED-4DB2-BD59-A6C34878D82A}">
                    <a16:rowId xmlns:a16="http://schemas.microsoft.com/office/drawing/2014/main" val="10004"/>
                  </a:ext>
                </a:extLst>
              </a:tr>
              <a:tr h="487997">
                <a:tc>
                  <a:txBody>
                    <a:bodyPr/>
                    <a:lstStyle/>
                    <a:p>
                      <a:pPr indent="0" algn="l">
                        <a:lnSpc>
                          <a:spcPct val="150000"/>
                        </a:lnSpc>
                        <a:spcAft>
                          <a:spcPts val="0"/>
                        </a:spcAft>
                      </a:pPr>
                      <a:r>
                        <a:rPr lang="en-CA" sz="1400" dirty="0">
                          <a:effectLst/>
                        </a:rPr>
                        <a:t>Some secondary school</a:t>
                      </a:r>
                      <a:endParaRPr lang="en-US" sz="1600" dirty="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a:effectLst/>
                        </a:rPr>
                        <a:t>0.26</a:t>
                      </a:r>
                      <a:endParaRPr lang="en-US" sz="180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a:effectLst/>
                        </a:rPr>
                        <a:t>0.39</a:t>
                      </a:r>
                      <a:endParaRPr lang="en-US" sz="180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dirty="0">
                          <a:effectLst/>
                        </a:rPr>
                        <a:t>0.512</a:t>
                      </a:r>
                      <a:endParaRPr lang="en-US" sz="1800" dirty="0">
                        <a:effectLst/>
                        <a:latin typeface="Times New Roman"/>
                        <a:ea typeface="Times New Roman"/>
                      </a:endParaRPr>
                    </a:p>
                  </a:txBody>
                  <a:tcPr marL="66545" marR="66545" marT="0" marB="0" anchor="b"/>
                </a:tc>
                <a:extLst>
                  <a:ext uri="{0D108BD9-81ED-4DB2-BD59-A6C34878D82A}">
                    <a16:rowId xmlns:a16="http://schemas.microsoft.com/office/drawing/2014/main" val="10005"/>
                  </a:ext>
                </a:extLst>
              </a:tr>
              <a:tr h="487997">
                <a:tc>
                  <a:txBody>
                    <a:bodyPr/>
                    <a:lstStyle/>
                    <a:p>
                      <a:pPr indent="0" algn="l">
                        <a:lnSpc>
                          <a:spcPct val="150000"/>
                        </a:lnSpc>
                        <a:spcAft>
                          <a:spcPts val="0"/>
                        </a:spcAft>
                      </a:pPr>
                      <a:r>
                        <a:rPr lang="en-CA" sz="1400" dirty="0">
                          <a:effectLst/>
                        </a:rPr>
                        <a:t>Completed secondary school</a:t>
                      </a:r>
                      <a:endParaRPr lang="en-US" sz="1600" dirty="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a:effectLst/>
                        </a:rPr>
                        <a:t>0.72</a:t>
                      </a:r>
                      <a:endParaRPr lang="en-US" sz="180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dirty="0">
                          <a:effectLst/>
                        </a:rPr>
                        <a:t>0.48</a:t>
                      </a:r>
                      <a:endParaRPr lang="en-US" sz="1800" dirty="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dirty="0">
                          <a:effectLst/>
                        </a:rPr>
                        <a:t>0.133</a:t>
                      </a:r>
                      <a:endParaRPr lang="en-US" sz="1800" dirty="0">
                        <a:effectLst/>
                        <a:latin typeface="Times New Roman"/>
                        <a:ea typeface="Times New Roman"/>
                      </a:endParaRPr>
                    </a:p>
                  </a:txBody>
                  <a:tcPr marL="66545" marR="66545" marT="0" marB="0" anchor="b"/>
                </a:tc>
                <a:extLst>
                  <a:ext uri="{0D108BD9-81ED-4DB2-BD59-A6C34878D82A}">
                    <a16:rowId xmlns:a16="http://schemas.microsoft.com/office/drawing/2014/main" val="10006"/>
                  </a:ext>
                </a:extLst>
              </a:tr>
              <a:tr h="487997">
                <a:tc>
                  <a:txBody>
                    <a:bodyPr/>
                    <a:lstStyle/>
                    <a:p>
                      <a:pPr indent="0" algn="l">
                        <a:lnSpc>
                          <a:spcPct val="150000"/>
                        </a:lnSpc>
                        <a:spcAft>
                          <a:spcPts val="0"/>
                        </a:spcAft>
                      </a:pPr>
                      <a:r>
                        <a:rPr lang="en-CA" sz="1400" dirty="0">
                          <a:effectLst/>
                        </a:rPr>
                        <a:t>Aluminum roof</a:t>
                      </a:r>
                      <a:endParaRPr lang="en-US" sz="1600" dirty="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a:effectLst/>
                        </a:rPr>
                        <a:t>0.01</a:t>
                      </a:r>
                      <a:endParaRPr lang="en-US" sz="180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a:effectLst/>
                        </a:rPr>
                        <a:t>0.20</a:t>
                      </a:r>
                      <a:endParaRPr lang="en-US" sz="180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dirty="0">
                          <a:effectLst/>
                        </a:rPr>
                        <a:t>0.943</a:t>
                      </a:r>
                      <a:endParaRPr lang="en-US" sz="1800" dirty="0">
                        <a:effectLst/>
                        <a:latin typeface="Times New Roman"/>
                        <a:ea typeface="Times New Roman"/>
                      </a:endParaRPr>
                    </a:p>
                  </a:txBody>
                  <a:tcPr marL="66545" marR="66545" marT="0" marB="0" anchor="b"/>
                </a:tc>
                <a:extLst>
                  <a:ext uri="{0D108BD9-81ED-4DB2-BD59-A6C34878D82A}">
                    <a16:rowId xmlns:a16="http://schemas.microsoft.com/office/drawing/2014/main" val="10007"/>
                  </a:ext>
                </a:extLst>
              </a:tr>
              <a:tr h="487997">
                <a:tc>
                  <a:txBody>
                    <a:bodyPr/>
                    <a:lstStyle/>
                    <a:p>
                      <a:pPr indent="0" algn="l">
                        <a:lnSpc>
                          <a:spcPct val="150000"/>
                        </a:lnSpc>
                        <a:spcAft>
                          <a:spcPts val="0"/>
                        </a:spcAft>
                      </a:pPr>
                      <a:r>
                        <a:rPr lang="en-CA" sz="1400" dirty="0">
                          <a:effectLst/>
                        </a:rPr>
                        <a:t>Single</a:t>
                      </a:r>
                      <a:endParaRPr lang="en-US" sz="1600" dirty="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a:effectLst/>
                        </a:rPr>
                        <a:t>-0.54</a:t>
                      </a:r>
                      <a:endParaRPr lang="en-US" sz="180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a:effectLst/>
                        </a:rPr>
                        <a:t>0.46</a:t>
                      </a:r>
                      <a:endParaRPr lang="en-US" sz="180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dirty="0">
                          <a:effectLst/>
                        </a:rPr>
                        <a:t>0.235</a:t>
                      </a:r>
                      <a:endParaRPr lang="en-US" sz="1800" dirty="0">
                        <a:effectLst/>
                        <a:latin typeface="Times New Roman"/>
                        <a:ea typeface="Times New Roman"/>
                      </a:endParaRPr>
                    </a:p>
                  </a:txBody>
                  <a:tcPr marL="66545" marR="66545" marT="0" marB="0" anchor="b"/>
                </a:tc>
                <a:extLst>
                  <a:ext uri="{0D108BD9-81ED-4DB2-BD59-A6C34878D82A}">
                    <a16:rowId xmlns:a16="http://schemas.microsoft.com/office/drawing/2014/main" val="10008"/>
                  </a:ext>
                </a:extLst>
              </a:tr>
              <a:tr h="487997">
                <a:tc>
                  <a:txBody>
                    <a:bodyPr/>
                    <a:lstStyle/>
                    <a:p>
                      <a:pPr indent="0" algn="l">
                        <a:lnSpc>
                          <a:spcPct val="150000"/>
                        </a:lnSpc>
                        <a:spcAft>
                          <a:spcPts val="0"/>
                        </a:spcAft>
                      </a:pPr>
                      <a:r>
                        <a:rPr lang="en-CA" sz="1400" dirty="0">
                          <a:effectLst/>
                        </a:rPr>
                        <a:t>Separated/Widowed/Divorced</a:t>
                      </a:r>
                      <a:endParaRPr lang="en-US" sz="1600" dirty="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a:effectLst/>
                        </a:rPr>
                        <a:t>-0.37</a:t>
                      </a:r>
                      <a:endParaRPr lang="en-US" sz="180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a:effectLst/>
                        </a:rPr>
                        <a:t>0.51</a:t>
                      </a:r>
                      <a:endParaRPr lang="en-US" sz="1800">
                        <a:effectLst/>
                        <a:latin typeface="Times New Roman"/>
                        <a:ea typeface="Times New Roman"/>
                      </a:endParaRPr>
                    </a:p>
                  </a:txBody>
                  <a:tcPr marL="66545" marR="66545" marT="0" marB="0" anchor="b"/>
                </a:tc>
                <a:tc>
                  <a:txBody>
                    <a:bodyPr/>
                    <a:lstStyle/>
                    <a:p>
                      <a:pPr indent="457200" algn="r">
                        <a:lnSpc>
                          <a:spcPct val="150000"/>
                        </a:lnSpc>
                        <a:spcAft>
                          <a:spcPts val="0"/>
                        </a:spcAft>
                      </a:pPr>
                      <a:r>
                        <a:rPr lang="en-CA" sz="1600" dirty="0">
                          <a:effectLst/>
                        </a:rPr>
                        <a:t>0.472</a:t>
                      </a:r>
                      <a:endParaRPr lang="en-US" sz="1800" dirty="0">
                        <a:effectLst/>
                        <a:latin typeface="Times New Roman"/>
                        <a:ea typeface="Times New Roman"/>
                      </a:endParaRPr>
                    </a:p>
                  </a:txBody>
                  <a:tcPr marL="66545" marR="66545" marT="0" marB="0" anchor="b"/>
                </a:tc>
                <a:extLst>
                  <a:ext uri="{0D108BD9-81ED-4DB2-BD59-A6C34878D82A}">
                    <a16:rowId xmlns:a16="http://schemas.microsoft.com/office/drawing/2014/main" val="10009"/>
                  </a:ext>
                </a:extLst>
              </a:tr>
            </a:tbl>
          </a:graphicData>
        </a:graphic>
      </p:graphicFrame>
      <p:sp>
        <p:nvSpPr>
          <p:cNvPr id="5" name="Rectangle 1"/>
          <p:cNvSpPr>
            <a:spLocks noChangeArrowheads="1"/>
          </p:cNvSpPr>
          <p:nvPr/>
        </p:nvSpPr>
        <p:spPr bwMode="auto">
          <a:xfrm>
            <a:off x="1705638" y="6157903"/>
            <a:ext cx="71449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a:ea typeface="Times New Roman" pitchFamily="18" charset="0"/>
                <a:cs typeface="Arial" pitchFamily="34" charset="0"/>
              </a:rPr>
              <a:t>N=179. Reference categories: education=”none”, marital status= “married”, roof= “straw”</a:t>
            </a:r>
            <a:endParaRPr kumimoji="0" lang="en-US" altLang="en-US" sz="2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67936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BDD70C-289F-4728-AACD-4FFF58EFF1F9}" type="slidenum">
              <a:rPr lang="en-GB" smtClean="0"/>
              <a:pPr/>
              <a:t>15</a:t>
            </a:fld>
            <a:endParaRPr lang="en-GB"/>
          </a:p>
        </p:txBody>
      </p:sp>
      <p:sp>
        <p:nvSpPr>
          <p:cNvPr id="3" name="Title 2"/>
          <p:cNvSpPr>
            <a:spLocks noGrp="1"/>
          </p:cNvSpPr>
          <p:nvPr>
            <p:ph type="title"/>
          </p:nvPr>
        </p:nvSpPr>
        <p:spPr/>
        <p:txBody>
          <a:bodyPr>
            <a:normAutofit/>
          </a:bodyPr>
          <a:lstStyle/>
          <a:p>
            <a:r>
              <a:rPr lang="en-US" b="1" dirty="0"/>
              <a:t>Table 2. Regression of opinion shift – Should men decide about money?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28698403"/>
              </p:ext>
            </p:extLst>
          </p:nvPr>
        </p:nvGraphicFramePr>
        <p:xfrm>
          <a:off x="395538" y="1211263"/>
          <a:ext cx="8280919" cy="4879970"/>
        </p:xfrm>
        <a:graphic>
          <a:graphicData uri="http://schemas.openxmlformats.org/drawingml/2006/table">
            <a:tbl>
              <a:tblPr firstRow="1" firstCol="1" bandRow="1">
                <a:tableStyleId>{5C22544A-7EE6-4342-B048-85BDC9FD1C3A}</a:tableStyleId>
              </a:tblPr>
              <a:tblGrid>
                <a:gridCol w="3706474">
                  <a:extLst>
                    <a:ext uri="{9D8B030D-6E8A-4147-A177-3AD203B41FA5}">
                      <a16:colId xmlns:a16="http://schemas.microsoft.com/office/drawing/2014/main" val="20000"/>
                    </a:ext>
                  </a:extLst>
                </a:gridCol>
                <a:gridCol w="1594017">
                  <a:extLst>
                    <a:ext uri="{9D8B030D-6E8A-4147-A177-3AD203B41FA5}">
                      <a16:colId xmlns:a16="http://schemas.microsoft.com/office/drawing/2014/main" val="20001"/>
                    </a:ext>
                  </a:extLst>
                </a:gridCol>
                <a:gridCol w="1605748">
                  <a:extLst>
                    <a:ext uri="{9D8B030D-6E8A-4147-A177-3AD203B41FA5}">
                      <a16:colId xmlns:a16="http://schemas.microsoft.com/office/drawing/2014/main" val="20002"/>
                    </a:ext>
                  </a:extLst>
                </a:gridCol>
                <a:gridCol w="1374680">
                  <a:extLst>
                    <a:ext uri="{9D8B030D-6E8A-4147-A177-3AD203B41FA5}">
                      <a16:colId xmlns:a16="http://schemas.microsoft.com/office/drawing/2014/main" val="20003"/>
                    </a:ext>
                  </a:extLst>
                </a:gridCol>
              </a:tblGrid>
              <a:tr h="487997">
                <a:tc>
                  <a:txBody>
                    <a:bodyPr/>
                    <a:lstStyle/>
                    <a:p>
                      <a:pPr indent="0">
                        <a:lnSpc>
                          <a:spcPct val="115000"/>
                        </a:lnSpc>
                      </a:pPr>
                      <a:endParaRPr lang="en-US" sz="1600" dirty="0">
                        <a:effectLst/>
                        <a:latin typeface="Calibri"/>
                      </a:endParaRPr>
                    </a:p>
                  </a:txBody>
                  <a:tcPr marL="66545" marR="66545" marT="0" marB="0" anchor="b"/>
                </a:tc>
                <a:tc gridSpan="3">
                  <a:txBody>
                    <a:bodyPr/>
                    <a:lstStyle/>
                    <a:p>
                      <a:pPr indent="0" algn="l">
                        <a:lnSpc>
                          <a:spcPct val="150000"/>
                        </a:lnSpc>
                        <a:spcAft>
                          <a:spcPts val="0"/>
                        </a:spcAft>
                      </a:pPr>
                      <a:r>
                        <a:rPr lang="en-CA" sz="1600" dirty="0">
                          <a:effectLst/>
                        </a:rPr>
                        <a:t>DV: Men should decide about money</a:t>
                      </a:r>
                      <a:endParaRPr lang="en-US" sz="1800" dirty="0">
                        <a:effectLst/>
                        <a:latin typeface="Times New Roman"/>
                        <a:ea typeface="Times New Roman"/>
                      </a:endParaRPr>
                    </a:p>
                  </a:txBody>
                  <a:tcPr marL="66545" marR="66545"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7997">
                <a:tc>
                  <a:txBody>
                    <a:bodyPr/>
                    <a:lstStyle/>
                    <a:p>
                      <a:pPr indent="0">
                        <a:lnSpc>
                          <a:spcPct val="115000"/>
                        </a:lnSpc>
                      </a:pPr>
                      <a:endParaRPr lang="en-US" sz="1600">
                        <a:effectLst/>
                        <a:latin typeface="Calibri"/>
                      </a:endParaRPr>
                    </a:p>
                  </a:txBody>
                  <a:tcPr marL="66545" marR="66545" marT="0" marB="0" anchor="b"/>
                </a:tc>
                <a:tc>
                  <a:txBody>
                    <a:bodyPr/>
                    <a:lstStyle/>
                    <a:p>
                      <a:pPr indent="0" algn="l">
                        <a:lnSpc>
                          <a:spcPct val="150000"/>
                        </a:lnSpc>
                        <a:spcAft>
                          <a:spcPts val="0"/>
                        </a:spcAft>
                      </a:pPr>
                      <a:r>
                        <a:rPr lang="en-CA" sz="1600" dirty="0">
                          <a:effectLst/>
                        </a:rPr>
                        <a:t>Estimate</a:t>
                      </a:r>
                      <a:endParaRPr lang="en-US" sz="1800" dirty="0">
                        <a:effectLst/>
                        <a:latin typeface="Times New Roman"/>
                        <a:ea typeface="Times New Roman"/>
                      </a:endParaRPr>
                    </a:p>
                  </a:txBody>
                  <a:tcPr marL="66545" marR="66545" marT="0" marB="0" anchor="b"/>
                </a:tc>
                <a:tc>
                  <a:txBody>
                    <a:bodyPr/>
                    <a:lstStyle/>
                    <a:p>
                      <a:pPr indent="0" algn="l">
                        <a:lnSpc>
                          <a:spcPct val="150000"/>
                        </a:lnSpc>
                        <a:spcAft>
                          <a:spcPts val="0"/>
                        </a:spcAft>
                      </a:pPr>
                      <a:r>
                        <a:rPr lang="en-CA" sz="1600" dirty="0" err="1">
                          <a:effectLst/>
                        </a:rPr>
                        <a:t>Std</a:t>
                      </a:r>
                      <a:r>
                        <a:rPr lang="en-CA" sz="1600" dirty="0">
                          <a:effectLst/>
                        </a:rPr>
                        <a:t> error</a:t>
                      </a:r>
                      <a:endParaRPr lang="en-US" sz="1800" dirty="0">
                        <a:effectLst/>
                        <a:latin typeface="Times New Roman"/>
                        <a:ea typeface="Times New Roman"/>
                      </a:endParaRPr>
                    </a:p>
                  </a:txBody>
                  <a:tcPr marL="66545" marR="66545" marT="0" marB="0" anchor="b"/>
                </a:tc>
                <a:tc>
                  <a:txBody>
                    <a:bodyPr/>
                    <a:lstStyle/>
                    <a:p>
                      <a:pPr indent="0" algn="l">
                        <a:lnSpc>
                          <a:spcPct val="150000"/>
                        </a:lnSpc>
                        <a:spcAft>
                          <a:spcPts val="0"/>
                        </a:spcAft>
                      </a:pPr>
                      <a:r>
                        <a:rPr lang="en-CA" sz="1600">
                          <a:effectLst/>
                        </a:rPr>
                        <a:t>p-value</a:t>
                      </a:r>
                      <a:endParaRPr lang="en-US" sz="1800">
                        <a:effectLst/>
                        <a:latin typeface="Times New Roman"/>
                        <a:ea typeface="Times New Roman"/>
                      </a:endParaRPr>
                    </a:p>
                  </a:txBody>
                  <a:tcPr marL="66545" marR="66545" marT="0" marB="0" anchor="b"/>
                </a:tc>
                <a:extLst>
                  <a:ext uri="{0D108BD9-81ED-4DB2-BD59-A6C34878D82A}">
                    <a16:rowId xmlns:a16="http://schemas.microsoft.com/office/drawing/2014/main" val="10001"/>
                  </a:ext>
                </a:extLst>
              </a:tr>
              <a:tr h="487997">
                <a:tc>
                  <a:txBody>
                    <a:bodyPr/>
                    <a:lstStyle/>
                    <a:p>
                      <a:pPr indent="0" algn="l">
                        <a:lnSpc>
                          <a:spcPct val="150000"/>
                        </a:lnSpc>
                        <a:spcAft>
                          <a:spcPts val="0"/>
                        </a:spcAft>
                      </a:pPr>
                      <a:r>
                        <a:rPr lang="en-CA" sz="1600">
                          <a:effectLst/>
                        </a:rPr>
                        <a:t>Intercept</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a:effectLst/>
                        </a:rPr>
                        <a:t>1.61</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dirty="0">
                          <a:effectLst/>
                        </a:rPr>
                        <a:t>0.58</a:t>
                      </a:r>
                      <a:endParaRPr lang="en-US" sz="1800" dirty="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dirty="0">
                          <a:effectLst/>
                        </a:rPr>
                        <a:t>0.006</a:t>
                      </a:r>
                      <a:endParaRPr lang="en-US" sz="1800" dirty="0">
                        <a:effectLst/>
                        <a:latin typeface="Times New Roman"/>
                        <a:ea typeface="Times New Roman"/>
                      </a:endParaRPr>
                    </a:p>
                  </a:txBody>
                  <a:tcPr marL="66545" marR="66545" marT="0" marB="0" anchor="b"/>
                </a:tc>
                <a:extLst>
                  <a:ext uri="{0D108BD9-81ED-4DB2-BD59-A6C34878D82A}">
                    <a16:rowId xmlns:a16="http://schemas.microsoft.com/office/drawing/2014/main" val="10002"/>
                  </a:ext>
                </a:extLst>
              </a:tr>
              <a:tr h="487997">
                <a:tc>
                  <a:txBody>
                    <a:bodyPr/>
                    <a:lstStyle/>
                    <a:p>
                      <a:pPr indent="0" algn="l">
                        <a:lnSpc>
                          <a:spcPct val="150000"/>
                        </a:lnSpc>
                        <a:spcAft>
                          <a:spcPts val="0"/>
                        </a:spcAft>
                      </a:pPr>
                      <a:r>
                        <a:rPr lang="en-CA" sz="1600">
                          <a:effectLst/>
                        </a:rPr>
                        <a:t>Some primary school</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a:effectLst/>
                        </a:rPr>
                        <a:t>-0.03</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a:effectLst/>
                        </a:rPr>
                        <a:t>0.44</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dirty="0">
                          <a:effectLst/>
                        </a:rPr>
                        <a:t>0.937</a:t>
                      </a:r>
                      <a:endParaRPr lang="en-US" sz="1800" dirty="0">
                        <a:effectLst/>
                        <a:latin typeface="Times New Roman"/>
                        <a:ea typeface="Times New Roman"/>
                      </a:endParaRPr>
                    </a:p>
                  </a:txBody>
                  <a:tcPr marL="66545" marR="66545" marT="0" marB="0" anchor="b"/>
                </a:tc>
                <a:extLst>
                  <a:ext uri="{0D108BD9-81ED-4DB2-BD59-A6C34878D82A}">
                    <a16:rowId xmlns:a16="http://schemas.microsoft.com/office/drawing/2014/main" val="10003"/>
                  </a:ext>
                </a:extLst>
              </a:tr>
              <a:tr h="487997">
                <a:tc>
                  <a:txBody>
                    <a:bodyPr/>
                    <a:lstStyle/>
                    <a:p>
                      <a:pPr indent="0" algn="l">
                        <a:lnSpc>
                          <a:spcPct val="150000"/>
                        </a:lnSpc>
                        <a:spcAft>
                          <a:spcPts val="0"/>
                        </a:spcAft>
                      </a:pPr>
                      <a:r>
                        <a:rPr lang="en-CA" sz="1600">
                          <a:effectLst/>
                        </a:rPr>
                        <a:t>Completed primary school</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a:effectLst/>
                        </a:rPr>
                        <a:t>-0.30</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a:effectLst/>
                        </a:rPr>
                        <a:t>0.50</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dirty="0">
                          <a:effectLst/>
                        </a:rPr>
                        <a:t>0.546</a:t>
                      </a:r>
                      <a:endParaRPr lang="en-US" sz="1800" dirty="0">
                        <a:effectLst/>
                        <a:latin typeface="Times New Roman"/>
                        <a:ea typeface="Times New Roman"/>
                      </a:endParaRPr>
                    </a:p>
                  </a:txBody>
                  <a:tcPr marL="66545" marR="66545" marT="0" marB="0" anchor="b"/>
                </a:tc>
                <a:extLst>
                  <a:ext uri="{0D108BD9-81ED-4DB2-BD59-A6C34878D82A}">
                    <a16:rowId xmlns:a16="http://schemas.microsoft.com/office/drawing/2014/main" val="10004"/>
                  </a:ext>
                </a:extLst>
              </a:tr>
              <a:tr h="487997">
                <a:tc>
                  <a:txBody>
                    <a:bodyPr/>
                    <a:lstStyle/>
                    <a:p>
                      <a:pPr indent="0" algn="l">
                        <a:lnSpc>
                          <a:spcPct val="150000"/>
                        </a:lnSpc>
                        <a:spcAft>
                          <a:spcPts val="0"/>
                        </a:spcAft>
                      </a:pPr>
                      <a:r>
                        <a:rPr lang="en-CA" sz="1600">
                          <a:effectLst/>
                        </a:rPr>
                        <a:t>Some secondary school</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a:effectLst/>
                        </a:rPr>
                        <a:t>-0.26</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a:effectLst/>
                        </a:rPr>
                        <a:t>0.41</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dirty="0">
                          <a:effectLst/>
                        </a:rPr>
                        <a:t>0.532</a:t>
                      </a:r>
                      <a:endParaRPr lang="en-US" sz="1800" dirty="0">
                        <a:effectLst/>
                        <a:latin typeface="Times New Roman"/>
                        <a:ea typeface="Times New Roman"/>
                      </a:endParaRPr>
                    </a:p>
                  </a:txBody>
                  <a:tcPr marL="66545" marR="66545" marT="0" marB="0" anchor="b"/>
                </a:tc>
                <a:extLst>
                  <a:ext uri="{0D108BD9-81ED-4DB2-BD59-A6C34878D82A}">
                    <a16:rowId xmlns:a16="http://schemas.microsoft.com/office/drawing/2014/main" val="10005"/>
                  </a:ext>
                </a:extLst>
              </a:tr>
              <a:tr h="487997">
                <a:tc>
                  <a:txBody>
                    <a:bodyPr/>
                    <a:lstStyle/>
                    <a:p>
                      <a:pPr indent="0" algn="l">
                        <a:lnSpc>
                          <a:spcPct val="150000"/>
                        </a:lnSpc>
                        <a:spcAft>
                          <a:spcPts val="0"/>
                        </a:spcAft>
                      </a:pPr>
                      <a:r>
                        <a:rPr lang="en-CA" sz="1600" i="1" dirty="0">
                          <a:effectLst/>
                        </a:rPr>
                        <a:t>Completed secondary school</a:t>
                      </a:r>
                      <a:endParaRPr lang="en-US" sz="1800" i="1" dirty="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i="1" dirty="0">
                          <a:effectLst/>
                        </a:rPr>
                        <a:t>-0.98</a:t>
                      </a:r>
                      <a:endParaRPr lang="en-US" sz="1800" i="1" dirty="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i="1" dirty="0">
                          <a:effectLst/>
                        </a:rPr>
                        <a:t>0.50</a:t>
                      </a:r>
                      <a:endParaRPr lang="en-US" sz="1800" i="1" dirty="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i="1" dirty="0">
                          <a:effectLst/>
                        </a:rPr>
                        <a:t>0.051</a:t>
                      </a:r>
                      <a:endParaRPr lang="en-US" sz="1800" i="1" dirty="0">
                        <a:effectLst/>
                        <a:latin typeface="Times New Roman"/>
                        <a:ea typeface="Times New Roman"/>
                      </a:endParaRPr>
                    </a:p>
                  </a:txBody>
                  <a:tcPr marL="66545" marR="66545" marT="0" marB="0" anchor="b"/>
                </a:tc>
                <a:extLst>
                  <a:ext uri="{0D108BD9-81ED-4DB2-BD59-A6C34878D82A}">
                    <a16:rowId xmlns:a16="http://schemas.microsoft.com/office/drawing/2014/main" val="10006"/>
                  </a:ext>
                </a:extLst>
              </a:tr>
              <a:tr h="487997">
                <a:tc>
                  <a:txBody>
                    <a:bodyPr/>
                    <a:lstStyle/>
                    <a:p>
                      <a:pPr indent="0" algn="l">
                        <a:lnSpc>
                          <a:spcPct val="150000"/>
                        </a:lnSpc>
                        <a:spcAft>
                          <a:spcPts val="0"/>
                        </a:spcAft>
                      </a:pPr>
                      <a:r>
                        <a:rPr lang="en-CA" sz="1600">
                          <a:effectLst/>
                        </a:rPr>
                        <a:t>Aluminum roof</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a:effectLst/>
                        </a:rPr>
                        <a:t>0.31</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a:effectLst/>
                        </a:rPr>
                        <a:t>0.21</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a:effectLst/>
                        </a:rPr>
                        <a:t>0.142</a:t>
                      </a:r>
                      <a:endParaRPr lang="en-US" sz="1800">
                        <a:effectLst/>
                        <a:latin typeface="Times New Roman"/>
                        <a:ea typeface="Times New Roman"/>
                      </a:endParaRPr>
                    </a:p>
                  </a:txBody>
                  <a:tcPr marL="66545" marR="66545" marT="0" marB="0" anchor="b"/>
                </a:tc>
                <a:extLst>
                  <a:ext uri="{0D108BD9-81ED-4DB2-BD59-A6C34878D82A}">
                    <a16:rowId xmlns:a16="http://schemas.microsoft.com/office/drawing/2014/main" val="10007"/>
                  </a:ext>
                </a:extLst>
              </a:tr>
              <a:tr h="487997">
                <a:tc>
                  <a:txBody>
                    <a:bodyPr/>
                    <a:lstStyle/>
                    <a:p>
                      <a:pPr indent="0" algn="l">
                        <a:lnSpc>
                          <a:spcPct val="150000"/>
                        </a:lnSpc>
                        <a:spcAft>
                          <a:spcPts val="0"/>
                        </a:spcAft>
                      </a:pPr>
                      <a:r>
                        <a:rPr lang="en-CA" sz="1600">
                          <a:effectLst/>
                        </a:rPr>
                        <a:t>Single</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a:effectLst/>
                        </a:rPr>
                        <a:t>-0.60</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a:effectLst/>
                        </a:rPr>
                        <a:t>0.48</a:t>
                      </a:r>
                      <a:endParaRPr lang="en-US" sz="180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a:effectLst/>
                        </a:rPr>
                        <a:t>0.214</a:t>
                      </a:r>
                      <a:endParaRPr lang="en-US" sz="1800">
                        <a:effectLst/>
                        <a:latin typeface="Times New Roman"/>
                        <a:ea typeface="Times New Roman"/>
                      </a:endParaRPr>
                    </a:p>
                  </a:txBody>
                  <a:tcPr marL="66545" marR="66545" marT="0" marB="0" anchor="b"/>
                </a:tc>
                <a:extLst>
                  <a:ext uri="{0D108BD9-81ED-4DB2-BD59-A6C34878D82A}">
                    <a16:rowId xmlns:a16="http://schemas.microsoft.com/office/drawing/2014/main" val="10008"/>
                  </a:ext>
                </a:extLst>
              </a:tr>
              <a:tr h="487997">
                <a:tc>
                  <a:txBody>
                    <a:bodyPr/>
                    <a:lstStyle/>
                    <a:p>
                      <a:pPr indent="0" algn="l">
                        <a:lnSpc>
                          <a:spcPct val="150000"/>
                        </a:lnSpc>
                        <a:spcAft>
                          <a:spcPts val="0"/>
                        </a:spcAft>
                      </a:pPr>
                      <a:r>
                        <a:rPr lang="en-CA" sz="1600" i="1" dirty="0">
                          <a:effectLst/>
                        </a:rPr>
                        <a:t>Separated/Widowed/Divorced</a:t>
                      </a:r>
                      <a:endParaRPr lang="en-US" sz="1800" i="1" dirty="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i="1" dirty="0">
                          <a:effectLst/>
                        </a:rPr>
                        <a:t>-1.03</a:t>
                      </a:r>
                      <a:endParaRPr lang="en-US" sz="1800" i="1" dirty="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i="1" dirty="0">
                          <a:effectLst/>
                        </a:rPr>
                        <a:t>0.54</a:t>
                      </a:r>
                      <a:endParaRPr lang="en-US" sz="1800" i="1" dirty="0">
                        <a:effectLst/>
                        <a:latin typeface="Times New Roman"/>
                        <a:ea typeface="Times New Roman"/>
                      </a:endParaRPr>
                    </a:p>
                  </a:txBody>
                  <a:tcPr marL="66545" marR="66545" marT="0" marB="0" anchor="b"/>
                </a:tc>
                <a:tc>
                  <a:txBody>
                    <a:bodyPr/>
                    <a:lstStyle/>
                    <a:p>
                      <a:pPr indent="0" algn="r">
                        <a:lnSpc>
                          <a:spcPct val="150000"/>
                        </a:lnSpc>
                        <a:spcAft>
                          <a:spcPts val="0"/>
                        </a:spcAft>
                      </a:pPr>
                      <a:r>
                        <a:rPr lang="en-CA" sz="1600" i="1" dirty="0">
                          <a:effectLst/>
                        </a:rPr>
                        <a:t>0.058</a:t>
                      </a:r>
                      <a:endParaRPr lang="en-US" sz="1800" i="1" dirty="0">
                        <a:effectLst/>
                        <a:latin typeface="Times New Roman"/>
                        <a:ea typeface="Times New Roman"/>
                      </a:endParaRPr>
                    </a:p>
                  </a:txBody>
                  <a:tcPr marL="66545" marR="66545" marT="0" marB="0" anchor="b"/>
                </a:tc>
                <a:extLst>
                  <a:ext uri="{0D108BD9-81ED-4DB2-BD59-A6C34878D82A}">
                    <a16:rowId xmlns:a16="http://schemas.microsoft.com/office/drawing/2014/main" val="10009"/>
                  </a:ext>
                </a:extLst>
              </a:tr>
            </a:tbl>
          </a:graphicData>
        </a:graphic>
      </p:graphicFrame>
      <p:sp>
        <p:nvSpPr>
          <p:cNvPr id="5" name="Rectangle 1"/>
          <p:cNvSpPr>
            <a:spLocks noChangeArrowheads="1"/>
          </p:cNvSpPr>
          <p:nvPr/>
        </p:nvSpPr>
        <p:spPr bwMode="auto">
          <a:xfrm>
            <a:off x="1705638" y="6157903"/>
            <a:ext cx="71449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a:ea typeface="Times New Roman" pitchFamily="18" charset="0"/>
                <a:cs typeface="Arial" pitchFamily="34" charset="0"/>
              </a:rPr>
              <a:t>N=179. Reference categories: education=”none”, marital status= “married”, roof= “straw”</a:t>
            </a:r>
            <a:endParaRPr kumimoji="0" lang="en-US" altLang="en-US" sz="2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00976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BDD70C-289F-4728-AACD-4FFF58EFF1F9}" type="slidenum">
              <a:rPr lang="en-GB" smtClean="0"/>
              <a:pPr/>
              <a:t>16</a:t>
            </a:fld>
            <a:endParaRPr lang="en-GB"/>
          </a:p>
        </p:txBody>
      </p:sp>
      <p:sp>
        <p:nvSpPr>
          <p:cNvPr id="3" name="Title 2"/>
          <p:cNvSpPr>
            <a:spLocks noGrp="1"/>
          </p:cNvSpPr>
          <p:nvPr>
            <p:ph type="title"/>
          </p:nvPr>
        </p:nvSpPr>
        <p:spPr/>
        <p:txBody>
          <a:bodyPr/>
          <a:lstStyle/>
          <a:p>
            <a:r>
              <a:rPr lang="en-US" dirty="0"/>
              <a:t>Quotes from qualitative interviews</a:t>
            </a:r>
          </a:p>
        </p:txBody>
      </p:sp>
      <p:sp>
        <p:nvSpPr>
          <p:cNvPr id="4" name="Rectangle 3"/>
          <p:cNvSpPr/>
          <p:nvPr/>
        </p:nvSpPr>
        <p:spPr>
          <a:xfrm>
            <a:off x="971600" y="1484784"/>
            <a:ext cx="7488832" cy="4863063"/>
          </a:xfrm>
          <a:prstGeom prst="rect">
            <a:avLst/>
          </a:prstGeom>
        </p:spPr>
        <p:txBody>
          <a:bodyPr wrap="square">
            <a:spAutoFit/>
          </a:bodyPr>
          <a:lstStyle/>
          <a:p>
            <a:pPr algn="just"/>
            <a:r>
              <a:rPr lang="en-US" sz="2000" i="1" dirty="0"/>
              <a:t>“</a:t>
            </a:r>
            <a:r>
              <a:rPr lang="en-US" sz="2000" i="1" dirty="0">
                <a:solidFill>
                  <a:srgbClr val="C00000"/>
                </a:solidFill>
              </a:rPr>
              <a:t>A man was beating his wife, I came forth and said you have no right to do that</a:t>
            </a:r>
            <a:r>
              <a:rPr lang="en-US" sz="2000" i="1" dirty="0"/>
              <a:t>, and the woman has right to live in freedom, he wanted to chase his wife and told him that his wife shall not go anywhere because they have had already children, they have a piece of land that they bought together and built, they used to rent a house before, so this was not the time to chase her, he also makes mistakes, why not his wife? she is not a cow to be beaten , I intervened a lot  to prove that  this  was not life ,  if  not,  both should leave the house and let the house belong to the children, the man asked me where I have learnt all of these things, I told him that these are things he is supposed to know regardless of where I learnt them, that is why </a:t>
            </a:r>
            <a:r>
              <a:rPr lang="en-US" sz="2000" i="1" dirty="0">
                <a:solidFill>
                  <a:srgbClr val="C00000"/>
                </a:solidFill>
              </a:rPr>
              <a:t>in our community men say  that I have many things in  my mind and that people should be careful with me</a:t>
            </a:r>
            <a:r>
              <a:rPr lang="en-US" sz="2000" i="1" dirty="0"/>
              <a:t>”.</a:t>
            </a:r>
            <a:r>
              <a:rPr lang="en-US" sz="2000" i="1" baseline="30000" dirty="0"/>
              <a:t> </a:t>
            </a:r>
          </a:p>
          <a:p>
            <a:endParaRPr lang="en-US" sz="2000" i="1" baseline="30000" dirty="0"/>
          </a:p>
          <a:p>
            <a:endParaRPr lang="en-US" dirty="0"/>
          </a:p>
          <a:p>
            <a:pPr algn="r"/>
            <a:r>
              <a:rPr lang="en-GB" sz="1600" dirty="0"/>
              <a:t>Interview with </a:t>
            </a:r>
            <a:r>
              <a:rPr lang="en-GB" sz="1600" dirty="0" err="1"/>
              <a:t>CoJ</a:t>
            </a:r>
            <a:r>
              <a:rPr lang="en-GB" sz="1600" dirty="0"/>
              <a:t> Graduate, </a:t>
            </a:r>
            <a:r>
              <a:rPr lang="en-GB" sz="1600" dirty="0" err="1"/>
              <a:t>Kamanyola</a:t>
            </a:r>
            <a:r>
              <a:rPr lang="en-GB" sz="1600" dirty="0"/>
              <a:t>, 2016/04/13</a:t>
            </a:r>
            <a:endParaRPr lang="en-US" sz="1600" dirty="0"/>
          </a:p>
          <a:p>
            <a:r>
              <a:rPr lang="en-GB" dirty="0"/>
              <a:t> </a:t>
            </a:r>
            <a:endParaRPr lang="en-US" dirty="0"/>
          </a:p>
        </p:txBody>
      </p:sp>
    </p:spTree>
    <p:extLst>
      <p:ext uri="{BB962C8B-B14F-4D97-AF65-F5344CB8AC3E}">
        <p14:creationId xmlns:p14="http://schemas.microsoft.com/office/powerpoint/2010/main" val="38729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71600" y="1429330"/>
            <a:ext cx="7560840" cy="4879990"/>
          </a:xfrm>
        </p:spPr>
        <p:txBody>
          <a:bodyPr/>
          <a:lstStyle/>
          <a:p>
            <a:pPr marL="0" indent="0" algn="just">
              <a:buNone/>
            </a:pPr>
            <a:r>
              <a:rPr lang="en-US" i="1" dirty="0">
                <a:solidFill>
                  <a:schemeClr val="tx1"/>
                </a:solidFill>
              </a:rPr>
              <a:t>If I see a girl who is in the same situation as I was, I talk to her, I talk to other mothers....They start asking me a lot of questions, and when they see the change I've made, they say it's worth listening to me.</a:t>
            </a:r>
          </a:p>
          <a:p>
            <a:pPr marL="0" indent="0">
              <a:buNone/>
            </a:pPr>
            <a:endParaRPr lang="en-GB" sz="2400" dirty="0"/>
          </a:p>
          <a:p>
            <a:pPr marL="0" indent="0" algn="r">
              <a:buNone/>
            </a:pPr>
            <a:r>
              <a:rPr lang="en-GB" sz="1600" dirty="0">
                <a:solidFill>
                  <a:schemeClr val="tx1"/>
                </a:solidFill>
              </a:rPr>
              <a:t>Interview with </a:t>
            </a:r>
            <a:r>
              <a:rPr lang="en-GB" sz="1600" dirty="0" err="1">
                <a:solidFill>
                  <a:schemeClr val="tx1"/>
                </a:solidFill>
              </a:rPr>
              <a:t>CoJ</a:t>
            </a:r>
            <a:r>
              <a:rPr lang="en-GB" sz="1600" dirty="0">
                <a:solidFill>
                  <a:schemeClr val="tx1"/>
                </a:solidFill>
              </a:rPr>
              <a:t> Graduate, Goma, 2016/03/17</a:t>
            </a:r>
            <a:endParaRPr lang="en-US" sz="1600" dirty="0">
              <a:solidFill>
                <a:schemeClr val="tx1"/>
              </a:solidFill>
            </a:endParaRPr>
          </a:p>
          <a:p>
            <a:pPr marL="0" indent="0">
              <a:buNone/>
            </a:pPr>
            <a:endParaRPr lang="en-US" i="1" dirty="0">
              <a:solidFill>
                <a:schemeClr val="tx1"/>
              </a:solidFill>
            </a:endParaRPr>
          </a:p>
          <a:p>
            <a:pPr marL="0" indent="0">
              <a:buNone/>
            </a:pPr>
            <a:endParaRPr lang="en-US" i="1"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E4BDD70C-289F-4728-AACD-4FFF58EFF1F9}" type="slidenum">
              <a:rPr lang="en-GB" smtClean="0"/>
              <a:pPr/>
              <a:t>17</a:t>
            </a:fld>
            <a:endParaRPr lang="en-GB"/>
          </a:p>
        </p:txBody>
      </p:sp>
    </p:spTree>
    <p:extLst>
      <p:ext uri="{BB962C8B-B14F-4D97-AF65-F5344CB8AC3E}">
        <p14:creationId xmlns:p14="http://schemas.microsoft.com/office/powerpoint/2010/main" val="12335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Preliminary conclusions and future directions </a:t>
            </a:r>
            <a:endParaRPr lang="en-US" dirty="0"/>
          </a:p>
        </p:txBody>
      </p:sp>
      <p:sp>
        <p:nvSpPr>
          <p:cNvPr id="4" name="Content Placeholder 3"/>
          <p:cNvSpPr>
            <a:spLocks noGrp="1"/>
          </p:cNvSpPr>
          <p:nvPr>
            <p:ph idx="1"/>
          </p:nvPr>
        </p:nvSpPr>
        <p:spPr/>
        <p:txBody>
          <a:bodyPr>
            <a:normAutofit/>
          </a:bodyPr>
          <a:lstStyle/>
          <a:p>
            <a:r>
              <a:rPr lang="en-US" dirty="0"/>
              <a:t>Significant changes in the opinions and attitudes towards female empowerment, gender equality, and women leadership over the course of the six-month program</a:t>
            </a:r>
          </a:p>
          <a:p>
            <a:pPr lvl="1"/>
            <a:r>
              <a:rPr lang="en-US" dirty="0"/>
              <a:t>Increased knowledge about rights </a:t>
            </a:r>
          </a:p>
          <a:p>
            <a:pPr lvl="1"/>
            <a:r>
              <a:rPr lang="en-US" dirty="0"/>
              <a:t>Attitudes shift to more gender-equal norms</a:t>
            </a:r>
          </a:p>
          <a:p>
            <a:pPr lvl="1"/>
            <a:r>
              <a:rPr lang="en-US" dirty="0"/>
              <a:t>Participants become more aware of the challenges/ problems for female empowerment</a:t>
            </a:r>
          </a:p>
          <a:p>
            <a:pPr lvl="2"/>
            <a:r>
              <a:rPr lang="en-US" dirty="0"/>
              <a:t>Could have developed a more cautious view</a:t>
            </a:r>
          </a:p>
          <a:p>
            <a:endParaRPr lang="en-US" dirty="0"/>
          </a:p>
          <a:p>
            <a:r>
              <a:rPr lang="en-US" dirty="0"/>
              <a:t>Future research </a:t>
            </a:r>
          </a:p>
          <a:p>
            <a:pPr lvl="1"/>
            <a:r>
              <a:rPr lang="en-US" dirty="0"/>
              <a:t>Collection of more qualitative data on challenges and successes</a:t>
            </a:r>
          </a:p>
          <a:p>
            <a:pPr lvl="1"/>
            <a:r>
              <a:rPr lang="en-US" dirty="0"/>
              <a:t>Follow-up project in 2017 (funded by </a:t>
            </a:r>
            <a:r>
              <a:rPr lang="en-US" dirty="0" err="1"/>
              <a:t>Folke</a:t>
            </a:r>
            <a:r>
              <a:rPr lang="en-US" dirty="0"/>
              <a:t> Bernadotte Academy, Sweden) </a:t>
            </a:r>
          </a:p>
          <a:p>
            <a:pPr lvl="2"/>
            <a:r>
              <a:rPr lang="en-US" dirty="0"/>
              <a:t>Systematic of the long-term effects of </a:t>
            </a:r>
            <a:r>
              <a:rPr lang="en-US" dirty="0" err="1"/>
              <a:t>CoJ</a:t>
            </a:r>
            <a:r>
              <a:rPr lang="en-US" dirty="0"/>
              <a:t> for former graduates</a:t>
            </a:r>
          </a:p>
        </p:txBody>
      </p:sp>
      <p:sp>
        <p:nvSpPr>
          <p:cNvPr id="2" name="Slide Number Placeholder 1"/>
          <p:cNvSpPr>
            <a:spLocks noGrp="1"/>
          </p:cNvSpPr>
          <p:nvPr>
            <p:ph type="sldNum" sz="quarter" idx="12"/>
          </p:nvPr>
        </p:nvSpPr>
        <p:spPr/>
        <p:txBody>
          <a:bodyPr/>
          <a:lstStyle/>
          <a:p>
            <a:fld id="{E4BDD70C-289F-4728-AACD-4FFF58EFF1F9}" type="slidenum">
              <a:rPr lang="en-GB" smtClean="0"/>
              <a:pPr/>
              <a:t>18</a:t>
            </a:fld>
            <a:endParaRPr lang="en-GB"/>
          </a:p>
        </p:txBody>
      </p:sp>
    </p:spTree>
    <p:extLst>
      <p:ext uri="{BB962C8B-B14F-4D97-AF65-F5344CB8AC3E}">
        <p14:creationId xmlns:p14="http://schemas.microsoft.com/office/powerpoint/2010/main" val="1140824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8954" r="8954"/>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ICART focus's on research to address gender based violence and clinical health issu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77223"/>
            <a:ext cx="2808312" cy="27068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Background</a:t>
            </a:r>
            <a:endParaRPr lang="nb-NO" dirty="0"/>
          </a:p>
        </p:txBody>
      </p:sp>
      <p:sp>
        <p:nvSpPr>
          <p:cNvPr id="3" name="Content Placeholder 2"/>
          <p:cNvSpPr>
            <a:spLocks noGrp="1"/>
          </p:cNvSpPr>
          <p:nvPr>
            <p:ph idx="1"/>
          </p:nvPr>
        </p:nvSpPr>
        <p:spPr/>
        <p:txBody>
          <a:bodyPr>
            <a:normAutofit lnSpcReduction="10000"/>
          </a:bodyPr>
          <a:lstStyle/>
          <a:p>
            <a:pPr marL="342900" indent="-342900"/>
            <a:r>
              <a:rPr lang="nb-NO" sz="2800" dirty="0"/>
              <a:t>Widespread sexual violence in the eastern DRC</a:t>
            </a:r>
          </a:p>
          <a:p>
            <a:pPr marL="617537" lvl="1" indent="-342900"/>
            <a:r>
              <a:rPr lang="nb-NO" sz="2800" dirty="0"/>
              <a:t> survivors face marginalization and social exclusion</a:t>
            </a:r>
          </a:p>
          <a:p>
            <a:pPr marL="342900" indent="-342900"/>
            <a:endParaRPr lang="nb-NO" sz="2400" dirty="0"/>
          </a:p>
          <a:p>
            <a:r>
              <a:rPr lang="en-US" sz="3000" b="1" dirty="0"/>
              <a:t>Knowledge gap: </a:t>
            </a:r>
          </a:p>
          <a:p>
            <a:pPr lvl="1"/>
            <a:r>
              <a:rPr lang="en-US" sz="2800" dirty="0">
                <a:solidFill>
                  <a:srgbClr val="006A8D"/>
                </a:solidFill>
              </a:rPr>
              <a:t>Whether and how support programs help to empower survivors of sexual violence </a:t>
            </a:r>
          </a:p>
          <a:p>
            <a:endParaRPr lang="en-US" sz="2400" dirty="0"/>
          </a:p>
          <a:p>
            <a:r>
              <a:rPr lang="en-US" sz="2800" b="1" dirty="0"/>
              <a:t>Collaborative project: </a:t>
            </a:r>
          </a:p>
          <a:p>
            <a:pPr lvl="1"/>
            <a:r>
              <a:rPr lang="en-US" sz="2800" dirty="0"/>
              <a:t>Peace Research Institute Oslo (PRIO) &amp; International Centre for Advanced Research and Training (ICART), </a:t>
            </a:r>
            <a:r>
              <a:rPr lang="en-US" sz="2800" dirty="0" err="1"/>
              <a:t>Bukavu</a:t>
            </a:r>
            <a:endParaRPr lang="en-US" sz="2800" dirty="0"/>
          </a:p>
          <a:p>
            <a:endParaRPr lang="nb-NO" dirty="0"/>
          </a:p>
        </p:txBody>
      </p:sp>
      <p:sp>
        <p:nvSpPr>
          <p:cNvPr id="4" name="Slide Number Placeholder 3"/>
          <p:cNvSpPr>
            <a:spLocks noGrp="1"/>
          </p:cNvSpPr>
          <p:nvPr>
            <p:ph type="sldNum" sz="quarter" idx="12"/>
          </p:nvPr>
        </p:nvSpPr>
        <p:spPr/>
        <p:txBody>
          <a:bodyPr/>
          <a:lstStyle/>
          <a:p>
            <a:fld id="{E4BDD70C-289F-4728-AACD-4FFF58EFF1F9}" type="slidenum">
              <a:rPr lang="en-GB" smtClean="0"/>
              <a:pPr/>
              <a:t>2</a:t>
            </a:fld>
            <a:endParaRPr lang="en-GB"/>
          </a:p>
        </p:txBody>
      </p:sp>
    </p:spTree>
    <p:extLst>
      <p:ext uri="{BB962C8B-B14F-4D97-AF65-F5344CB8AC3E}">
        <p14:creationId xmlns:p14="http://schemas.microsoft.com/office/powerpoint/2010/main" val="393372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a:t>
            </a:r>
          </a:p>
        </p:txBody>
      </p:sp>
      <p:sp>
        <p:nvSpPr>
          <p:cNvPr id="3" name="Content Placeholder 2"/>
          <p:cNvSpPr>
            <a:spLocks noGrp="1"/>
          </p:cNvSpPr>
          <p:nvPr>
            <p:ph idx="1"/>
          </p:nvPr>
        </p:nvSpPr>
        <p:spPr/>
        <p:txBody>
          <a:bodyPr>
            <a:normAutofit fontScale="92500" lnSpcReduction="20000"/>
          </a:bodyPr>
          <a:lstStyle/>
          <a:p>
            <a:r>
              <a:rPr lang="en-US" sz="3200" i="1" dirty="0"/>
              <a:t>1) During program: </a:t>
            </a:r>
          </a:p>
          <a:p>
            <a:pPr lvl="1"/>
            <a:r>
              <a:rPr lang="en-US" sz="3200" i="1" dirty="0"/>
              <a:t>How are perceptions of possibilities of female participation and empowerment changed over the course of the program?</a:t>
            </a:r>
            <a:r>
              <a:rPr lang="en-US" sz="3200" dirty="0"/>
              <a:t> </a:t>
            </a:r>
          </a:p>
          <a:p>
            <a:pPr marL="265112" lvl="1" indent="0">
              <a:buNone/>
            </a:pPr>
            <a:endParaRPr lang="en-US" sz="3200" dirty="0"/>
          </a:p>
          <a:p>
            <a:r>
              <a:rPr lang="en-US" sz="3200" i="1" dirty="0"/>
              <a:t>2) After program:</a:t>
            </a:r>
          </a:p>
          <a:p>
            <a:pPr lvl="1"/>
            <a:r>
              <a:rPr lang="en-US" sz="3200" dirty="0"/>
              <a:t>What determines whether and to what extent the </a:t>
            </a:r>
            <a:r>
              <a:rPr lang="en-US" sz="3200" dirty="0" err="1"/>
              <a:t>CoJ</a:t>
            </a:r>
            <a:r>
              <a:rPr lang="en-US" sz="3200" dirty="0"/>
              <a:t> graduates take on community leadership roles after they leave the program, </a:t>
            </a:r>
          </a:p>
          <a:p>
            <a:pPr lvl="1"/>
            <a:r>
              <a:rPr lang="en-US" sz="2400" dirty="0"/>
              <a:t>…</a:t>
            </a:r>
            <a:r>
              <a:rPr lang="en-US" sz="2400" i="1" dirty="0"/>
              <a:t>and what obstacles/opportunities do they face in particular when asserting their rights to representation?</a:t>
            </a:r>
            <a:endParaRPr lang="en-US" sz="2400" dirty="0"/>
          </a:p>
          <a:p>
            <a:pPr marL="265112" lvl="1" indent="0">
              <a:buNone/>
            </a:pPr>
            <a:r>
              <a:rPr lang="en-US" sz="2800" i="0" dirty="0">
                <a:solidFill>
                  <a:schemeClr val="accent1"/>
                </a:solidFill>
              </a:rPr>
              <a:t> </a:t>
            </a:r>
          </a:p>
        </p:txBody>
      </p:sp>
      <p:sp>
        <p:nvSpPr>
          <p:cNvPr id="4" name="Slide Number Placeholder 3"/>
          <p:cNvSpPr>
            <a:spLocks noGrp="1"/>
          </p:cNvSpPr>
          <p:nvPr>
            <p:ph type="sldNum" sz="quarter" idx="12"/>
          </p:nvPr>
        </p:nvSpPr>
        <p:spPr/>
        <p:txBody>
          <a:bodyPr/>
          <a:lstStyle/>
          <a:p>
            <a:fld id="{E4BDD70C-289F-4728-AACD-4FFF58EFF1F9}" type="slidenum">
              <a:rPr lang="en-GB" smtClean="0"/>
              <a:pPr/>
              <a:t>3</a:t>
            </a:fld>
            <a:endParaRPr lang="en-GB"/>
          </a:p>
        </p:txBody>
      </p:sp>
    </p:spTree>
    <p:extLst>
      <p:ext uri="{BB962C8B-B14F-4D97-AF65-F5344CB8AC3E}">
        <p14:creationId xmlns:p14="http://schemas.microsoft.com/office/powerpoint/2010/main" val="2326900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 empowerment defined</a:t>
            </a:r>
          </a:p>
        </p:txBody>
      </p:sp>
      <p:sp>
        <p:nvSpPr>
          <p:cNvPr id="3" name="Content Placeholder 2"/>
          <p:cNvSpPr>
            <a:spLocks noGrp="1"/>
          </p:cNvSpPr>
          <p:nvPr>
            <p:ph idx="1"/>
          </p:nvPr>
        </p:nvSpPr>
        <p:spPr/>
        <p:txBody>
          <a:bodyPr>
            <a:normAutofit/>
          </a:bodyPr>
          <a:lstStyle/>
          <a:p>
            <a:pPr marL="0" indent="0">
              <a:buNone/>
            </a:pPr>
            <a:r>
              <a:rPr lang="en-US" sz="2800" b="1" i="1" dirty="0"/>
              <a:t>Female empowerment…</a:t>
            </a:r>
          </a:p>
          <a:p>
            <a:r>
              <a:rPr lang="en-US" sz="2800" i="1" dirty="0"/>
              <a:t>…refers to autonomy and self-determination in women, enabling them to represent their interests in a responsible and self-determined way, and acting on their own authority. </a:t>
            </a:r>
          </a:p>
          <a:p>
            <a:r>
              <a:rPr lang="en-US" sz="2800" i="1" dirty="0"/>
              <a:t>…involves knowing and being willing to exercise one’s rights, and enables overcoming a sense of powerlessness and lack of influence, and to recognize and eventually to use one’s resources and opportunities. </a:t>
            </a:r>
          </a:p>
          <a:p>
            <a:r>
              <a:rPr lang="en-US" sz="2800" i="1" dirty="0"/>
              <a:t>…can also mean the power to decide for oneself.  </a:t>
            </a:r>
          </a:p>
        </p:txBody>
      </p:sp>
      <p:sp>
        <p:nvSpPr>
          <p:cNvPr id="4" name="Slide Number Placeholder 3"/>
          <p:cNvSpPr>
            <a:spLocks noGrp="1"/>
          </p:cNvSpPr>
          <p:nvPr>
            <p:ph type="sldNum" sz="quarter" idx="12"/>
          </p:nvPr>
        </p:nvSpPr>
        <p:spPr/>
        <p:txBody>
          <a:bodyPr/>
          <a:lstStyle/>
          <a:p>
            <a:fld id="{E4BDD70C-289F-4728-AACD-4FFF58EFF1F9}" type="slidenum">
              <a:rPr lang="en-GB" smtClean="0"/>
              <a:pPr/>
              <a:t>4</a:t>
            </a:fld>
            <a:endParaRPr lang="en-GB"/>
          </a:p>
        </p:txBody>
      </p:sp>
    </p:spTree>
    <p:extLst>
      <p:ext uri="{BB962C8B-B14F-4D97-AF65-F5344CB8AC3E}">
        <p14:creationId xmlns:p14="http://schemas.microsoft.com/office/powerpoint/2010/main" val="252978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Joy (</a:t>
            </a:r>
            <a:r>
              <a:rPr lang="en-US" dirty="0" err="1"/>
              <a:t>CoJ</a:t>
            </a:r>
            <a:r>
              <a:rPr lang="en-US" dirty="0"/>
              <a:t>)</a:t>
            </a:r>
          </a:p>
        </p:txBody>
      </p:sp>
      <p:sp>
        <p:nvSpPr>
          <p:cNvPr id="3" name="Content Placeholder 2"/>
          <p:cNvSpPr>
            <a:spLocks noGrp="1"/>
          </p:cNvSpPr>
          <p:nvPr>
            <p:ph idx="1"/>
          </p:nvPr>
        </p:nvSpPr>
        <p:spPr/>
        <p:txBody>
          <a:bodyPr>
            <a:normAutofit/>
          </a:bodyPr>
          <a:lstStyle/>
          <a:p>
            <a:r>
              <a:rPr lang="en-CA" sz="2400" dirty="0"/>
              <a:t>Established in 2011under slogan of “</a:t>
            </a:r>
            <a:r>
              <a:rPr lang="en-CA" sz="2400" i="1" dirty="0"/>
              <a:t>transferring pain into power” </a:t>
            </a:r>
            <a:r>
              <a:rPr lang="en-CA" sz="2400" dirty="0"/>
              <a:t> </a:t>
            </a:r>
          </a:p>
          <a:p>
            <a:pPr lvl="1"/>
            <a:r>
              <a:rPr lang="en-CA" sz="2400" dirty="0"/>
              <a:t>Locally initiated and run, international funding </a:t>
            </a:r>
          </a:p>
          <a:p>
            <a:r>
              <a:rPr lang="en-CA" sz="2400" dirty="0"/>
              <a:t>Support program for young vulnerable women, aged18-29</a:t>
            </a:r>
          </a:p>
          <a:p>
            <a:pPr lvl="1"/>
            <a:r>
              <a:rPr lang="en-US" sz="2400" dirty="0"/>
              <a:t>6-month program </a:t>
            </a:r>
          </a:p>
          <a:p>
            <a:pPr lvl="1"/>
            <a:r>
              <a:rPr lang="en-US" sz="2400" dirty="0"/>
              <a:t>Serving 90 survivors of gender violence at a time</a:t>
            </a:r>
          </a:p>
          <a:p>
            <a:pPr lvl="1"/>
            <a:r>
              <a:rPr lang="en-US" sz="2400" dirty="0"/>
              <a:t>The program has graduated 759 women to date </a:t>
            </a:r>
          </a:p>
          <a:p>
            <a:pPr marL="265112" lvl="1" indent="0">
              <a:buNone/>
            </a:pPr>
            <a:endParaRPr lang="en-US" sz="2400" dirty="0"/>
          </a:p>
        </p:txBody>
      </p:sp>
      <p:sp>
        <p:nvSpPr>
          <p:cNvPr id="4" name="Slide Number Placeholder 3"/>
          <p:cNvSpPr>
            <a:spLocks noGrp="1"/>
          </p:cNvSpPr>
          <p:nvPr>
            <p:ph type="sldNum" sz="quarter" idx="12"/>
          </p:nvPr>
        </p:nvSpPr>
        <p:spPr/>
        <p:txBody>
          <a:bodyPr/>
          <a:lstStyle/>
          <a:p>
            <a:fld id="{E4BDD70C-289F-4728-AACD-4FFF58EFF1F9}" type="slidenum">
              <a:rPr lang="en-GB" smtClean="0"/>
              <a:pPr/>
              <a:t>5</a:t>
            </a:fld>
            <a:endParaRPr lang="en-GB"/>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777" t="25267" r="29478" b="19495"/>
          <a:stretch/>
        </p:blipFill>
        <p:spPr>
          <a:xfrm>
            <a:off x="2195736" y="4078912"/>
            <a:ext cx="3672408" cy="2779088"/>
          </a:xfrm>
          <a:prstGeom prst="rect">
            <a:avLst/>
          </a:prstGeom>
        </p:spPr>
      </p:pic>
    </p:spTree>
    <p:extLst>
      <p:ext uri="{BB962C8B-B14F-4D97-AF65-F5344CB8AC3E}">
        <p14:creationId xmlns:p14="http://schemas.microsoft.com/office/powerpoint/2010/main" val="12929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criteria</a:t>
            </a: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a:t>female </a:t>
            </a:r>
          </a:p>
          <a:p>
            <a:pPr marL="457200" indent="-457200">
              <a:buFont typeface="+mj-lt"/>
              <a:buAutoNum type="arabicPeriod"/>
            </a:pPr>
            <a:r>
              <a:rPr lang="en-US" dirty="0"/>
              <a:t>aged 18-29,  </a:t>
            </a:r>
          </a:p>
          <a:p>
            <a:pPr marL="457200" indent="-457200">
              <a:buFont typeface="+mj-lt"/>
              <a:buAutoNum type="arabicPeriod"/>
            </a:pPr>
            <a:r>
              <a:rPr lang="en-US" dirty="0"/>
              <a:t>have been traumatized by the tragic event (based on the gender) </a:t>
            </a:r>
          </a:p>
          <a:p>
            <a:pPr marL="457200" indent="-457200">
              <a:buFont typeface="+mj-lt"/>
              <a:buAutoNum type="arabicPeriod"/>
            </a:pPr>
            <a:r>
              <a:rPr lang="en-US" dirty="0"/>
              <a:t>have been taken care of: </a:t>
            </a:r>
          </a:p>
          <a:p>
            <a:pPr marL="457200" indent="-457200">
              <a:buFont typeface="+mj-lt"/>
              <a:buAutoNum type="arabicPeriod"/>
            </a:pPr>
            <a:r>
              <a:rPr lang="en-US" dirty="0"/>
              <a:t>have a medical certificate that testifies to  her situation,</a:t>
            </a:r>
          </a:p>
          <a:p>
            <a:pPr marL="457200" indent="-457200">
              <a:buFont typeface="+mj-lt"/>
              <a:buAutoNum type="arabicPeriod"/>
            </a:pPr>
            <a:r>
              <a:rPr lang="en-US" dirty="0"/>
              <a:t>have been subjected to psychotherapy (she must be referred by a grassroots association or organization which works in the field of GBV</a:t>
            </a:r>
          </a:p>
          <a:p>
            <a:pPr marL="457200" indent="-457200">
              <a:buFont typeface="+mj-lt"/>
              <a:buAutoNum type="arabicPeriod"/>
            </a:pPr>
            <a:r>
              <a:rPr lang="en-US" dirty="0"/>
              <a:t>be willing to  spend six full  months out of her home environment,</a:t>
            </a:r>
          </a:p>
          <a:p>
            <a:pPr marL="457200" indent="-457200">
              <a:buFont typeface="+mj-lt"/>
              <a:buAutoNum type="arabicPeriod"/>
            </a:pPr>
            <a:r>
              <a:rPr lang="en-US" dirty="0"/>
              <a:t>be ready to live as a single woman/girl with no child, during stay at </a:t>
            </a:r>
            <a:r>
              <a:rPr lang="en-US" dirty="0" err="1"/>
              <a:t>CoJ</a:t>
            </a:r>
            <a:endParaRPr lang="en-US" dirty="0"/>
          </a:p>
          <a:p>
            <a:pPr marL="457200" indent="-457200">
              <a:buFont typeface="+mj-lt"/>
              <a:buAutoNum type="arabicPeriod"/>
            </a:pPr>
            <a:r>
              <a:rPr lang="en-US" dirty="0"/>
              <a:t>adhere to the principles established by V-Day/ </a:t>
            </a:r>
            <a:r>
              <a:rPr lang="en-US" i="1" dirty="0"/>
              <a:t>City of Joy</a:t>
            </a:r>
            <a:endParaRPr lang="en-US" dirty="0"/>
          </a:p>
          <a:p>
            <a:pPr marL="457200" indent="-457200">
              <a:buFont typeface="+mj-lt"/>
              <a:buAutoNum type="arabicPeriod"/>
            </a:pPr>
            <a:r>
              <a:rPr lang="en-US" i="1" dirty="0">
                <a:solidFill>
                  <a:srgbClr val="FF0000"/>
                </a:solidFill>
              </a:rPr>
              <a:t>be ready  for change  after her healing and training at City of Joy, </a:t>
            </a:r>
          </a:p>
          <a:p>
            <a:pPr marL="457200" indent="-457200">
              <a:buFont typeface="+mj-lt"/>
              <a:buAutoNum type="arabicPeriod"/>
            </a:pPr>
            <a:r>
              <a:rPr lang="en-US" i="1" dirty="0">
                <a:solidFill>
                  <a:srgbClr val="FF0000"/>
                </a:solidFill>
              </a:rPr>
              <a:t>have abilities to bring change to her home place. </a:t>
            </a:r>
          </a:p>
          <a:p>
            <a:pPr marL="457200" indent="-457200">
              <a:buFont typeface="+mj-lt"/>
              <a:buAutoNum type="arabicPeriod"/>
            </a:pPr>
            <a:r>
              <a:rPr lang="en-US" dirty="0"/>
              <a:t>prepared  for her community reinsertion upon completion of her stay and  training at  </a:t>
            </a:r>
            <a:r>
              <a:rPr lang="en-US" i="1" dirty="0" err="1"/>
              <a:t>CoJ</a:t>
            </a:r>
            <a:endParaRPr lang="en-US" dirty="0"/>
          </a:p>
          <a:p>
            <a:endParaRPr lang="en-US" dirty="0"/>
          </a:p>
        </p:txBody>
      </p:sp>
      <p:sp>
        <p:nvSpPr>
          <p:cNvPr id="4" name="Slide Number Placeholder 3"/>
          <p:cNvSpPr>
            <a:spLocks noGrp="1"/>
          </p:cNvSpPr>
          <p:nvPr>
            <p:ph type="sldNum" sz="quarter" idx="12"/>
          </p:nvPr>
        </p:nvSpPr>
        <p:spPr/>
        <p:txBody>
          <a:bodyPr/>
          <a:lstStyle/>
          <a:p>
            <a:fld id="{E4BDD70C-289F-4728-AACD-4FFF58EFF1F9}" type="slidenum">
              <a:rPr lang="en-GB" smtClean="0"/>
              <a:pPr/>
              <a:t>6</a:t>
            </a:fld>
            <a:endParaRPr lang="en-GB"/>
          </a:p>
        </p:txBody>
      </p:sp>
    </p:spTree>
    <p:extLst>
      <p:ext uri="{BB962C8B-B14F-4D97-AF65-F5344CB8AC3E}">
        <p14:creationId xmlns:p14="http://schemas.microsoft.com/office/powerpoint/2010/main" val="2373733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Joy’s 10 tenets</a:t>
            </a:r>
          </a:p>
        </p:txBody>
      </p:sp>
      <p:sp>
        <p:nvSpPr>
          <p:cNvPr id="3" name="Content Placeholder 2"/>
          <p:cNvSpPr>
            <a:spLocks noGrp="1"/>
          </p:cNvSpPr>
          <p:nvPr>
            <p:ph idx="1"/>
          </p:nvPr>
        </p:nvSpPr>
        <p:spPr/>
        <p:txBody>
          <a:bodyPr/>
          <a:lstStyle/>
          <a:p>
            <a:pPr lvl="1"/>
            <a:r>
              <a:rPr lang="en-US" dirty="0">
                <a:solidFill>
                  <a:srgbClr val="006A8D"/>
                </a:solidFill>
              </a:rPr>
              <a:t>(1) Tell the truth, </a:t>
            </a:r>
          </a:p>
          <a:p>
            <a:pPr lvl="1"/>
            <a:r>
              <a:rPr lang="en-US" dirty="0">
                <a:solidFill>
                  <a:srgbClr val="006A8D"/>
                </a:solidFill>
              </a:rPr>
              <a:t>(2) Stop waiting to be rescued. Take initiative, </a:t>
            </a:r>
          </a:p>
          <a:p>
            <a:pPr lvl="1"/>
            <a:r>
              <a:rPr lang="en-US" dirty="0">
                <a:solidFill>
                  <a:srgbClr val="006A8D"/>
                </a:solidFill>
              </a:rPr>
              <a:t>(3) Know your rights, </a:t>
            </a:r>
          </a:p>
          <a:p>
            <a:pPr lvl="1"/>
            <a:r>
              <a:rPr lang="en-US" dirty="0">
                <a:solidFill>
                  <a:srgbClr val="006A8D"/>
                </a:solidFill>
              </a:rPr>
              <a:t>(4) Raise your voice, </a:t>
            </a:r>
          </a:p>
          <a:p>
            <a:pPr lvl="1"/>
            <a:r>
              <a:rPr lang="en-US" dirty="0">
                <a:solidFill>
                  <a:srgbClr val="006A8D"/>
                </a:solidFill>
              </a:rPr>
              <a:t>(5) Share what you have learned, </a:t>
            </a:r>
          </a:p>
          <a:p>
            <a:pPr lvl="1"/>
            <a:r>
              <a:rPr lang="en-US" dirty="0">
                <a:solidFill>
                  <a:srgbClr val="006A8D"/>
                </a:solidFill>
              </a:rPr>
              <a:t>(6) Give what you want the most, </a:t>
            </a:r>
          </a:p>
          <a:p>
            <a:pPr lvl="1"/>
            <a:r>
              <a:rPr lang="en-US" dirty="0">
                <a:solidFill>
                  <a:srgbClr val="006A8D"/>
                </a:solidFill>
              </a:rPr>
              <a:t>(7) Feel free and tell the truth about what you've been through, </a:t>
            </a:r>
          </a:p>
          <a:p>
            <a:pPr lvl="1"/>
            <a:r>
              <a:rPr lang="en-US" dirty="0">
                <a:solidFill>
                  <a:srgbClr val="006A8D"/>
                </a:solidFill>
              </a:rPr>
              <a:t>(8) Use it to fuel a revolution, </a:t>
            </a:r>
          </a:p>
          <a:p>
            <a:pPr lvl="1"/>
            <a:r>
              <a:rPr lang="en-US" dirty="0">
                <a:solidFill>
                  <a:srgbClr val="006A8D"/>
                </a:solidFill>
              </a:rPr>
              <a:t>(9) Practice kindness, and </a:t>
            </a:r>
          </a:p>
          <a:p>
            <a:pPr lvl="1"/>
            <a:r>
              <a:rPr lang="en-US" dirty="0">
                <a:solidFill>
                  <a:srgbClr val="006A8D"/>
                </a:solidFill>
              </a:rPr>
              <a:t>(10) Treat the life of your sister as though it were your own</a:t>
            </a:r>
          </a:p>
          <a:p>
            <a:endParaRPr lang="en-US" dirty="0"/>
          </a:p>
        </p:txBody>
      </p:sp>
      <p:sp>
        <p:nvSpPr>
          <p:cNvPr id="4" name="Slide Number Placeholder 3"/>
          <p:cNvSpPr>
            <a:spLocks noGrp="1"/>
          </p:cNvSpPr>
          <p:nvPr>
            <p:ph type="sldNum" sz="quarter" idx="12"/>
          </p:nvPr>
        </p:nvSpPr>
        <p:spPr/>
        <p:txBody>
          <a:bodyPr/>
          <a:lstStyle/>
          <a:p>
            <a:fld id="{E4BDD70C-289F-4728-AACD-4FFF58EFF1F9}" type="slidenum">
              <a:rPr lang="en-GB" smtClean="0"/>
              <a:pPr/>
              <a:t>7</a:t>
            </a:fld>
            <a:endParaRPr lang="en-GB"/>
          </a:p>
        </p:txBody>
      </p:sp>
    </p:spTree>
    <p:extLst>
      <p:ext uri="{BB962C8B-B14F-4D97-AF65-F5344CB8AC3E}">
        <p14:creationId xmlns:p14="http://schemas.microsoft.com/office/powerpoint/2010/main" val="196369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strategy</a:t>
            </a:r>
          </a:p>
        </p:txBody>
      </p:sp>
      <p:sp>
        <p:nvSpPr>
          <p:cNvPr id="3" name="Content Placeholder 2"/>
          <p:cNvSpPr>
            <a:spLocks noGrp="1"/>
          </p:cNvSpPr>
          <p:nvPr>
            <p:ph idx="1"/>
          </p:nvPr>
        </p:nvSpPr>
        <p:spPr/>
        <p:txBody>
          <a:bodyPr>
            <a:normAutofit/>
          </a:bodyPr>
          <a:lstStyle/>
          <a:p>
            <a:r>
              <a:rPr lang="en-US" sz="2800" dirty="0"/>
              <a:t>Quantitative – RQ1</a:t>
            </a:r>
          </a:p>
          <a:p>
            <a:pPr lvl="1">
              <a:buFont typeface="Arial" panose="020B0604020202020204" pitchFamily="34" charset="0"/>
              <a:buChar char="•"/>
            </a:pPr>
            <a:r>
              <a:rPr lang="en-US" sz="2400" dirty="0"/>
              <a:t>Entry- and exit surveys of 2 </a:t>
            </a:r>
            <a:r>
              <a:rPr lang="en-US" sz="2400" dirty="0" err="1"/>
              <a:t>CoJ</a:t>
            </a:r>
            <a:r>
              <a:rPr lang="en-US" sz="2400" dirty="0"/>
              <a:t> cohorts (175 women)</a:t>
            </a:r>
          </a:p>
          <a:p>
            <a:pPr marL="447675" indent="-457200"/>
            <a:r>
              <a:rPr lang="en-US" sz="2800" dirty="0"/>
              <a:t>Qualitative –RQ2</a:t>
            </a:r>
          </a:p>
          <a:p>
            <a:pPr lvl="1">
              <a:buFont typeface="Arial" panose="020B0604020202020204" pitchFamily="34" charset="0"/>
              <a:buChar char="•"/>
            </a:pPr>
            <a:r>
              <a:rPr lang="en-US" sz="2400" dirty="0"/>
              <a:t>Focus Group discussions </a:t>
            </a:r>
          </a:p>
          <a:p>
            <a:pPr lvl="2"/>
            <a:r>
              <a:rPr lang="en-US" sz="2400" dirty="0"/>
              <a:t>6 groups with10 participants</a:t>
            </a:r>
          </a:p>
          <a:p>
            <a:pPr lvl="1">
              <a:buFont typeface="Arial" panose="020B0604020202020204" pitchFamily="34" charset="0"/>
              <a:buChar char="•"/>
            </a:pPr>
            <a:r>
              <a:rPr lang="en-US" sz="2400" dirty="0"/>
              <a:t>50 individual interviews: </a:t>
            </a:r>
          </a:p>
          <a:p>
            <a:pPr lvl="2"/>
            <a:r>
              <a:rPr lang="en-US" sz="2400" dirty="0"/>
              <a:t>30 women interviewed once, after graduation </a:t>
            </a:r>
          </a:p>
          <a:p>
            <a:pPr lvl="2"/>
            <a:r>
              <a:rPr lang="en-US" sz="2400" dirty="0"/>
              <a:t>20 interviewed twice: after 3 and 8 months</a:t>
            </a:r>
          </a:p>
        </p:txBody>
      </p:sp>
      <p:sp>
        <p:nvSpPr>
          <p:cNvPr id="4" name="Slide Number Placeholder 3"/>
          <p:cNvSpPr>
            <a:spLocks noGrp="1"/>
          </p:cNvSpPr>
          <p:nvPr>
            <p:ph type="sldNum" sz="quarter" idx="12"/>
          </p:nvPr>
        </p:nvSpPr>
        <p:spPr/>
        <p:txBody>
          <a:bodyPr/>
          <a:lstStyle/>
          <a:p>
            <a:fld id="{E4BDD70C-289F-4728-AACD-4FFF58EFF1F9}" type="slidenum">
              <a:rPr lang="en-GB" smtClean="0"/>
              <a:pPr/>
              <a:t>8</a:t>
            </a:fld>
            <a:endParaRPr lang="en-GB"/>
          </a:p>
        </p:txBody>
      </p:sp>
    </p:spTree>
    <p:extLst>
      <p:ext uri="{BB962C8B-B14F-4D97-AF65-F5344CB8AC3E}">
        <p14:creationId xmlns:p14="http://schemas.microsoft.com/office/powerpoint/2010/main" val="3796359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a:t>
            </a:r>
          </a:p>
        </p:txBody>
      </p:sp>
      <p:sp>
        <p:nvSpPr>
          <p:cNvPr id="3" name="Content Placeholder 2"/>
          <p:cNvSpPr>
            <a:spLocks noGrp="1"/>
          </p:cNvSpPr>
          <p:nvPr>
            <p:ph idx="1"/>
          </p:nvPr>
        </p:nvSpPr>
        <p:spPr/>
        <p:txBody>
          <a:bodyPr>
            <a:normAutofit/>
          </a:bodyPr>
          <a:lstStyle/>
          <a:p>
            <a:r>
              <a:rPr lang="en-US" sz="2400" dirty="0"/>
              <a:t>168 questions </a:t>
            </a:r>
          </a:p>
          <a:p>
            <a:r>
              <a:rPr lang="en-US" sz="2400" dirty="0"/>
              <a:t>Respondents:</a:t>
            </a:r>
          </a:p>
          <a:p>
            <a:pPr lvl="1"/>
            <a:r>
              <a:rPr lang="en-US" sz="2400" dirty="0"/>
              <a:t>2 cohorts covered (2015, 2016)-- 179 women surveyed</a:t>
            </a:r>
          </a:p>
          <a:p>
            <a:pPr lvl="1"/>
            <a:r>
              <a:rPr lang="en-US" sz="2400" dirty="0"/>
              <a:t>The age-span of respondents is 18–31 years (average 20.4 years). </a:t>
            </a:r>
          </a:p>
          <a:p>
            <a:pPr lvl="1"/>
            <a:r>
              <a:rPr lang="en-US" sz="2400" dirty="0"/>
              <a:t>Most from South Kivu (82%)</a:t>
            </a:r>
          </a:p>
          <a:p>
            <a:pPr lvl="1"/>
            <a:r>
              <a:rPr lang="en-US" sz="2400" dirty="0"/>
              <a:t>77.5% are single, </a:t>
            </a:r>
          </a:p>
          <a:p>
            <a:pPr lvl="1"/>
            <a:r>
              <a:rPr lang="en-US" sz="2400" dirty="0"/>
              <a:t>50.6% have some secondary school, </a:t>
            </a:r>
          </a:p>
          <a:p>
            <a:pPr lvl="1"/>
            <a:r>
              <a:rPr lang="en-US" sz="2400" dirty="0"/>
              <a:t>Number of children ranges between 0 and 3</a:t>
            </a:r>
          </a:p>
          <a:p>
            <a:pPr marL="265112" lvl="1" indent="0">
              <a:buNone/>
            </a:pPr>
            <a:endParaRPr lang="en-US" dirty="0"/>
          </a:p>
        </p:txBody>
      </p:sp>
      <p:sp>
        <p:nvSpPr>
          <p:cNvPr id="4" name="Slide Number Placeholder 3"/>
          <p:cNvSpPr>
            <a:spLocks noGrp="1"/>
          </p:cNvSpPr>
          <p:nvPr>
            <p:ph type="sldNum" sz="quarter" idx="12"/>
          </p:nvPr>
        </p:nvSpPr>
        <p:spPr/>
        <p:txBody>
          <a:bodyPr/>
          <a:lstStyle/>
          <a:p>
            <a:fld id="{E4BDD70C-289F-4728-AACD-4FFF58EFF1F9}" type="slidenum">
              <a:rPr lang="en-GB" smtClean="0"/>
              <a:pPr/>
              <a:t>9</a:t>
            </a:fld>
            <a:endParaRPr lang="en-GB"/>
          </a:p>
        </p:txBody>
      </p:sp>
    </p:spTree>
    <p:extLst>
      <p:ext uri="{BB962C8B-B14F-4D97-AF65-F5344CB8AC3E}">
        <p14:creationId xmlns:p14="http://schemas.microsoft.com/office/powerpoint/2010/main" val="1069361854"/>
      </p:ext>
    </p:extLst>
  </p:cSld>
  <p:clrMapOvr>
    <a:masterClrMapping/>
  </p:clrMapOvr>
</p:sld>
</file>

<file path=ppt/theme/theme1.xml><?xml version="1.0" encoding="utf-8"?>
<a:theme xmlns:a="http://schemas.openxmlformats.org/drawingml/2006/main" name="PRIO Template - (1.0) Gill Sans only">
  <a:themeElements>
    <a:clrScheme name="PRIO Palette">
      <a:dk1>
        <a:sysClr val="windowText" lastClr="000000"/>
      </a:dk1>
      <a:lt1>
        <a:sysClr val="window" lastClr="FFFFFF"/>
      </a:lt1>
      <a:dk2>
        <a:srgbClr val="00728F"/>
      </a:dk2>
      <a:lt2>
        <a:srgbClr val="AEBBBA"/>
      </a:lt2>
      <a:accent1>
        <a:srgbClr val="004F5A"/>
      </a:accent1>
      <a:accent2>
        <a:srgbClr val="00728F"/>
      </a:accent2>
      <a:accent3>
        <a:srgbClr val="38939B"/>
      </a:accent3>
      <a:accent4>
        <a:srgbClr val="72AFB6"/>
      </a:accent4>
      <a:accent5>
        <a:srgbClr val="9FC6CD"/>
      </a:accent5>
      <a:accent6>
        <a:srgbClr val="BCD6CD"/>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36000" rIns="36000" bIns="36000" rtlCol="0" anchor="ctr" anchorCtr="0">
        <a:spAutoFit/>
      </a:bodyPr>
      <a:lstStyle>
        <a:defPPr>
          <a:defRPr sz="2100" dirty="0" smtClean="0">
            <a:solidFill>
              <a:schemeClr val="tx2"/>
            </a:solidFill>
            <a:latin typeface="Gill Sans MT"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EB4E1C4280774FA48927A78DE875FA" ma:contentTypeVersion="0" ma:contentTypeDescription="Create a new document." ma:contentTypeScope="" ma:versionID="b1cdc17edc2c56839938323308c6e37c">
  <xsd:schema xmlns:xsd="http://www.w3.org/2001/XMLSchema" xmlns:p="http://schemas.microsoft.com/office/2006/metadata/properties" xmlns:ns2="2872dc93-463f-46dd-81ed-33e0dd4e93a8" targetNamespace="http://schemas.microsoft.com/office/2006/metadata/properties" ma:root="true" ma:fieldsID="bb7becde1bea8e7c80f115a9bf843ea1" ns2:_="">
    <xsd:import namespace="2872dc93-463f-46dd-81ed-33e0dd4e93a8"/>
    <xsd:element name="properties">
      <xsd:complexType>
        <xsd:sequence>
          <xsd:element name="documentManagement">
            <xsd:complexType>
              <xsd:all>
                <xsd:element ref="ns2:TopicId" minOccurs="0"/>
              </xsd:all>
            </xsd:complexType>
          </xsd:element>
        </xsd:sequence>
      </xsd:complexType>
    </xsd:element>
  </xsd:schema>
  <xsd:schema xmlns:xsd="http://www.w3.org/2001/XMLSchema" xmlns:dms="http://schemas.microsoft.com/office/2006/documentManagement/types" targetNamespace="2872dc93-463f-46dd-81ed-33e0dd4e93a8" elementFormDefault="qualified">
    <xsd:import namespace="http://schemas.microsoft.com/office/2006/documentManagement/types"/>
    <xsd:element name="TopicId" ma:index="8" nillable="true" ma:displayName="TopicId" ma:hidden="true" ma:internalName="TopicId"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TopicId xmlns="2872dc93-463f-46dd-81ed-33e0dd4e93a8" xsi:nil="true"/>
  </documentManagement>
</p:properties>
</file>

<file path=customXml/itemProps1.xml><?xml version="1.0" encoding="utf-8"?>
<ds:datastoreItem xmlns:ds="http://schemas.openxmlformats.org/officeDocument/2006/customXml" ds:itemID="{2AE174A6-9FFE-422A-8FAD-3F9DA630CBD1}">
  <ds:schemaRefs>
    <ds:schemaRef ds:uri="http://schemas.microsoft.com/sharepoint/v3/contenttype/forms"/>
  </ds:schemaRefs>
</ds:datastoreItem>
</file>

<file path=customXml/itemProps2.xml><?xml version="1.0" encoding="utf-8"?>
<ds:datastoreItem xmlns:ds="http://schemas.openxmlformats.org/officeDocument/2006/customXml" ds:itemID="{EF5FF768-43D5-4C73-B646-02DBD332F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2dc93-463f-46dd-81ed-33e0dd4e93a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CF00BDF-B365-4711-B1D9-3A2EDB272E59}">
  <ds:schemaRefs>
    <ds:schemaRef ds:uri="http://purl.org/dc/dcmitype/"/>
    <ds:schemaRef ds:uri="http://purl.org/dc/elements/1.1/"/>
    <ds:schemaRef ds:uri="http://schemas.microsoft.com/office/2006/metadata/properties"/>
    <ds:schemaRef ds:uri="http://schemas.microsoft.com/office/2006/documentManagement/types"/>
    <ds:schemaRef ds:uri="2872dc93-463f-46dd-81ed-33e0dd4e93a8"/>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PRIO Template - (1.0) Gill Sans only</Template>
  <TotalTime>4750</TotalTime>
  <Words>1171</Words>
  <Application>Microsoft Office PowerPoint</Application>
  <PresentationFormat>On-screen Show (4:3)</PresentationFormat>
  <Paragraphs>206</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Gill Sans MT</vt:lpstr>
      <vt:lpstr>Times</vt:lpstr>
      <vt:lpstr>Times New Roman</vt:lpstr>
      <vt:lpstr>PRIO Template - (1.0) Gill Sans only</vt:lpstr>
      <vt:lpstr>Empowerment at the City of Joy? A study of a leadership program for survivors of sexual violence in Eastern DRC </vt:lpstr>
      <vt:lpstr>Background</vt:lpstr>
      <vt:lpstr>Research questions</vt:lpstr>
      <vt:lpstr>Female empowerment defined</vt:lpstr>
      <vt:lpstr>City of Joy (CoJ)</vt:lpstr>
      <vt:lpstr>Admission criteria</vt:lpstr>
      <vt:lpstr>City of Joy’s 10 tenets</vt:lpstr>
      <vt:lpstr>Empirical strategy</vt:lpstr>
      <vt:lpstr>Survey</vt:lpstr>
      <vt:lpstr>Questions about female leadership (survey)</vt:lpstr>
      <vt:lpstr>Female leadership</vt:lpstr>
      <vt:lpstr>Right to organize and time trends</vt:lpstr>
      <vt:lpstr>Gender roles</vt:lpstr>
      <vt:lpstr>Table 1. Regression of opinion shift – can a woman be the boss of men in business?</vt:lpstr>
      <vt:lpstr>Table 2. Regression of opinion shift – Should men decide about money?</vt:lpstr>
      <vt:lpstr>Quotes from qualitative interviews</vt:lpstr>
      <vt:lpstr>PowerPoint Presentation</vt:lpstr>
      <vt:lpstr>Preliminary conclusions and future directions </vt:lpstr>
      <vt:lpstr>PowerPoint Presentation</vt:lpstr>
    </vt:vector>
  </TitlesOfParts>
  <Company>PRIO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ragnhild</dc:creator>
  <cp:lastModifiedBy>Gudrun Østby</cp:lastModifiedBy>
  <cp:revision>316</cp:revision>
  <dcterms:created xsi:type="dcterms:W3CDTF">2010-11-11T10:59:36Z</dcterms:created>
  <dcterms:modified xsi:type="dcterms:W3CDTF">2016-12-08T21:49:13Z</dcterms:modified>
</cp:coreProperties>
</file>