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8" r:id="rId1"/>
  </p:sldMasterIdLst>
  <p:notesMasterIdLst>
    <p:notesMasterId r:id="rId3"/>
  </p:notesMasterIdLst>
  <p:sldIdLst>
    <p:sldId id="256" r:id="rId2"/>
  </p:sldIdLst>
  <p:sldSz cx="42773600" cy="30243463"/>
  <p:notesSz cx="6858000" cy="9144000"/>
  <p:embeddedFontLst>
    <p:embeddedFont>
      <p:font typeface="Verdana" panose="020B060403050404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2086158" algn="l" rtl="0" fontAlgn="base">
      <a:spcBef>
        <a:spcPct val="0"/>
      </a:spcBef>
      <a:spcAft>
        <a:spcPct val="0"/>
      </a:spcAft>
      <a:defRPr kern="1200">
        <a:solidFill>
          <a:schemeClr val="tx1"/>
        </a:solidFill>
        <a:latin typeface="Calibri" pitchFamily="34" charset="0"/>
        <a:ea typeface="+mn-ea"/>
        <a:cs typeface="+mn-cs"/>
      </a:defRPr>
    </a:lvl2pPr>
    <a:lvl3pPr marL="4172316" algn="l" rtl="0" fontAlgn="base">
      <a:spcBef>
        <a:spcPct val="0"/>
      </a:spcBef>
      <a:spcAft>
        <a:spcPct val="0"/>
      </a:spcAft>
      <a:defRPr kern="1200">
        <a:solidFill>
          <a:schemeClr val="tx1"/>
        </a:solidFill>
        <a:latin typeface="Calibri" pitchFamily="34" charset="0"/>
        <a:ea typeface="+mn-ea"/>
        <a:cs typeface="+mn-cs"/>
      </a:defRPr>
    </a:lvl3pPr>
    <a:lvl4pPr marL="6258474" algn="l" rtl="0" fontAlgn="base">
      <a:spcBef>
        <a:spcPct val="0"/>
      </a:spcBef>
      <a:spcAft>
        <a:spcPct val="0"/>
      </a:spcAft>
      <a:defRPr kern="1200">
        <a:solidFill>
          <a:schemeClr val="tx1"/>
        </a:solidFill>
        <a:latin typeface="Calibri" pitchFamily="34" charset="0"/>
        <a:ea typeface="+mn-ea"/>
        <a:cs typeface="+mn-cs"/>
      </a:defRPr>
    </a:lvl4pPr>
    <a:lvl5pPr marL="8344632" algn="l" rtl="0" fontAlgn="base">
      <a:spcBef>
        <a:spcPct val="0"/>
      </a:spcBef>
      <a:spcAft>
        <a:spcPct val="0"/>
      </a:spcAft>
      <a:defRPr kern="1200">
        <a:solidFill>
          <a:schemeClr val="tx1"/>
        </a:solidFill>
        <a:latin typeface="Calibri" pitchFamily="34" charset="0"/>
        <a:ea typeface="+mn-ea"/>
        <a:cs typeface="+mn-cs"/>
      </a:defRPr>
    </a:lvl5pPr>
    <a:lvl6pPr marL="10430789" algn="l" defTabSz="4172316" rtl="0" eaLnBrk="1" latinLnBrk="0" hangingPunct="1">
      <a:defRPr kern="1200">
        <a:solidFill>
          <a:schemeClr val="tx1"/>
        </a:solidFill>
        <a:latin typeface="Calibri" pitchFamily="34" charset="0"/>
        <a:ea typeface="+mn-ea"/>
        <a:cs typeface="+mn-cs"/>
      </a:defRPr>
    </a:lvl6pPr>
    <a:lvl7pPr marL="12516947" algn="l" defTabSz="4172316" rtl="0" eaLnBrk="1" latinLnBrk="0" hangingPunct="1">
      <a:defRPr kern="1200">
        <a:solidFill>
          <a:schemeClr val="tx1"/>
        </a:solidFill>
        <a:latin typeface="Calibri" pitchFamily="34" charset="0"/>
        <a:ea typeface="+mn-ea"/>
        <a:cs typeface="+mn-cs"/>
      </a:defRPr>
    </a:lvl7pPr>
    <a:lvl8pPr marL="14603105" algn="l" defTabSz="4172316" rtl="0" eaLnBrk="1" latinLnBrk="0" hangingPunct="1">
      <a:defRPr kern="1200">
        <a:solidFill>
          <a:schemeClr val="tx1"/>
        </a:solidFill>
        <a:latin typeface="Calibri" pitchFamily="34" charset="0"/>
        <a:ea typeface="+mn-ea"/>
        <a:cs typeface="+mn-cs"/>
      </a:defRPr>
    </a:lvl8pPr>
    <a:lvl9pPr marL="16689263" algn="l" defTabSz="4172316"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3F9C35"/>
    <a:srgbClr val="FFFFFF"/>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ijl, donker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9" autoAdjust="0"/>
    <p:restoredTop sz="99678" autoAdjust="0"/>
  </p:normalViewPr>
  <p:slideViewPr>
    <p:cSldViewPr snapToGrid="0" showGuides="1">
      <p:cViewPr varScale="1">
        <p:scale>
          <a:sx n="16" d="100"/>
          <a:sy n="16" d="100"/>
        </p:scale>
        <p:origin x="-1470" y="630"/>
      </p:cViewPr>
      <p:guideLst>
        <p:guide orient="horz" pos="481"/>
        <p:guide orient="horz" pos="5130"/>
        <p:guide orient="horz" pos="18590"/>
        <p:guide pos="965"/>
        <p:guide pos="25979"/>
        <p:guide pos="13098"/>
        <p:guide pos="13856"/>
        <p:guide pos="17386"/>
        <p:guide pos="21683"/>
        <p:guide pos="18153"/>
        <p:guide pos="22452"/>
        <p:guide pos="7410"/>
        <p:guide pos="6639"/>
        <p:guide pos="5261"/>
        <p:guide pos="4503"/>
        <p:guide pos="8786"/>
        <p:guide pos="9572"/>
        <p:guide pos="19544"/>
        <p:guide pos="20309"/>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D03E0-9EC7-4D47-9565-3FF8B51D5F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A76F4C03-19F5-4C22-9B81-A23832AC4441}">
      <dgm:prSet phldrT="[Text]">
        <dgm:style>
          <a:lnRef idx="2">
            <a:schemeClr val="accent5"/>
          </a:lnRef>
          <a:fillRef idx="1">
            <a:schemeClr val="lt1"/>
          </a:fillRef>
          <a:effectRef idx="0">
            <a:schemeClr val="accent5"/>
          </a:effectRef>
          <a:fontRef idx="minor">
            <a:schemeClr val="dk1"/>
          </a:fontRef>
        </dgm:style>
      </dgm:prSet>
      <dgm:spPr/>
      <dgm:t>
        <a:bodyPr/>
        <a:lstStyle/>
        <a:p>
          <a:r>
            <a:rPr lang="en-GB" dirty="0">
              <a:solidFill>
                <a:sysClr val="windowText" lastClr="000000"/>
              </a:solidFill>
            </a:rPr>
            <a:t>Provinces: South-Kivu and </a:t>
          </a:r>
          <a:r>
            <a:rPr lang="en-GB" dirty="0" err="1">
              <a:solidFill>
                <a:sysClr val="windowText" lastClr="000000"/>
              </a:solidFill>
            </a:rPr>
            <a:t>Tanganika</a:t>
          </a:r>
          <a:r>
            <a:rPr lang="en-GB" dirty="0">
              <a:solidFill>
                <a:sysClr val="windowText" lastClr="000000"/>
              </a:solidFill>
            </a:rPr>
            <a:t> </a:t>
          </a:r>
        </a:p>
      </dgm:t>
    </dgm:pt>
    <dgm:pt modelId="{D0D3BA15-9C25-4314-83C0-414AF5CE780B}" type="parTrans" cxnId="{98421353-300D-4B7A-9150-278B34F7BA96}">
      <dgm:prSet/>
      <dgm:spPr/>
      <dgm:t>
        <a:bodyPr/>
        <a:lstStyle/>
        <a:p>
          <a:endParaRPr lang="en-GB"/>
        </a:p>
      </dgm:t>
    </dgm:pt>
    <dgm:pt modelId="{B7FF361F-5B50-4ED9-A617-6815417B79C4}" type="sibTrans" cxnId="{98421353-300D-4B7A-9150-278B34F7BA96}">
      <dgm:prSet/>
      <dgm:spPr/>
      <dgm:t>
        <a:bodyPr/>
        <a:lstStyle/>
        <a:p>
          <a:endParaRPr lang="en-GB"/>
        </a:p>
      </dgm:t>
    </dgm:pt>
    <dgm:pt modelId="{AC2D0BC0-06B1-4AF9-B588-DDDB02E220AC}">
      <dgm:prSet phldrT="[Text]">
        <dgm:style>
          <a:lnRef idx="2">
            <a:schemeClr val="accent5"/>
          </a:lnRef>
          <a:fillRef idx="1">
            <a:schemeClr val="lt1"/>
          </a:fillRef>
          <a:effectRef idx="0">
            <a:schemeClr val="accent5"/>
          </a:effectRef>
          <a:fontRef idx="minor">
            <a:schemeClr val="dk1"/>
          </a:fontRef>
        </dgm:style>
      </dgm:prSet>
      <dgm:spPr/>
      <dgm:t>
        <a:bodyPr/>
        <a:lstStyle/>
        <a:p>
          <a:r>
            <a:rPr lang="en-GB" dirty="0" err="1">
              <a:solidFill>
                <a:sysClr val="windowText" lastClr="000000"/>
              </a:solidFill>
            </a:rPr>
            <a:t>PLace</a:t>
          </a:r>
          <a:r>
            <a:rPr lang="en-GB" dirty="0">
              <a:solidFill>
                <a:sysClr val="windowText" lastClr="000000"/>
              </a:solidFill>
            </a:rPr>
            <a:t>: </a:t>
          </a:r>
          <a:r>
            <a:rPr lang="en-GB" dirty="0" err="1" smtClean="0">
              <a:solidFill>
                <a:sysClr val="windowText" lastClr="000000"/>
              </a:solidFill>
            </a:rPr>
            <a:t>Kamituga</a:t>
          </a:r>
          <a:r>
            <a:rPr lang="en-GB" dirty="0" smtClean="0">
              <a:solidFill>
                <a:sysClr val="windowText" lastClr="000000"/>
              </a:solidFill>
            </a:rPr>
            <a:t> (</a:t>
          </a:r>
          <a:r>
            <a:rPr lang="en-GB" dirty="0" err="1" smtClean="0">
              <a:solidFill>
                <a:sysClr val="windowText" lastClr="000000"/>
              </a:solidFill>
            </a:rPr>
            <a:t>Mwenga</a:t>
          </a:r>
          <a:r>
            <a:rPr lang="en-GB" dirty="0" smtClean="0">
              <a:solidFill>
                <a:sysClr val="windowText" lastClr="000000"/>
              </a:solidFill>
            </a:rPr>
            <a:t>), </a:t>
          </a:r>
          <a:r>
            <a:rPr lang="en-GB" dirty="0" err="1">
              <a:solidFill>
                <a:sysClr val="windowText" lastClr="000000"/>
              </a:solidFill>
            </a:rPr>
            <a:t>Nyabibwe</a:t>
          </a:r>
          <a:r>
            <a:rPr lang="en-GB" dirty="0">
              <a:solidFill>
                <a:sysClr val="windowText" lastClr="000000"/>
              </a:solidFill>
            </a:rPr>
            <a:t>, </a:t>
          </a:r>
          <a:r>
            <a:rPr lang="en-GB" dirty="0" err="1">
              <a:solidFill>
                <a:sysClr val="windowText" lastClr="000000"/>
              </a:solidFill>
            </a:rPr>
            <a:t>Kisengo</a:t>
          </a:r>
          <a:r>
            <a:rPr lang="en-GB" dirty="0">
              <a:solidFill>
                <a:sysClr val="windowText" lastClr="000000"/>
              </a:solidFill>
            </a:rPr>
            <a:t> </a:t>
          </a:r>
          <a:r>
            <a:rPr lang="en-GB" dirty="0" smtClean="0">
              <a:solidFill>
                <a:sysClr val="windowText" lastClr="000000"/>
              </a:solidFill>
            </a:rPr>
            <a:t> (</a:t>
          </a:r>
          <a:r>
            <a:rPr lang="en-GB" dirty="0" err="1" smtClean="0">
              <a:solidFill>
                <a:sysClr val="windowText" lastClr="000000"/>
              </a:solidFill>
            </a:rPr>
            <a:t>Nyunzu</a:t>
          </a:r>
          <a:r>
            <a:rPr lang="en-GB" dirty="0" smtClean="0">
              <a:solidFill>
                <a:sysClr val="windowText" lastClr="000000"/>
              </a:solidFill>
            </a:rPr>
            <a:t>) and </a:t>
          </a:r>
          <a:r>
            <a:rPr lang="en-GB" dirty="0" err="1">
              <a:solidFill>
                <a:sysClr val="windowText" lastClr="000000"/>
              </a:solidFill>
            </a:rPr>
            <a:t>Manono</a:t>
          </a:r>
          <a:r>
            <a:rPr lang="en-GB" dirty="0">
              <a:solidFill>
                <a:sysClr val="windowText" lastClr="000000"/>
              </a:solidFill>
            </a:rPr>
            <a:t>. </a:t>
          </a:r>
        </a:p>
      </dgm:t>
    </dgm:pt>
    <dgm:pt modelId="{D57D733D-B514-4571-9A89-F54C735367CE}" type="parTrans" cxnId="{621918B0-0122-4B28-86BB-BEC557E95D40}">
      <dgm:prSet/>
      <dgm:spPr/>
      <dgm:t>
        <a:bodyPr/>
        <a:lstStyle/>
        <a:p>
          <a:endParaRPr lang="en-GB"/>
        </a:p>
      </dgm:t>
    </dgm:pt>
    <dgm:pt modelId="{6D333CEE-23AE-48BE-8BC4-42EDBC780469}" type="sibTrans" cxnId="{621918B0-0122-4B28-86BB-BEC557E95D40}">
      <dgm:prSet/>
      <dgm:spPr/>
      <dgm:t>
        <a:bodyPr/>
        <a:lstStyle/>
        <a:p>
          <a:endParaRPr lang="en-GB"/>
        </a:p>
      </dgm:t>
    </dgm:pt>
    <dgm:pt modelId="{6C6CB947-C519-4CC4-AD3E-AB9FFDE6CF8F}">
      <dgm:prSet phldrT="[Text]">
        <dgm:style>
          <a:lnRef idx="2">
            <a:schemeClr val="accent5"/>
          </a:lnRef>
          <a:fillRef idx="1">
            <a:schemeClr val="lt1"/>
          </a:fillRef>
          <a:effectRef idx="0">
            <a:schemeClr val="accent5"/>
          </a:effectRef>
          <a:fontRef idx="minor">
            <a:schemeClr val="dk1"/>
          </a:fontRef>
        </dgm:style>
      </dgm:prSet>
      <dgm:spPr/>
      <dgm:t>
        <a:bodyPr/>
        <a:lstStyle/>
        <a:p>
          <a:r>
            <a:rPr lang="en-GB" dirty="0">
              <a:solidFill>
                <a:sysClr val="windowText" lastClr="000000"/>
              </a:solidFill>
            </a:rPr>
            <a:t>Participants: state officers at provincial and local level; local Ngo focusing on women, men and women miners, people living in the mining community</a:t>
          </a:r>
        </a:p>
      </dgm:t>
    </dgm:pt>
    <dgm:pt modelId="{C6B94E44-5DFF-46AB-8FFB-050D08CEC269}" type="parTrans" cxnId="{C91DBDEB-DB82-4B66-A314-5C90E700B019}">
      <dgm:prSet/>
      <dgm:spPr/>
      <dgm:t>
        <a:bodyPr/>
        <a:lstStyle/>
        <a:p>
          <a:endParaRPr lang="en-GB"/>
        </a:p>
      </dgm:t>
    </dgm:pt>
    <dgm:pt modelId="{9CAC58E1-A4FA-4301-93B5-BE7F17B120FF}" type="sibTrans" cxnId="{C91DBDEB-DB82-4B66-A314-5C90E700B019}">
      <dgm:prSet/>
      <dgm:spPr/>
      <dgm:t>
        <a:bodyPr/>
        <a:lstStyle/>
        <a:p>
          <a:endParaRPr lang="en-GB"/>
        </a:p>
      </dgm:t>
    </dgm:pt>
    <dgm:pt modelId="{E40BD0E2-5352-4E1C-848A-5CFEABEEA684}" type="pres">
      <dgm:prSet presAssocID="{4DBD03E0-9EC7-4D47-9565-3FF8B51D5F25}" presName="linear" presStyleCnt="0">
        <dgm:presLayoutVars>
          <dgm:animLvl val="lvl"/>
          <dgm:resizeHandles val="exact"/>
        </dgm:presLayoutVars>
      </dgm:prSet>
      <dgm:spPr/>
      <dgm:t>
        <a:bodyPr/>
        <a:lstStyle/>
        <a:p>
          <a:endParaRPr lang="en-GB"/>
        </a:p>
      </dgm:t>
    </dgm:pt>
    <dgm:pt modelId="{5BC64531-DED6-4B3A-B772-4C22DDCA63BC}" type="pres">
      <dgm:prSet presAssocID="{A76F4C03-19F5-4C22-9B81-A23832AC4441}" presName="parentText" presStyleLbl="node1" presStyleIdx="0" presStyleCnt="3" custScaleX="92104" custScaleY="57819">
        <dgm:presLayoutVars>
          <dgm:chMax val="0"/>
          <dgm:bulletEnabled val="1"/>
        </dgm:presLayoutVars>
      </dgm:prSet>
      <dgm:spPr/>
      <dgm:t>
        <a:bodyPr/>
        <a:lstStyle/>
        <a:p>
          <a:endParaRPr lang="en-GB"/>
        </a:p>
      </dgm:t>
    </dgm:pt>
    <dgm:pt modelId="{DFF3F293-B07D-46B3-8B66-C082094422EE}" type="pres">
      <dgm:prSet presAssocID="{B7FF361F-5B50-4ED9-A617-6815417B79C4}" presName="spacer" presStyleCnt="0"/>
      <dgm:spPr/>
    </dgm:pt>
    <dgm:pt modelId="{9F1B1834-9AFE-4327-B6EA-785731C0D6FC}" type="pres">
      <dgm:prSet presAssocID="{AC2D0BC0-06B1-4AF9-B588-DDDB02E220AC}" presName="parentText" presStyleLbl="node1" presStyleIdx="1" presStyleCnt="3" custScaleX="92104" custScaleY="70457">
        <dgm:presLayoutVars>
          <dgm:chMax val="0"/>
          <dgm:bulletEnabled val="1"/>
        </dgm:presLayoutVars>
      </dgm:prSet>
      <dgm:spPr/>
      <dgm:t>
        <a:bodyPr/>
        <a:lstStyle/>
        <a:p>
          <a:endParaRPr lang="en-GB"/>
        </a:p>
      </dgm:t>
    </dgm:pt>
    <dgm:pt modelId="{CC1C2CDC-5ABD-49C5-A826-82CDF8927F3C}" type="pres">
      <dgm:prSet presAssocID="{6D333CEE-23AE-48BE-8BC4-42EDBC780469}" presName="spacer" presStyleCnt="0"/>
      <dgm:spPr/>
    </dgm:pt>
    <dgm:pt modelId="{0E2DFD40-9C4F-4B1C-BDD9-EE17CFA6F48D}" type="pres">
      <dgm:prSet presAssocID="{6C6CB947-C519-4CC4-AD3E-AB9FFDE6CF8F}" presName="parentText" presStyleLbl="node1" presStyleIdx="2" presStyleCnt="3" custScaleX="92104" custScaleY="110046">
        <dgm:presLayoutVars>
          <dgm:chMax val="0"/>
          <dgm:bulletEnabled val="1"/>
        </dgm:presLayoutVars>
      </dgm:prSet>
      <dgm:spPr/>
      <dgm:t>
        <a:bodyPr/>
        <a:lstStyle/>
        <a:p>
          <a:endParaRPr lang="en-GB"/>
        </a:p>
      </dgm:t>
    </dgm:pt>
  </dgm:ptLst>
  <dgm:cxnLst>
    <dgm:cxn modelId="{621918B0-0122-4B28-86BB-BEC557E95D40}" srcId="{4DBD03E0-9EC7-4D47-9565-3FF8B51D5F25}" destId="{AC2D0BC0-06B1-4AF9-B588-DDDB02E220AC}" srcOrd="1" destOrd="0" parTransId="{D57D733D-B514-4571-9A89-F54C735367CE}" sibTransId="{6D333CEE-23AE-48BE-8BC4-42EDBC780469}"/>
    <dgm:cxn modelId="{F59CADF6-9E1B-4E42-8D95-63AC0BF9DC77}" type="presOf" srcId="{4DBD03E0-9EC7-4D47-9565-3FF8B51D5F25}" destId="{E40BD0E2-5352-4E1C-848A-5CFEABEEA684}" srcOrd="0" destOrd="0" presId="urn:microsoft.com/office/officeart/2005/8/layout/vList2"/>
    <dgm:cxn modelId="{C91DBDEB-DB82-4B66-A314-5C90E700B019}" srcId="{4DBD03E0-9EC7-4D47-9565-3FF8B51D5F25}" destId="{6C6CB947-C519-4CC4-AD3E-AB9FFDE6CF8F}" srcOrd="2" destOrd="0" parTransId="{C6B94E44-5DFF-46AB-8FFB-050D08CEC269}" sibTransId="{9CAC58E1-A4FA-4301-93B5-BE7F17B120FF}"/>
    <dgm:cxn modelId="{98421353-300D-4B7A-9150-278B34F7BA96}" srcId="{4DBD03E0-9EC7-4D47-9565-3FF8B51D5F25}" destId="{A76F4C03-19F5-4C22-9B81-A23832AC4441}" srcOrd="0" destOrd="0" parTransId="{D0D3BA15-9C25-4314-83C0-414AF5CE780B}" sibTransId="{B7FF361F-5B50-4ED9-A617-6815417B79C4}"/>
    <dgm:cxn modelId="{07920C6D-1930-4A70-A261-1DC26330A0FC}" type="presOf" srcId="{AC2D0BC0-06B1-4AF9-B588-DDDB02E220AC}" destId="{9F1B1834-9AFE-4327-B6EA-785731C0D6FC}" srcOrd="0" destOrd="0" presId="urn:microsoft.com/office/officeart/2005/8/layout/vList2"/>
    <dgm:cxn modelId="{B5169018-1FD6-445D-A272-C974B2CD34F7}" type="presOf" srcId="{A76F4C03-19F5-4C22-9B81-A23832AC4441}" destId="{5BC64531-DED6-4B3A-B772-4C22DDCA63BC}" srcOrd="0" destOrd="0" presId="urn:microsoft.com/office/officeart/2005/8/layout/vList2"/>
    <dgm:cxn modelId="{191626D2-468F-4BEB-87D8-BA6BD207B1A1}" type="presOf" srcId="{6C6CB947-C519-4CC4-AD3E-AB9FFDE6CF8F}" destId="{0E2DFD40-9C4F-4B1C-BDD9-EE17CFA6F48D}" srcOrd="0" destOrd="0" presId="urn:microsoft.com/office/officeart/2005/8/layout/vList2"/>
    <dgm:cxn modelId="{92E2F933-3709-459F-B1FF-BED42F1483BE}" type="presParOf" srcId="{E40BD0E2-5352-4E1C-848A-5CFEABEEA684}" destId="{5BC64531-DED6-4B3A-B772-4C22DDCA63BC}" srcOrd="0" destOrd="0" presId="urn:microsoft.com/office/officeart/2005/8/layout/vList2"/>
    <dgm:cxn modelId="{4D594AB0-E211-4F8E-B651-3B076D3C50A5}" type="presParOf" srcId="{E40BD0E2-5352-4E1C-848A-5CFEABEEA684}" destId="{DFF3F293-B07D-46B3-8B66-C082094422EE}" srcOrd="1" destOrd="0" presId="urn:microsoft.com/office/officeart/2005/8/layout/vList2"/>
    <dgm:cxn modelId="{59C1B6B4-4A16-40D0-8539-62C03C2AD460}" type="presParOf" srcId="{E40BD0E2-5352-4E1C-848A-5CFEABEEA684}" destId="{9F1B1834-9AFE-4327-B6EA-785731C0D6FC}" srcOrd="2" destOrd="0" presId="urn:microsoft.com/office/officeart/2005/8/layout/vList2"/>
    <dgm:cxn modelId="{3FB7E2D3-C037-4847-AFC0-C0FB4FC91103}" type="presParOf" srcId="{E40BD0E2-5352-4E1C-848A-5CFEABEEA684}" destId="{CC1C2CDC-5ABD-49C5-A826-82CDF8927F3C}" srcOrd="3" destOrd="0" presId="urn:microsoft.com/office/officeart/2005/8/layout/vList2"/>
    <dgm:cxn modelId="{6F3329EF-627F-463F-BF6A-8F91207817B5}" type="presParOf" srcId="{E40BD0E2-5352-4E1C-848A-5CFEABEEA684}" destId="{0E2DFD40-9C4F-4B1C-BDD9-EE17CFA6F48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64531-DED6-4B3A-B772-4C22DDCA63BC}">
      <dsp:nvSpPr>
        <dsp:cNvPr id="0" name=""/>
        <dsp:cNvSpPr/>
      </dsp:nvSpPr>
      <dsp:spPr>
        <a:xfrm>
          <a:off x="327394" y="86793"/>
          <a:ext cx="7637873" cy="1063737"/>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a:solidFill>
                <a:sysClr val="windowText" lastClr="000000"/>
              </a:solidFill>
            </a:rPr>
            <a:t>Provinces: South-Kivu and </a:t>
          </a:r>
          <a:r>
            <a:rPr lang="en-GB" sz="2600" kern="1200" dirty="0" err="1">
              <a:solidFill>
                <a:sysClr val="windowText" lastClr="000000"/>
              </a:solidFill>
            </a:rPr>
            <a:t>Tanganika</a:t>
          </a:r>
          <a:r>
            <a:rPr lang="en-GB" sz="2600" kern="1200" dirty="0">
              <a:solidFill>
                <a:sysClr val="windowText" lastClr="000000"/>
              </a:solidFill>
            </a:rPr>
            <a:t> </a:t>
          </a:r>
        </a:p>
      </dsp:txBody>
      <dsp:txXfrm>
        <a:off x="379321" y="138720"/>
        <a:ext cx="7534019" cy="959883"/>
      </dsp:txXfrm>
    </dsp:sp>
    <dsp:sp modelId="{9F1B1834-9AFE-4327-B6EA-785731C0D6FC}">
      <dsp:nvSpPr>
        <dsp:cNvPr id="0" name=""/>
        <dsp:cNvSpPr/>
      </dsp:nvSpPr>
      <dsp:spPr>
        <a:xfrm>
          <a:off x="327394" y="1225410"/>
          <a:ext cx="7637873" cy="1296247"/>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err="1">
              <a:solidFill>
                <a:sysClr val="windowText" lastClr="000000"/>
              </a:solidFill>
            </a:rPr>
            <a:t>PLace</a:t>
          </a:r>
          <a:r>
            <a:rPr lang="en-GB" sz="2600" kern="1200" dirty="0">
              <a:solidFill>
                <a:sysClr val="windowText" lastClr="000000"/>
              </a:solidFill>
            </a:rPr>
            <a:t>: </a:t>
          </a:r>
          <a:r>
            <a:rPr lang="en-GB" sz="2600" kern="1200" dirty="0" err="1" smtClean="0">
              <a:solidFill>
                <a:sysClr val="windowText" lastClr="000000"/>
              </a:solidFill>
            </a:rPr>
            <a:t>Kamituga</a:t>
          </a:r>
          <a:r>
            <a:rPr lang="en-GB" sz="2600" kern="1200" dirty="0" smtClean="0">
              <a:solidFill>
                <a:sysClr val="windowText" lastClr="000000"/>
              </a:solidFill>
            </a:rPr>
            <a:t> (</a:t>
          </a:r>
          <a:r>
            <a:rPr lang="en-GB" sz="2600" kern="1200" dirty="0" err="1" smtClean="0">
              <a:solidFill>
                <a:sysClr val="windowText" lastClr="000000"/>
              </a:solidFill>
            </a:rPr>
            <a:t>Mwenga</a:t>
          </a:r>
          <a:r>
            <a:rPr lang="en-GB" sz="2600" kern="1200" dirty="0" smtClean="0">
              <a:solidFill>
                <a:sysClr val="windowText" lastClr="000000"/>
              </a:solidFill>
            </a:rPr>
            <a:t>), </a:t>
          </a:r>
          <a:r>
            <a:rPr lang="en-GB" sz="2600" kern="1200" dirty="0" err="1">
              <a:solidFill>
                <a:sysClr val="windowText" lastClr="000000"/>
              </a:solidFill>
            </a:rPr>
            <a:t>Nyabibwe</a:t>
          </a:r>
          <a:r>
            <a:rPr lang="en-GB" sz="2600" kern="1200" dirty="0">
              <a:solidFill>
                <a:sysClr val="windowText" lastClr="000000"/>
              </a:solidFill>
            </a:rPr>
            <a:t>, </a:t>
          </a:r>
          <a:r>
            <a:rPr lang="en-GB" sz="2600" kern="1200" dirty="0" err="1">
              <a:solidFill>
                <a:sysClr val="windowText" lastClr="000000"/>
              </a:solidFill>
            </a:rPr>
            <a:t>Kisengo</a:t>
          </a:r>
          <a:r>
            <a:rPr lang="en-GB" sz="2600" kern="1200" dirty="0">
              <a:solidFill>
                <a:sysClr val="windowText" lastClr="000000"/>
              </a:solidFill>
            </a:rPr>
            <a:t> </a:t>
          </a:r>
          <a:r>
            <a:rPr lang="en-GB" sz="2600" kern="1200" dirty="0" smtClean="0">
              <a:solidFill>
                <a:sysClr val="windowText" lastClr="000000"/>
              </a:solidFill>
            </a:rPr>
            <a:t> (</a:t>
          </a:r>
          <a:r>
            <a:rPr lang="en-GB" sz="2600" kern="1200" dirty="0" err="1" smtClean="0">
              <a:solidFill>
                <a:sysClr val="windowText" lastClr="000000"/>
              </a:solidFill>
            </a:rPr>
            <a:t>Nyunzu</a:t>
          </a:r>
          <a:r>
            <a:rPr lang="en-GB" sz="2600" kern="1200" dirty="0" smtClean="0">
              <a:solidFill>
                <a:sysClr val="windowText" lastClr="000000"/>
              </a:solidFill>
            </a:rPr>
            <a:t>) and </a:t>
          </a:r>
          <a:r>
            <a:rPr lang="en-GB" sz="2600" kern="1200" dirty="0" err="1">
              <a:solidFill>
                <a:sysClr val="windowText" lastClr="000000"/>
              </a:solidFill>
            </a:rPr>
            <a:t>Manono</a:t>
          </a:r>
          <a:r>
            <a:rPr lang="en-GB" sz="2600" kern="1200" dirty="0">
              <a:solidFill>
                <a:sysClr val="windowText" lastClr="000000"/>
              </a:solidFill>
            </a:rPr>
            <a:t>. </a:t>
          </a:r>
        </a:p>
      </dsp:txBody>
      <dsp:txXfrm>
        <a:off x="390672" y="1288688"/>
        <a:ext cx="7511317" cy="1169691"/>
      </dsp:txXfrm>
    </dsp:sp>
    <dsp:sp modelId="{0E2DFD40-9C4F-4B1C-BDD9-EE17CFA6F48D}">
      <dsp:nvSpPr>
        <dsp:cNvPr id="0" name=""/>
        <dsp:cNvSpPr/>
      </dsp:nvSpPr>
      <dsp:spPr>
        <a:xfrm>
          <a:off x="327394" y="2596538"/>
          <a:ext cx="7637873" cy="2024594"/>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a:solidFill>
                <a:sysClr val="windowText" lastClr="000000"/>
              </a:solidFill>
            </a:rPr>
            <a:t>Participants: state officers at provincial and local level; local Ngo focusing on women, men and women miners, people living in the mining community</a:t>
          </a:r>
        </a:p>
      </dsp:txBody>
      <dsp:txXfrm>
        <a:off x="426227" y="2695371"/>
        <a:ext cx="7440207" cy="18269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3F74B-A766-43FB-8006-60B8A5AD3F0C}" type="datetimeFigureOut">
              <a:rPr lang="nl-NL" smtClean="0"/>
              <a:t>5-12-2016</a:t>
            </a:fld>
            <a:endParaRPr lang="nl-NL" dirty="0"/>
          </a:p>
        </p:txBody>
      </p:sp>
      <p:sp>
        <p:nvSpPr>
          <p:cNvPr id="4" name="Tijdelijke aanduiding voor dia-afbeelding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0470B-77CA-4AF0-9894-7B9194410B60}" type="slidenum">
              <a:rPr lang="nl-NL" smtClean="0"/>
              <a:t>‹#›</a:t>
            </a:fld>
            <a:endParaRPr lang="nl-NL" dirty="0"/>
          </a:p>
        </p:txBody>
      </p:sp>
    </p:spTree>
    <p:extLst>
      <p:ext uri="{BB962C8B-B14F-4D97-AF65-F5344CB8AC3E}">
        <p14:creationId xmlns:p14="http://schemas.microsoft.com/office/powerpoint/2010/main" val="1309602673"/>
      </p:ext>
    </p:extLst>
  </p:cSld>
  <p:clrMap bg1="lt1" tx1="dk1" bg2="lt2" tx2="dk2" accent1="accent1" accent2="accent2" accent3="accent3" accent4="accent4" accent5="accent5" accent6="accent6" hlink="hlink" folHlink="folHlink"/>
  <p:notesStyle>
    <a:lvl1pPr marL="0" algn="l" defTabSz="4172316" rtl="0" eaLnBrk="1" latinLnBrk="0" hangingPunct="1">
      <a:defRPr sz="5500" kern="1200">
        <a:solidFill>
          <a:schemeClr val="tx1"/>
        </a:solidFill>
        <a:latin typeface="+mn-lt"/>
        <a:ea typeface="+mn-ea"/>
        <a:cs typeface="+mn-cs"/>
      </a:defRPr>
    </a:lvl1pPr>
    <a:lvl2pPr marL="2086158" algn="l" defTabSz="4172316" rtl="0" eaLnBrk="1" latinLnBrk="0" hangingPunct="1">
      <a:defRPr sz="5500" kern="1200">
        <a:solidFill>
          <a:schemeClr val="tx1"/>
        </a:solidFill>
        <a:latin typeface="+mn-lt"/>
        <a:ea typeface="+mn-ea"/>
        <a:cs typeface="+mn-cs"/>
      </a:defRPr>
    </a:lvl2pPr>
    <a:lvl3pPr marL="4172316" algn="l" defTabSz="4172316" rtl="0" eaLnBrk="1" latinLnBrk="0" hangingPunct="1">
      <a:defRPr sz="5500" kern="1200">
        <a:solidFill>
          <a:schemeClr val="tx1"/>
        </a:solidFill>
        <a:latin typeface="+mn-lt"/>
        <a:ea typeface="+mn-ea"/>
        <a:cs typeface="+mn-cs"/>
      </a:defRPr>
    </a:lvl3pPr>
    <a:lvl4pPr marL="6258474" algn="l" defTabSz="4172316" rtl="0" eaLnBrk="1" latinLnBrk="0" hangingPunct="1">
      <a:defRPr sz="5500" kern="1200">
        <a:solidFill>
          <a:schemeClr val="tx1"/>
        </a:solidFill>
        <a:latin typeface="+mn-lt"/>
        <a:ea typeface="+mn-ea"/>
        <a:cs typeface="+mn-cs"/>
      </a:defRPr>
    </a:lvl4pPr>
    <a:lvl5pPr marL="8344632" algn="l" defTabSz="4172316" rtl="0" eaLnBrk="1" latinLnBrk="0" hangingPunct="1">
      <a:defRPr sz="5500" kern="1200">
        <a:solidFill>
          <a:schemeClr val="tx1"/>
        </a:solidFill>
        <a:latin typeface="+mn-lt"/>
        <a:ea typeface="+mn-ea"/>
        <a:cs typeface="+mn-cs"/>
      </a:defRPr>
    </a:lvl5pPr>
    <a:lvl6pPr marL="10430789" algn="l" defTabSz="4172316" rtl="0" eaLnBrk="1" latinLnBrk="0" hangingPunct="1">
      <a:defRPr sz="5500" kern="1200">
        <a:solidFill>
          <a:schemeClr val="tx1"/>
        </a:solidFill>
        <a:latin typeface="+mn-lt"/>
        <a:ea typeface="+mn-ea"/>
        <a:cs typeface="+mn-cs"/>
      </a:defRPr>
    </a:lvl6pPr>
    <a:lvl7pPr marL="12516947" algn="l" defTabSz="4172316" rtl="0" eaLnBrk="1" latinLnBrk="0" hangingPunct="1">
      <a:defRPr sz="5500" kern="1200">
        <a:solidFill>
          <a:schemeClr val="tx1"/>
        </a:solidFill>
        <a:latin typeface="+mn-lt"/>
        <a:ea typeface="+mn-ea"/>
        <a:cs typeface="+mn-cs"/>
      </a:defRPr>
    </a:lvl7pPr>
    <a:lvl8pPr marL="14603105" algn="l" defTabSz="4172316" rtl="0" eaLnBrk="1" latinLnBrk="0" hangingPunct="1">
      <a:defRPr sz="5500" kern="1200">
        <a:solidFill>
          <a:schemeClr val="tx1"/>
        </a:solidFill>
        <a:latin typeface="+mn-lt"/>
        <a:ea typeface="+mn-ea"/>
        <a:cs typeface="+mn-cs"/>
      </a:defRPr>
    </a:lvl8pPr>
    <a:lvl9pPr marL="16689263" algn="l" defTabSz="4172316"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04888" y="685800"/>
            <a:ext cx="4848225"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760470B-77CA-4AF0-9894-7B9194410B60}" type="slidenum">
              <a:rPr lang="nl-NL" smtClean="0"/>
              <a:t>1</a:t>
            </a:fld>
            <a:endParaRPr lang="nl-NL" dirty="0"/>
          </a:p>
        </p:txBody>
      </p:sp>
    </p:spTree>
    <p:extLst>
      <p:ext uri="{BB962C8B-B14F-4D97-AF65-F5344CB8AC3E}">
        <p14:creationId xmlns:p14="http://schemas.microsoft.com/office/powerpoint/2010/main" val="229575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ard groen">
    <p:spTree>
      <p:nvGrpSpPr>
        <p:cNvPr id="1" name=""/>
        <p:cNvGrpSpPr/>
        <p:nvPr/>
      </p:nvGrpSpPr>
      <p:grpSpPr>
        <a:xfrm>
          <a:off x="0" y="0"/>
          <a:ext cx="0" cy="0"/>
          <a:chOff x="0" y="0"/>
          <a:chExt cx="0" cy="0"/>
        </a:xfrm>
      </p:grpSpPr>
      <p:sp>
        <p:nvSpPr>
          <p:cNvPr id="8" name="Rechthoek 7"/>
          <p:cNvSpPr/>
          <p:nvPr userDrawn="1"/>
        </p:nvSpPr>
        <p:spPr>
          <a:xfrm>
            <a:off x="1527454" y="763270"/>
            <a:ext cx="39713795" cy="6159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7455" y="3563578"/>
            <a:ext cx="39714909" cy="2140254"/>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527454" y="5765272"/>
            <a:ext cx="39717861" cy="902455"/>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grpSp>
        <p:nvGrpSpPr>
          <p:cNvPr id="29" name="Groep 28"/>
          <p:cNvGrpSpPr>
            <a:grpSpLocks noChangeAspect="1"/>
          </p:cNvGrpSpPr>
          <p:nvPr userDrawn="1"/>
        </p:nvGrpSpPr>
        <p:grpSpPr>
          <a:xfrm>
            <a:off x="2315017" y="1277471"/>
            <a:ext cx="13858458" cy="1349069"/>
            <a:chOff x="366713" y="4071938"/>
            <a:chExt cx="6432550" cy="1252538"/>
          </a:xfrm>
          <a:solidFill>
            <a:schemeClr val="bg1"/>
          </a:solidFill>
        </p:grpSpPr>
        <p:sp>
          <p:nvSpPr>
            <p:cNvPr id="30" name="Freeform 44"/>
            <p:cNvSpPr>
              <a:spLocks noEditPoints="1"/>
            </p:cNvSpPr>
            <p:nvPr/>
          </p:nvSpPr>
          <p:spPr bwMode="auto">
            <a:xfrm>
              <a:off x="366713" y="4071938"/>
              <a:ext cx="1787525" cy="1252538"/>
            </a:xfrm>
            <a:custGeom>
              <a:avLst/>
              <a:gdLst>
                <a:gd name="T0" fmla="*/ 6631 w 8601"/>
                <a:gd name="T1" fmla="*/ 0 h 6024"/>
                <a:gd name="T2" fmla="*/ 1760 w 8601"/>
                <a:gd name="T3" fmla="*/ 3829 h 6024"/>
                <a:gd name="T4" fmla="*/ 262 w 8601"/>
                <a:gd name="T5" fmla="*/ 4000 h 6024"/>
                <a:gd name="T6" fmla="*/ 232 w 8601"/>
                <a:gd name="T7" fmla="*/ 4204 h 6024"/>
                <a:gd name="T8" fmla="*/ 194 w 8601"/>
                <a:gd name="T9" fmla="*/ 4322 h 6024"/>
                <a:gd name="T10" fmla="*/ 21 w 8601"/>
                <a:gd name="T11" fmla="*/ 4589 h 6024"/>
                <a:gd name="T12" fmla="*/ 583 w 8601"/>
                <a:gd name="T13" fmla="*/ 5185 h 6024"/>
                <a:gd name="T14" fmla="*/ 722 w 8601"/>
                <a:gd name="T15" fmla="*/ 5327 h 6024"/>
                <a:gd name="T16" fmla="*/ 603 w 8601"/>
                <a:gd name="T17" fmla="*/ 5463 h 6024"/>
                <a:gd name="T18" fmla="*/ 637 w 8601"/>
                <a:gd name="T19" fmla="*/ 5601 h 6024"/>
                <a:gd name="T20" fmla="*/ 1110 w 8601"/>
                <a:gd name="T21" fmla="*/ 5751 h 6024"/>
                <a:gd name="T22" fmla="*/ 5306 w 8601"/>
                <a:gd name="T23" fmla="*/ 5275 h 6024"/>
                <a:gd name="T24" fmla="*/ 4037 w 8601"/>
                <a:gd name="T25" fmla="*/ 5145 h 6024"/>
                <a:gd name="T26" fmla="*/ 6320 w 8601"/>
                <a:gd name="T27" fmla="*/ 5176 h 6024"/>
                <a:gd name="T28" fmla="*/ 7032 w 8601"/>
                <a:gd name="T29" fmla="*/ 5358 h 6024"/>
                <a:gd name="T30" fmla="*/ 6959 w 8601"/>
                <a:gd name="T31" fmla="*/ 5422 h 6024"/>
                <a:gd name="T32" fmla="*/ 4648 w 8601"/>
                <a:gd name="T33" fmla="*/ 5548 h 6024"/>
                <a:gd name="T34" fmla="*/ 7653 w 8601"/>
                <a:gd name="T35" fmla="*/ 5965 h 6024"/>
                <a:gd name="T36" fmla="*/ 7938 w 8601"/>
                <a:gd name="T37" fmla="*/ 5623 h 6024"/>
                <a:gd name="T38" fmla="*/ 8102 w 8601"/>
                <a:gd name="T39" fmla="*/ 5531 h 6024"/>
                <a:gd name="T40" fmla="*/ 8361 w 8601"/>
                <a:gd name="T41" fmla="*/ 5413 h 6024"/>
                <a:gd name="T42" fmla="*/ 8330 w 8601"/>
                <a:gd name="T43" fmla="*/ 5064 h 6024"/>
                <a:gd name="T44" fmla="*/ 8187 w 8601"/>
                <a:gd name="T45" fmla="*/ 4879 h 6024"/>
                <a:gd name="T46" fmla="*/ 8422 w 8601"/>
                <a:gd name="T47" fmla="*/ 4614 h 6024"/>
                <a:gd name="T48" fmla="*/ 8301 w 8601"/>
                <a:gd name="T49" fmla="*/ 4078 h 6024"/>
                <a:gd name="T50" fmla="*/ 6631 w 8601"/>
                <a:gd name="T51" fmla="*/ 3832 h 6024"/>
                <a:gd name="T52" fmla="*/ 3495 w 8601"/>
                <a:gd name="T53" fmla="*/ 1751 h 6024"/>
                <a:gd name="T54" fmla="*/ 4896 w 8601"/>
                <a:gd name="T55" fmla="*/ 3783 h 6024"/>
                <a:gd name="T56" fmla="*/ 5081 w 8601"/>
                <a:gd name="T57" fmla="*/ 4251 h 6024"/>
                <a:gd name="T58" fmla="*/ 3310 w 8601"/>
                <a:gd name="T59" fmla="*/ 1565 h 6024"/>
                <a:gd name="T60" fmla="*/ 2135 w 8601"/>
                <a:gd name="T61" fmla="*/ 4251 h 6024"/>
                <a:gd name="T62" fmla="*/ 1945 w 8601"/>
                <a:gd name="T63" fmla="*/ 187 h 6024"/>
                <a:gd name="T64" fmla="*/ 6446 w 8601"/>
                <a:gd name="T65" fmla="*/ 4251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1" h="6024">
                  <a:moveTo>
                    <a:pt x="6631" y="3832"/>
                  </a:moveTo>
                  <a:cubicBezTo>
                    <a:pt x="6631" y="0"/>
                    <a:pt x="6631" y="0"/>
                    <a:pt x="6631" y="0"/>
                  </a:cubicBezTo>
                  <a:cubicBezTo>
                    <a:pt x="1760" y="0"/>
                    <a:pt x="1760" y="0"/>
                    <a:pt x="1760" y="0"/>
                  </a:cubicBezTo>
                  <a:cubicBezTo>
                    <a:pt x="1760" y="3829"/>
                    <a:pt x="1760" y="3829"/>
                    <a:pt x="1760" y="3829"/>
                  </a:cubicBezTo>
                  <a:cubicBezTo>
                    <a:pt x="1557" y="3845"/>
                    <a:pt x="1557" y="3845"/>
                    <a:pt x="1557" y="3845"/>
                  </a:cubicBezTo>
                  <a:cubicBezTo>
                    <a:pt x="775" y="3899"/>
                    <a:pt x="262" y="4000"/>
                    <a:pt x="262" y="4000"/>
                  </a:cubicBezTo>
                  <a:cubicBezTo>
                    <a:pt x="262" y="4000"/>
                    <a:pt x="174" y="4073"/>
                    <a:pt x="163" y="4080"/>
                  </a:cubicBezTo>
                  <a:cubicBezTo>
                    <a:pt x="64" y="4147"/>
                    <a:pt x="165" y="4171"/>
                    <a:pt x="232" y="4204"/>
                  </a:cubicBezTo>
                  <a:cubicBezTo>
                    <a:pt x="258" y="4217"/>
                    <a:pt x="260" y="4224"/>
                    <a:pt x="250" y="4251"/>
                  </a:cubicBezTo>
                  <a:cubicBezTo>
                    <a:pt x="243" y="4273"/>
                    <a:pt x="182" y="4285"/>
                    <a:pt x="194" y="4322"/>
                  </a:cubicBezTo>
                  <a:cubicBezTo>
                    <a:pt x="218" y="4398"/>
                    <a:pt x="329" y="4325"/>
                    <a:pt x="322" y="4426"/>
                  </a:cubicBezTo>
                  <a:cubicBezTo>
                    <a:pt x="314" y="4545"/>
                    <a:pt x="48" y="4478"/>
                    <a:pt x="21" y="4589"/>
                  </a:cubicBezTo>
                  <a:cubicBezTo>
                    <a:pt x="0" y="4676"/>
                    <a:pt x="119" y="4596"/>
                    <a:pt x="118" y="4764"/>
                  </a:cubicBezTo>
                  <a:cubicBezTo>
                    <a:pt x="116" y="4932"/>
                    <a:pt x="239" y="5099"/>
                    <a:pt x="583" y="5185"/>
                  </a:cubicBezTo>
                  <a:cubicBezTo>
                    <a:pt x="665" y="5205"/>
                    <a:pt x="1048" y="5198"/>
                    <a:pt x="851" y="5312"/>
                  </a:cubicBezTo>
                  <a:cubicBezTo>
                    <a:pt x="827" y="5326"/>
                    <a:pt x="748" y="5324"/>
                    <a:pt x="722" y="5327"/>
                  </a:cubicBezTo>
                  <a:cubicBezTo>
                    <a:pt x="684" y="5330"/>
                    <a:pt x="597" y="5326"/>
                    <a:pt x="573" y="5361"/>
                  </a:cubicBezTo>
                  <a:cubicBezTo>
                    <a:pt x="536" y="5415"/>
                    <a:pt x="615" y="5413"/>
                    <a:pt x="603" y="5463"/>
                  </a:cubicBezTo>
                  <a:cubicBezTo>
                    <a:pt x="558" y="5469"/>
                    <a:pt x="462" y="5467"/>
                    <a:pt x="504" y="5543"/>
                  </a:cubicBezTo>
                  <a:cubicBezTo>
                    <a:pt x="526" y="5582"/>
                    <a:pt x="596" y="5603"/>
                    <a:pt x="637" y="5601"/>
                  </a:cubicBezTo>
                  <a:cubicBezTo>
                    <a:pt x="851" y="5589"/>
                    <a:pt x="821" y="5608"/>
                    <a:pt x="888" y="5616"/>
                  </a:cubicBezTo>
                  <a:cubicBezTo>
                    <a:pt x="768" y="5639"/>
                    <a:pt x="660" y="5763"/>
                    <a:pt x="1110" y="5751"/>
                  </a:cubicBezTo>
                  <a:cubicBezTo>
                    <a:pt x="1120" y="5819"/>
                    <a:pt x="1242" y="5812"/>
                    <a:pt x="1283" y="5803"/>
                  </a:cubicBezTo>
                  <a:cubicBezTo>
                    <a:pt x="4086" y="5182"/>
                    <a:pt x="5298" y="5447"/>
                    <a:pt x="5306" y="5275"/>
                  </a:cubicBezTo>
                  <a:cubicBezTo>
                    <a:pt x="5267" y="5190"/>
                    <a:pt x="4872" y="5199"/>
                    <a:pt x="4807" y="5196"/>
                  </a:cubicBezTo>
                  <a:cubicBezTo>
                    <a:pt x="4550" y="5184"/>
                    <a:pt x="4005" y="5211"/>
                    <a:pt x="4037" y="5145"/>
                  </a:cubicBezTo>
                  <a:cubicBezTo>
                    <a:pt x="4051" y="4992"/>
                    <a:pt x="6892" y="5030"/>
                    <a:pt x="6559" y="5125"/>
                  </a:cubicBezTo>
                  <a:cubicBezTo>
                    <a:pt x="6544" y="5130"/>
                    <a:pt x="6345" y="5163"/>
                    <a:pt x="6320" y="5176"/>
                  </a:cubicBezTo>
                  <a:cubicBezTo>
                    <a:pt x="6165" y="5258"/>
                    <a:pt x="6755" y="5275"/>
                    <a:pt x="6817" y="5280"/>
                  </a:cubicBezTo>
                  <a:cubicBezTo>
                    <a:pt x="6887" y="5287"/>
                    <a:pt x="7064" y="5281"/>
                    <a:pt x="7032" y="5358"/>
                  </a:cubicBezTo>
                  <a:cubicBezTo>
                    <a:pt x="7022" y="5381"/>
                    <a:pt x="6811" y="5355"/>
                    <a:pt x="6820" y="5389"/>
                  </a:cubicBezTo>
                  <a:cubicBezTo>
                    <a:pt x="6827" y="5417"/>
                    <a:pt x="6946" y="5402"/>
                    <a:pt x="6959" y="5422"/>
                  </a:cubicBezTo>
                  <a:cubicBezTo>
                    <a:pt x="7044" y="5556"/>
                    <a:pt x="5914" y="5489"/>
                    <a:pt x="5329" y="5502"/>
                  </a:cubicBezTo>
                  <a:cubicBezTo>
                    <a:pt x="5158" y="5506"/>
                    <a:pt x="4823" y="5524"/>
                    <a:pt x="4648" y="5548"/>
                  </a:cubicBezTo>
                  <a:cubicBezTo>
                    <a:pt x="4352" y="5588"/>
                    <a:pt x="4604" y="5657"/>
                    <a:pt x="5064" y="5700"/>
                  </a:cubicBezTo>
                  <a:cubicBezTo>
                    <a:pt x="5311" y="5722"/>
                    <a:pt x="6577" y="5824"/>
                    <a:pt x="7653" y="5965"/>
                  </a:cubicBezTo>
                  <a:cubicBezTo>
                    <a:pt x="7976" y="6024"/>
                    <a:pt x="8072" y="5865"/>
                    <a:pt x="8000" y="5822"/>
                  </a:cubicBezTo>
                  <a:cubicBezTo>
                    <a:pt x="7959" y="5797"/>
                    <a:pt x="8136" y="5708"/>
                    <a:pt x="7938" y="5623"/>
                  </a:cubicBezTo>
                  <a:cubicBezTo>
                    <a:pt x="7812" y="5570"/>
                    <a:pt x="7915" y="5548"/>
                    <a:pt x="7923" y="5550"/>
                  </a:cubicBezTo>
                  <a:cubicBezTo>
                    <a:pt x="7941" y="5556"/>
                    <a:pt x="8197" y="5617"/>
                    <a:pt x="8102" y="5531"/>
                  </a:cubicBezTo>
                  <a:cubicBezTo>
                    <a:pt x="8041" y="5476"/>
                    <a:pt x="8144" y="5508"/>
                    <a:pt x="8163" y="5507"/>
                  </a:cubicBezTo>
                  <a:cubicBezTo>
                    <a:pt x="8401" y="5488"/>
                    <a:pt x="8346" y="5398"/>
                    <a:pt x="8361" y="5413"/>
                  </a:cubicBezTo>
                  <a:cubicBezTo>
                    <a:pt x="8290" y="5343"/>
                    <a:pt x="8481" y="5293"/>
                    <a:pt x="8437" y="5138"/>
                  </a:cubicBezTo>
                  <a:cubicBezTo>
                    <a:pt x="8424" y="5092"/>
                    <a:pt x="8150" y="5101"/>
                    <a:pt x="8330" y="5064"/>
                  </a:cubicBezTo>
                  <a:cubicBezTo>
                    <a:pt x="8350" y="5059"/>
                    <a:pt x="8601" y="5066"/>
                    <a:pt x="8369" y="4930"/>
                  </a:cubicBezTo>
                  <a:cubicBezTo>
                    <a:pt x="8315" y="4898"/>
                    <a:pt x="8264" y="4897"/>
                    <a:pt x="8187" y="4879"/>
                  </a:cubicBezTo>
                  <a:cubicBezTo>
                    <a:pt x="8015" y="4840"/>
                    <a:pt x="8144" y="4754"/>
                    <a:pt x="8230" y="4768"/>
                  </a:cubicBezTo>
                  <a:cubicBezTo>
                    <a:pt x="8334" y="4786"/>
                    <a:pt x="8439" y="4716"/>
                    <a:pt x="8422" y="4614"/>
                  </a:cubicBezTo>
                  <a:cubicBezTo>
                    <a:pt x="8400" y="4475"/>
                    <a:pt x="8352" y="4279"/>
                    <a:pt x="8494" y="4251"/>
                  </a:cubicBezTo>
                  <a:cubicBezTo>
                    <a:pt x="8580" y="4172"/>
                    <a:pt x="8301" y="4078"/>
                    <a:pt x="8301" y="4078"/>
                  </a:cubicBezTo>
                  <a:cubicBezTo>
                    <a:pt x="8301" y="4078"/>
                    <a:pt x="8004" y="3941"/>
                    <a:pt x="6820" y="3844"/>
                  </a:cubicBezTo>
                  <a:lnTo>
                    <a:pt x="6631" y="3832"/>
                  </a:lnTo>
                  <a:close/>
                  <a:moveTo>
                    <a:pt x="3495" y="3783"/>
                  </a:moveTo>
                  <a:cubicBezTo>
                    <a:pt x="3495" y="1751"/>
                    <a:pt x="3495" y="1751"/>
                    <a:pt x="3495" y="1751"/>
                  </a:cubicBezTo>
                  <a:cubicBezTo>
                    <a:pt x="4896" y="1751"/>
                    <a:pt x="4896" y="1751"/>
                    <a:pt x="4896" y="1751"/>
                  </a:cubicBezTo>
                  <a:cubicBezTo>
                    <a:pt x="4896" y="3783"/>
                    <a:pt x="4896" y="3783"/>
                    <a:pt x="4896" y="3783"/>
                  </a:cubicBezTo>
                  <a:cubicBezTo>
                    <a:pt x="4536" y="3776"/>
                    <a:pt x="3949" y="3779"/>
                    <a:pt x="3495" y="3783"/>
                  </a:cubicBezTo>
                  <a:close/>
                  <a:moveTo>
                    <a:pt x="5081" y="4251"/>
                  </a:moveTo>
                  <a:cubicBezTo>
                    <a:pt x="5081" y="1565"/>
                    <a:pt x="5081" y="1565"/>
                    <a:pt x="5081" y="1565"/>
                  </a:cubicBezTo>
                  <a:cubicBezTo>
                    <a:pt x="3310" y="1565"/>
                    <a:pt x="3310" y="1565"/>
                    <a:pt x="3310" y="1565"/>
                  </a:cubicBezTo>
                  <a:cubicBezTo>
                    <a:pt x="3310" y="4251"/>
                    <a:pt x="3310" y="4251"/>
                    <a:pt x="3310" y="4251"/>
                  </a:cubicBezTo>
                  <a:cubicBezTo>
                    <a:pt x="2135" y="4251"/>
                    <a:pt x="2135" y="4251"/>
                    <a:pt x="2135" y="4251"/>
                  </a:cubicBezTo>
                  <a:cubicBezTo>
                    <a:pt x="1945" y="4251"/>
                    <a:pt x="1945" y="4251"/>
                    <a:pt x="1945" y="4251"/>
                  </a:cubicBezTo>
                  <a:cubicBezTo>
                    <a:pt x="1945" y="187"/>
                    <a:pt x="1945" y="187"/>
                    <a:pt x="1945" y="187"/>
                  </a:cubicBezTo>
                  <a:cubicBezTo>
                    <a:pt x="6446" y="187"/>
                    <a:pt x="6446" y="187"/>
                    <a:pt x="6446" y="187"/>
                  </a:cubicBezTo>
                  <a:cubicBezTo>
                    <a:pt x="6446" y="4251"/>
                    <a:pt x="6446" y="4251"/>
                    <a:pt x="6446" y="4251"/>
                  </a:cubicBezTo>
                  <a:lnTo>
                    <a:pt x="5081" y="4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45"/>
            <p:cNvSpPr>
              <a:spLocks/>
            </p:cNvSpPr>
            <p:nvPr/>
          </p:nvSpPr>
          <p:spPr bwMode="auto">
            <a:xfrm>
              <a:off x="2311400" y="4198938"/>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6"/>
            <p:cNvSpPr>
              <a:spLocks/>
            </p:cNvSpPr>
            <p:nvPr/>
          </p:nvSpPr>
          <p:spPr bwMode="auto">
            <a:xfrm>
              <a:off x="3384550" y="4198938"/>
              <a:ext cx="312738" cy="312738"/>
            </a:xfrm>
            <a:custGeom>
              <a:avLst/>
              <a:gdLst>
                <a:gd name="T0" fmla="*/ 1505 w 1505"/>
                <a:gd name="T1" fmla="*/ 408 h 1505"/>
                <a:gd name="T2" fmla="*/ 1227 w 1505"/>
                <a:gd name="T3" fmla="*/ 408 h 1505"/>
                <a:gd name="T4" fmla="*/ 1227 w 1505"/>
                <a:gd name="T5" fmla="*/ 291 h 1505"/>
                <a:gd name="T6" fmla="*/ 1213 w 1505"/>
                <a:gd name="T7" fmla="*/ 276 h 1505"/>
                <a:gd name="T8" fmla="*/ 291 w 1505"/>
                <a:gd name="T9" fmla="*/ 276 h 1505"/>
                <a:gd name="T10" fmla="*/ 276 w 1505"/>
                <a:gd name="T11" fmla="*/ 291 h 1505"/>
                <a:gd name="T12" fmla="*/ 276 w 1505"/>
                <a:gd name="T13" fmla="*/ 1215 h 1505"/>
                <a:gd name="T14" fmla="*/ 291 w 1505"/>
                <a:gd name="T15" fmla="*/ 1229 h 1505"/>
                <a:gd name="T16" fmla="*/ 1213 w 1505"/>
                <a:gd name="T17" fmla="*/ 1229 h 1505"/>
                <a:gd name="T18" fmla="*/ 1227 w 1505"/>
                <a:gd name="T19" fmla="*/ 1215 h 1505"/>
                <a:gd name="T20" fmla="*/ 1227 w 1505"/>
                <a:gd name="T21" fmla="*/ 931 h 1505"/>
                <a:gd name="T22" fmla="*/ 887 w 1505"/>
                <a:gd name="T23" fmla="*/ 931 h 1505"/>
                <a:gd name="T24" fmla="*/ 887 w 1505"/>
                <a:gd name="T25" fmla="*/ 655 h 1505"/>
                <a:gd name="T26" fmla="*/ 1505 w 1505"/>
                <a:gd name="T27" fmla="*/ 655 h 1505"/>
                <a:gd name="T28" fmla="*/ 1505 w 1505"/>
                <a:gd name="T29" fmla="*/ 1215 h 1505"/>
                <a:gd name="T30" fmla="*/ 1213 w 1505"/>
                <a:gd name="T31" fmla="*/ 1505 h 1505"/>
                <a:gd name="T32" fmla="*/ 291 w 1505"/>
                <a:gd name="T33" fmla="*/ 1505 h 1505"/>
                <a:gd name="T34" fmla="*/ 0 w 1505"/>
                <a:gd name="T35" fmla="*/ 1215 h 1505"/>
                <a:gd name="T36" fmla="*/ 0 w 1505"/>
                <a:gd name="T37" fmla="*/ 291 h 1505"/>
                <a:gd name="T38" fmla="*/ 291 w 1505"/>
                <a:gd name="T39" fmla="*/ 0 h 1505"/>
                <a:gd name="T40" fmla="*/ 1213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3" y="276"/>
                  </a:cubicBezTo>
                  <a:cubicBezTo>
                    <a:pt x="291" y="276"/>
                    <a:pt x="291" y="276"/>
                    <a:pt x="291" y="276"/>
                  </a:cubicBezTo>
                  <a:cubicBezTo>
                    <a:pt x="283" y="276"/>
                    <a:pt x="276" y="282"/>
                    <a:pt x="276" y="291"/>
                  </a:cubicBezTo>
                  <a:cubicBezTo>
                    <a:pt x="276" y="1215"/>
                    <a:pt x="276" y="1215"/>
                    <a:pt x="276" y="1215"/>
                  </a:cubicBezTo>
                  <a:cubicBezTo>
                    <a:pt x="276" y="1223"/>
                    <a:pt x="283" y="1229"/>
                    <a:pt x="291" y="1229"/>
                  </a:cubicBezTo>
                  <a:cubicBezTo>
                    <a:pt x="1213" y="1229"/>
                    <a:pt x="1213" y="1229"/>
                    <a:pt x="1213" y="1229"/>
                  </a:cubicBezTo>
                  <a:cubicBezTo>
                    <a:pt x="1221" y="1229"/>
                    <a:pt x="1227" y="1223"/>
                    <a:pt x="1227" y="1215"/>
                  </a:cubicBezTo>
                  <a:cubicBezTo>
                    <a:pt x="1227" y="931"/>
                    <a:pt x="1227" y="931"/>
                    <a:pt x="1227" y="931"/>
                  </a:cubicBezTo>
                  <a:cubicBezTo>
                    <a:pt x="887" y="931"/>
                    <a:pt x="887" y="931"/>
                    <a:pt x="887" y="931"/>
                  </a:cubicBezTo>
                  <a:cubicBezTo>
                    <a:pt x="887" y="655"/>
                    <a:pt x="887" y="655"/>
                    <a:pt x="887" y="655"/>
                  </a:cubicBezTo>
                  <a:cubicBezTo>
                    <a:pt x="1505" y="655"/>
                    <a:pt x="1505" y="655"/>
                    <a:pt x="1505" y="655"/>
                  </a:cubicBezTo>
                  <a:cubicBezTo>
                    <a:pt x="1505" y="1215"/>
                    <a:pt x="1505" y="1215"/>
                    <a:pt x="1505" y="1215"/>
                  </a:cubicBezTo>
                  <a:cubicBezTo>
                    <a:pt x="1505" y="1376"/>
                    <a:pt x="1374" y="1505"/>
                    <a:pt x="1213" y="1505"/>
                  </a:cubicBezTo>
                  <a:cubicBezTo>
                    <a:pt x="291" y="1505"/>
                    <a:pt x="291" y="1505"/>
                    <a:pt x="291" y="1505"/>
                  </a:cubicBezTo>
                  <a:cubicBezTo>
                    <a:pt x="130" y="1505"/>
                    <a:pt x="0" y="1376"/>
                    <a:pt x="0" y="1215"/>
                  </a:cubicBezTo>
                  <a:cubicBezTo>
                    <a:pt x="0" y="291"/>
                    <a:pt x="0" y="291"/>
                    <a:pt x="0" y="291"/>
                  </a:cubicBezTo>
                  <a:cubicBezTo>
                    <a:pt x="0" y="130"/>
                    <a:pt x="130" y="0"/>
                    <a:pt x="291" y="0"/>
                  </a:cubicBezTo>
                  <a:cubicBezTo>
                    <a:pt x="1213" y="0"/>
                    <a:pt x="1213" y="0"/>
                    <a:pt x="1213" y="0"/>
                  </a:cubicBezTo>
                  <a:cubicBezTo>
                    <a:pt x="1374"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47"/>
            <p:cNvSpPr>
              <a:spLocks/>
            </p:cNvSpPr>
            <p:nvPr/>
          </p:nvSpPr>
          <p:spPr bwMode="auto">
            <a:xfrm>
              <a:off x="3881438" y="4198938"/>
              <a:ext cx="287338" cy="312738"/>
            </a:xfrm>
            <a:custGeom>
              <a:avLst/>
              <a:gdLst>
                <a:gd name="T0" fmla="*/ 181 w 181"/>
                <a:gd name="T1" fmla="*/ 37 h 197"/>
                <a:gd name="T2" fmla="*/ 36 w 181"/>
                <a:gd name="T3" fmla="*/ 37 h 197"/>
                <a:gd name="T4" fmla="*/ 36 w 181"/>
                <a:gd name="T5" fmla="*/ 81 h 197"/>
                <a:gd name="T6" fmla="*/ 153 w 181"/>
                <a:gd name="T7" fmla="*/ 81 h 197"/>
                <a:gd name="T8" fmla="*/ 153 w 181"/>
                <a:gd name="T9" fmla="*/ 117 h 197"/>
                <a:gd name="T10" fmla="*/ 36 w 181"/>
                <a:gd name="T11" fmla="*/ 117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7"/>
                  </a:moveTo>
                  <a:lnTo>
                    <a:pt x="36" y="37"/>
                  </a:lnTo>
                  <a:lnTo>
                    <a:pt x="36" y="81"/>
                  </a:lnTo>
                  <a:lnTo>
                    <a:pt x="153" y="81"/>
                  </a:lnTo>
                  <a:lnTo>
                    <a:pt x="153" y="117"/>
                  </a:lnTo>
                  <a:lnTo>
                    <a:pt x="36" y="117"/>
                  </a:lnTo>
                  <a:lnTo>
                    <a:pt x="36" y="161"/>
                  </a:lnTo>
                  <a:lnTo>
                    <a:pt x="181" y="161"/>
                  </a:lnTo>
                  <a:lnTo>
                    <a:pt x="181" y="197"/>
                  </a:lnTo>
                  <a:lnTo>
                    <a:pt x="0" y="197"/>
                  </a:lnTo>
                  <a:lnTo>
                    <a:pt x="0" y="0"/>
                  </a:lnTo>
                  <a:lnTo>
                    <a:pt x="181" y="0"/>
                  </a:lnTo>
                  <a:lnTo>
                    <a:pt x="1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48"/>
            <p:cNvSpPr>
              <a:spLocks/>
            </p:cNvSpPr>
            <p:nvPr/>
          </p:nvSpPr>
          <p:spPr bwMode="auto">
            <a:xfrm>
              <a:off x="4341813"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39"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49"/>
            <p:cNvSpPr>
              <a:spLocks noChangeArrowheads="1"/>
            </p:cNvSpPr>
            <p:nvPr/>
          </p:nvSpPr>
          <p:spPr bwMode="auto">
            <a:xfrm>
              <a:off x="4822825" y="4198938"/>
              <a:ext cx="57150" cy="312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0"/>
            <p:cNvSpPr>
              <a:spLocks/>
            </p:cNvSpPr>
            <p:nvPr/>
          </p:nvSpPr>
          <p:spPr bwMode="auto">
            <a:xfrm>
              <a:off x="5057775" y="4198938"/>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0 w 197"/>
                <a:gd name="T19" fmla="*/ 145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3"/>
                  </a:lnTo>
                  <a:lnTo>
                    <a:pt x="36" y="197"/>
                  </a:lnTo>
                  <a:lnTo>
                    <a:pt x="0" y="197"/>
                  </a:lnTo>
                  <a:lnTo>
                    <a:pt x="0" y="0"/>
                  </a:lnTo>
                  <a:lnTo>
                    <a:pt x="39" y="0"/>
                  </a:lnTo>
                  <a:lnTo>
                    <a:pt x="160" y="145"/>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1"/>
            <p:cNvSpPr>
              <a:spLocks/>
            </p:cNvSpPr>
            <p:nvPr/>
          </p:nvSpPr>
          <p:spPr bwMode="auto">
            <a:xfrm>
              <a:off x="5540375" y="4198938"/>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2"/>
            <p:cNvSpPr>
              <a:spLocks/>
            </p:cNvSpPr>
            <p:nvPr/>
          </p:nvSpPr>
          <p:spPr bwMode="auto">
            <a:xfrm>
              <a:off x="6030913" y="4198938"/>
              <a:ext cx="288925" cy="312738"/>
            </a:xfrm>
            <a:custGeom>
              <a:avLst/>
              <a:gdLst>
                <a:gd name="T0" fmla="*/ 182 w 182"/>
                <a:gd name="T1" fmla="*/ 37 h 197"/>
                <a:gd name="T2" fmla="*/ 37 w 182"/>
                <a:gd name="T3" fmla="*/ 37 h 197"/>
                <a:gd name="T4" fmla="*/ 37 w 182"/>
                <a:gd name="T5" fmla="*/ 81 h 197"/>
                <a:gd name="T6" fmla="*/ 153 w 182"/>
                <a:gd name="T7" fmla="*/ 81 h 197"/>
                <a:gd name="T8" fmla="*/ 153 w 182"/>
                <a:gd name="T9" fmla="*/ 117 h 197"/>
                <a:gd name="T10" fmla="*/ 37 w 182"/>
                <a:gd name="T11" fmla="*/ 117 h 197"/>
                <a:gd name="T12" fmla="*/ 37 w 182"/>
                <a:gd name="T13" fmla="*/ 161 h 197"/>
                <a:gd name="T14" fmla="*/ 182 w 182"/>
                <a:gd name="T15" fmla="*/ 161 h 197"/>
                <a:gd name="T16" fmla="*/ 182 w 182"/>
                <a:gd name="T17" fmla="*/ 197 h 197"/>
                <a:gd name="T18" fmla="*/ 0 w 182"/>
                <a:gd name="T19" fmla="*/ 197 h 197"/>
                <a:gd name="T20" fmla="*/ 0 w 182"/>
                <a:gd name="T21" fmla="*/ 0 h 197"/>
                <a:gd name="T22" fmla="*/ 182 w 182"/>
                <a:gd name="T23" fmla="*/ 0 h 197"/>
                <a:gd name="T24" fmla="*/ 182 w 182"/>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7">
                  <a:moveTo>
                    <a:pt x="182" y="37"/>
                  </a:moveTo>
                  <a:lnTo>
                    <a:pt x="37" y="37"/>
                  </a:lnTo>
                  <a:lnTo>
                    <a:pt x="37" y="81"/>
                  </a:lnTo>
                  <a:lnTo>
                    <a:pt x="153" y="81"/>
                  </a:lnTo>
                  <a:lnTo>
                    <a:pt x="153" y="117"/>
                  </a:lnTo>
                  <a:lnTo>
                    <a:pt x="37" y="117"/>
                  </a:lnTo>
                  <a:lnTo>
                    <a:pt x="37" y="161"/>
                  </a:lnTo>
                  <a:lnTo>
                    <a:pt x="182" y="161"/>
                  </a:lnTo>
                  <a:lnTo>
                    <a:pt x="182" y="197"/>
                  </a:lnTo>
                  <a:lnTo>
                    <a:pt x="0" y="197"/>
                  </a:lnTo>
                  <a:lnTo>
                    <a:pt x="0" y="0"/>
                  </a:lnTo>
                  <a:lnTo>
                    <a:pt x="182" y="0"/>
                  </a:lnTo>
                  <a:lnTo>
                    <a:pt x="1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3"/>
            <p:cNvSpPr>
              <a:spLocks/>
            </p:cNvSpPr>
            <p:nvPr/>
          </p:nvSpPr>
          <p:spPr bwMode="auto">
            <a:xfrm>
              <a:off x="6486525"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40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40"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4"/>
            <p:cNvSpPr>
              <a:spLocks noEditPoints="1"/>
            </p:cNvSpPr>
            <p:nvPr/>
          </p:nvSpPr>
          <p:spPr bwMode="auto">
            <a:xfrm>
              <a:off x="2865438" y="4198938"/>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5"/>
            <p:cNvSpPr>
              <a:spLocks/>
            </p:cNvSpPr>
            <p:nvPr/>
          </p:nvSpPr>
          <p:spPr bwMode="auto">
            <a:xfrm>
              <a:off x="2333625" y="4759325"/>
              <a:ext cx="185738" cy="184150"/>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6"/>
            <p:cNvSpPr>
              <a:spLocks/>
            </p:cNvSpPr>
            <p:nvPr/>
          </p:nvSpPr>
          <p:spPr bwMode="auto">
            <a:xfrm>
              <a:off x="2587625" y="4759325"/>
              <a:ext cx="184150" cy="184150"/>
            </a:xfrm>
            <a:custGeom>
              <a:avLst/>
              <a:gdLst>
                <a:gd name="T0" fmla="*/ 99 w 116"/>
                <a:gd name="T1" fmla="*/ 0 h 116"/>
                <a:gd name="T2" fmla="*/ 116 w 116"/>
                <a:gd name="T3" fmla="*/ 0 h 116"/>
                <a:gd name="T4" fmla="*/ 116 w 116"/>
                <a:gd name="T5" fmla="*/ 116 h 116"/>
                <a:gd name="T6" fmla="*/ 96 w 116"/>
                <a:gd name="T7" fmla="*/ 116 h 116"/>
                <a:gd name="T8" fmla="*/ 17 w 116"/>
                <a:gd name="T9" fmla="*/ 23 h 116"/>
                <a:gd name="T10" fmla="*/ 17 w 116"/>
                <a:gd name="T11" fmla="*/ 116 h 116"/>
                <a:gd name="T12" fmla="*/ 0 w 116"/>
                <a:gd name="T13" fmla="*/ 116 h 116"/>
                <a:gd name="T14" fmla="*/ 0 w 116"/>
                <a:gd name="T15" fmla="*/ 0 h 116"/>
                <a:gd name="T16" fmla="*/ 20 w 116"/>
                <a:gd name="T17" fmla="*/ 0 h 116"/>
                <a:gd name="T18" fmla="*/ 99 w 116"/>
                <a:gd name="T19" fmla="*/ 93 h 116"/>
                <a:gd name="T20" fmla="*/ 99 w 116"/>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6">
                  <a:moveTo>
                    <a:pt x="99" y="0"/>
                  </a:moveTo>
                  <a:lnTo>
                    <a:pt x="116" y="0"/>
                  </a:lnTo>
                  <a:lnTo>
                    <a:pt x="116" y="116"/>
                  </a:lnTo>
                  <a:lnTo>
                    <a:pt x="96" y="116"/>
                  </a:lnTo>
                  <a:lnTo>
                    <a:pt x="17" y="23"/>
                  </a:lnTo>
                  <a:lnTo>
                    <a:pt x="17" y="116"/>
                  </a:lnTo>
                  <a:lnTo>
                    <a:pt x="0" y="116"/>
                  </a:lnTo>
                  <a:lnTo>
                    <a:pt x="0" y="0"/>
                  </a:lnTo>
                  <a:lnTo>
                    <a:pt x="20" y="0"/>
                  </a:lnTo>
                  <a:lnTo>
                    <a:pt x="99" y="93"/>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57"/>
            <p:cNvSpPr>
              <a:spLocks noChangeArrowheads="1"/>
            </p:cNvSpPr>
            <p:nvPr/>
          </p:nvSpPr>
          <p:spPr bwMode="auto">
            <a:xfrm>
              <a:off x="28416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58"/>
            <p:cNvSpPr>
              <a:spLocks/>
            </p:cNvSpPr>
            <p:nvPr/>
          </p:nvSpPr>
          <p:spPr bwMode="auto">
            <a:xfrm>
              <a:off x="2900363" y="4759325"/>
              <a:ext cx="241300" cy="184150"/>
            </a:xfrm>
            <a:custGeom>
              <a:avLst/>
              <a:gdLst>
                <a:gd name="T0" fmla="*/ 132 w 152"/>
                <a:gd name="T1" fmla="*/ 0 h 116"/>
                <a:gd name="T2" fmla="*/ 152 w 152"/>
                <a:gd name="T3" fmla="*/ 0 h 116"/>
                <a:gd name="T4" fmla="*/ 85 w 152"/>
                <a:gd name="T5" fmla="*/ 116 h 116"/>
                <a:gd name="T6" fmla="*/ 68 w 152"/>
                <a:gd name="T7" fmla="*/ 116 h 116"/>
                <a:gd name="T8" fmla="*/ 0 w 152"/>
                <a:gd name="T9" fmla="*/ 0 h 116"/>
                <a:gd name="T10" fmla="*/ 20 w 152"/>
                <a:gd name="T11" fmla="*/ 0 h 116"/>
                <a:gd name="T12" fmla="*/ 76 w 152"/>
                <a:gd name="T13" fmla="*/ 97 h 116"/>
                <a:gd name="T14" fmla="*/ 132 w 15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6">
                  <a:moveTo>
                    <a:pt x="132" y="0"/>
                  </a:moveTo>
                  <a:lnTo>
                    <a:pt x="152" y="0"/>
                  </a:lnTo>
                  <a:lnTo>
                    <a:pt x="85" y="116"/>
                  </a:lnTo>
                  <a:lnTo>
                    <a:pt x="68" y="116"/>
                  </a:lnTo>
                  <a:lnTo>
                    <a:pt x="0" y="0"/>
                  </a:lnTo>
                  <a:lnTo>
                    <a:pt x="20" y="0"/>
                  </a:lnTo>
                  <a:lnTo>
                    <a:pt x="76" y="97"/>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9"/>
            <p:cNvSpPr>
              <a:spLocks/>
            </p:cNvSpPr>
            <p:nvPr/>
          </p:nvSpPr>
          <p:spPr bwMode="auto">
            <a:xfrm>
              <a:off x="3167063"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0"/>
            <p:cNvSpPr>
              <a:spLocks noEditPoints="1"/>
            </p:cNvSpPr>
            <p:nvPr/>
          </p:nvSpPr>
          <p:spPr bwMode="auto">
            <a:xfrm>
              <a:off x="3403600" y="4759325"/>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1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1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1"/>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1"/>
                    <a:pt x="757" y="161"/>
                    <a:pt x="757" y="161"/>
                  </a:cubicBezTo>
                  <a:cubicBezTo>
                    <a:pt x="757" y="146"/>
                    <a:pt x="744" y="133"/>
                    <a:pt x="729" y="133"/>
                  </a:cubicBez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1"/>
            <p:cNvSpPr>
              <a:spLocks noEditPoints="1"/>
            </p:cNvSpPr>
            <p:nvPr/>
          </p:nvSpPr>
          <p:spPr bwMode="auto">
            <a:xfrm>
              <a:off x="4913313" y="4759325"/>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2"/>
            <p:cNvSpPr>
              <a:spLocks noEditPoints="1"/>
            </p:cNvSpPr>
            <p:nvPr/>
          </p:nvSpPr>
          <p:spPr bwMode="auto">
            <a:xfrm>
              <a:off x="6122988" y="4759325"/>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3"/>
            <p:cNvSpPr>
              <a:spLocks/>
            </p:cNvSpPr>
            <p:nvPr/>
          </p:nvSpPr>
          <p:spPr bwMode="auto">
            <a:xfrm>
              <a:off x="3656013" y="4759325"/>
              <a:ext cx="184150" cy="184150"/>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4 w 890"/>
                <a:gd name="T11" fmla="*/ 160 h 890"/>
                <a:gd name="T12" fmla="*/ 134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4 w 890"/>
                <a:gd name="T31" fmla="*/ 677 h 890"/>
                <a:gd name="T32" fmla="*/ 134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30" y="133"/>
                  </a:cubicBezTo>
                  <a:cubicBezTo>
                    <a:pt x="161" y="133"/>
                    <a:pt x="161" y="133"/>
                    <a:pt x="161" y="133"/>
                  </a:cubicBezTo>
                  <a:cubicBezTo>
                    <a:pt x="146" y="133"/>
                    <a:pt x="134" y="146"/>
                    <a:pt x="134" y="160"/>
                  </a:cubicBezTo>
                  <a:cubicBezTo>
                    <a:pt x="134" y="351"/>
                    <a:pt x="134" y="351"/>
                    <a:pt x="134" y="351"/>
                  </a:cubicBezTo>
                  <a:cubicBezTo>
                    <a:pt x="134"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4" y="677"/>
                    <a:pt x="134" y="677"/>
                    <a:pt x="134" y="677"/>
                  </a:cubicBezTo>
                  <a:cubicBezTo>
                    <a:pt x="134" y="729"/>
                    <a:pt x="134" y="729"/>
                    <a:pt x="134" y="729"/>
                  </a:cubicBezTo>
                  <a:cubicBezTo>
                    <a:pt x="134"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64"/>
            <p:cNvSpPr>
              <a:spLocks noChangeArrowheads="1"/>
            </p:cNvSpPr>
            <p:nvPr/>
          </p:nvSpPr>
          <p:spPr bwMode="auto">
            <a:xfrm>
              <a:off x="39084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5"/>
            <p:cNvSpPr>
              <a:spLocks/>
            </p:cNvSpPr>
            <p:nvPr/>
          </p:nvSpPr>
          <p:spPr bwMode="auto">
            <a:xfrm>
              <a:off x="3981450" y="4759325"/>
              <a:ext cx="185738" cy="184150"/>
            </a:xfrm>
            <a:custGeom>
              <a:avLst/>
              <a:gdLst>
                <a:gd name="T0" fmla="*/ 117 w 117"/>
                <a:gd name="T1" fmla="*/ 0 h 116"/>
                <a:gd name="T2" fmla="*/ 117 w 117"/>
                <a:gd name="T3" fmla="*/ 17 h 116"/>
                <a:gd name="T4" fmla="*/ 67 w 117"/>
                <a:gd name="T5" fmla="*/ 17 h 116"/>
                <a:gd name="T6" fmla="*/ 67 w 117"/>
                <a:gd name="T7" fmla="*/ 116 h 116"/>
                <a:gd name="T8" fmla="*/ 50 w 117"/>
                <a:gd name="T9" fmla="*/ 116 h 116"/>
                <a:gd name="T10" fmla="*/ 50 w 117"/>
                <a:gd name="T11" fmla="*/ 17 h 116"/>
                <a:gd name="T12" fmla="*/ 0 w 117"/>
                <a:gd name="T13" fmla="*/ 17 h 116"/>
                <a:gd name="T14" fmla="*/ 0 w 117"/>
                <a:gd name="T15" fmla="*/ 0 h 116"/>
                <a:gd name="T16" fmla="*/ 117 w 11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117" y="0"/>
                  </a:moveTo>
                  <a:lnTo>
                    <a:pt x="117" y="17"/>
                  </a:lnTo>
                  <a:lnTo>
                    <a:pt x="67" y="17"/>
                  </a:lnTo>
                  <a:lnTo>
                    <a:pt x="67" y="116"/>
                  </a:lnTo>
                  <a:lnTo>
                    <a:pt x="50" y="116"/>
                  </a:lnTo>
                  <a:lnTo>
                    <a:pt x="50" y="17"/>
                  </a:lnTo>
                  <a:lnTo>
                    <a:pt x="0" y="17"/>
                  </a:lnTo>
                  <a:lnTo>
                    <a:pt x="0"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6"/>
            <p:cNvSpPr>
              <a:spLocks/>
            </p:cNvSpPr>
            <p:nvPr/>
          </p:nvSpPr>
          <p:spPr bwMode="auto">
            <a:xfrm>
              <a:off x="4186238" y="4759325"/>
              <a:ext cx="198438" cy="184150"/>
            </a:xfrm>
            <a:custGeom>
              <a:avLst/>
              <a:gdLst>
                <a:gd name="T0" fmla="*/ 125 w 125"/>
                <a:gd name="T1" fmla="*/ 0 h 116"/>
                <a:gd name="T2" fmla="*/ 71 w 125"/>
                <a:gd name="T3" fmla="*/ 73 h 116"/>
                <a:gd name="T4" fmla="*/ 71 w 125"/>
                <a:gd name="T5" fmla="*/ 116 h 116"/>
                <a:gd name="T6" fmla="*/ 54 w 125"/>
                <a:gd name="T7" fmla="*/ 116 h 116"/>
                <a:gd name="T8" fmla="*/ 54 w 125"/>
                <a:gd name="T9" fmla="*/ 73 h 116"/>
                <a:gd name="T10" fmla="*/ 0 w 125"/>
                <a:gd name="T11" fmla="*/ 0 h 116"/>
                <a:gd name="T12" fmla="*/ 21 w 125"/>
                <a:gd name="T13" fmla="*/ 0 h 116"/>
                <a:gd name="T14" fmla="*/ 63 w 125"/>
                <a:gd name="T15" fmla="*/ 53 h 116"/>
                <a:gd name="T16" fmla="*/ 104 w 125"/>
                <a:gd name="T17" fmla="*/ 0 h 116"/>
                <a:gd name="T18" fmla="*/ 125 w 12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125" y="0"/>
                  </a:moveTo>
                  <a:lnTo>
                    <a:pt x="71" y="73"/>
                  </a:lnTo>
                  <a:lnTo>
                    <a:pt x="71" y="116"/>
                  </a:lnTo>
                  <a:lnTo>
                    <a:pt x="54" y="116"/>
                  </a:lnTo>
                  <a:lnTo>
                    <a:pt x="54" y="73"/>
                  </a:lnTo>
                  <a:lnTo>
                    <a:pt x="0" y="0"/>
                  </a:lnTo>
                  <a:lnTo>
                    <a:pt x="21" y="0"/>
                  </a:lnTo>
                  <a:lnTo>
                    <a:pt x="63" y="53"/>
                  </a:lnTo>
                  <a:lnTo>
                    <a:pt x="104" y="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67"/>
            <p:cNvSpPr>
              <a:spLocks/>
            </p:cNvSpPr>
            <p:nvPr/>
          </p:nvSpPr>
          <p:spPr bwMode="auto">
            <a:xfrm>
              <a:off x="5165725"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68"/>
            <p:cNvSpPr>
              <a:spLocks/>
            </p:cNvSpPr>
            <p:nvPr/>
          </p:nvSpPr>
          <p:spPr bwMode="auto">
            <a:xfrm>
              <a:off x="5392738" y="4759325"/>
              <a:ext cx="184150" cy="184150"/>
            </a:xfrm>
            <a:custGeom>
              <a:avLst/>
              <a:gdLst>
                <a:gd name="T0" fmla="*/ 890 w 890"/>
                <a:gd name="T1" fmla="*/ 212 h 890"/>
                <a:gd name="T2" fmla="*/ 757 w 890"/>
                <a:gd name="T3" fmla="*/ 212 h 890"/>
                <a:gd name="T4" fmla="*/ 757 w 890"/>
                <a:gd name="T5" fmla="*/ 160 h 890"/>
                <a:gd name="T6" fmla="*/ 729 w 890"/>
                <a:gd name="T7" fmla="*/ 133 h 890"/>
                <a:gd name="T8" fmla="*/ 160 w 890"/>
                <a:gd name="T9" fmla="*/ 133 h 890"/>
                <a:gd name="T10" fmla="*/ 133 w 890"/>
                <a:gd name="T11" fmla="*/ 160 h 890"/>
                <a:gd name="T12" fmla="*/ 133 w 890"/>
                <a:gd name="T13" fmla="*/ 351 h 890"/>
                <a:gd name="T14" fmla="*/ 160 w 890"/>
                <a:gd name="T15" fmla="*/ 378 h 890"/>
                <a:gd name="T16" fmla="*/ 729 w 890"/>
                <a:gd name="T17" fmla="*/ 378 h 890"/>
                <a:gd name="T18" fmla="*/ 890 w 890"/>
                <a:gd name="T19" fmla="*/ 539 h 890"/>
                <a:gd name="T20" fmla="*/ 890 w 890"/>
                <a:gd name="T21" fmla="*/ 729 h 890"/>
                <a:gd name="T22" fmla="*/ 729 w 890"/>
                <a:gd name="T23" fmla="*/ 890 h 890"/>
                <a:gd name="T24" fmla="*/ 160 w 890"/>
                <a:gd name="T25" fmla="*/ 890 h 890"/>
                <a:gd name="T26" fmla="*/ 0 w 890"/>
                <a:gd name="T27" fmla="*/ 729 h 890"/>
                <a:gd name="T28" fmla="*/ 0 w 890"/>
                <a:gd name="T29" fmla="*/ 677 h 890"/>
                <a:gd name="T30" fmla="*/ 133 w 890"/>
                <a:gd name="T31" fmla="*/ 677 h 890"/>
                <a:gd name="T32" fmla="*/ 133 w 890"/>
                <a:gd name="T33" fmla="*/ 729 h 890"/>
                <a:gd name="T34" fmla="*/ 160 w 890"/>
                <a:gd name="T35" fmla="*/ 756 h 890"/>
                <a:gd name="T36" fmla="*/ 729 w 890"/>
                <a:gd name="T37" fmla="*/ 756 h 890"/>
                <a:gd name="T38" fmla="*/ 757 w 890"/>
                <a:gd name="T39" fmla="*/ 729 h 890"/>
                <a:gd name="T40" fmla="*/ 757 w 890"/>
                <a:gd name="T41" fmla="*/ 539 h 890"/>
                <a:gd name="T42" fmla="*/ 729 w 890"/>
                <a:gd name="T43" fmla="*/ 512 h 890"/>
                <a:gd name="T44" fmla="*/ 160 w 890"/>
                <a:gd name="T45" fmla="*/ 512 h 890"/>
                <a:gd name="T46" fmla="*/ 0 w 890"/>
                <a:gd name="T47" fmla="*/ 351 h 890"/>
                <a:gd name="T48" fmla="*/ 0 w 890"/>
                <a:gd name="T49" fmla="*/ 160 h 890"/>
                <a:gd name="T50" fmla="*/ 160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29" y="133"/>
                  </a:cubicBezTo>
                  <a:cubicBezTo>
                    <a:pt x="160" y="133"/>
                    <a:pt x="160" y="133"/>
                    <a:pt x="160" y="133"/>
                  </a:cubicBezTo>
                  <a:cubicBezTo>
                    <a:pt x="146" y="133"/>
                    <a:pt x="133" y="146"/>
                    <a:pt x="133" y="160"/>
                  </a:cubicBezTo>
                  <a:cubicBezTo>
                    <a:pt x="133" y="351"/>
                    <a:pt x="133" y="351"/>
                    <a:pt x="133" y="351"/>
                  </a:cubicBezTo>
                  <a:cubicBezTo>
                    <a:pt x="133" y="366"/>
                    <a:pt x="146" y="378"/>
                    <a:pt x="160"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0" y="890"/>
                    <a:pt x="160" y="890"/>
                    <a:pt x="160"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0"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0" y="512"/>
                    <a:pt x="160" y="512"/>
                    <a:pt x="160" y="512"/>
                  </a:cubicBezTo>
                  <a:cubicBezTo>
                    <a:pt x="71" y="512"/>
                    <a:pt x="0" y="440"/>
                    <a:pt x="0" y="351"/>
                  </a:cubicBezTo>
                  <a:cubicBezTo>
                    <a:pt x="0" y="160"/>
                    <a:pt x="0" y="160"/>
                    <a:pt x="0" y="160"/>
                  </a:cubicBezTo>
                  <a:cubicBezTo>
                    <a:pt x="0" y="71"/>
                    <a:pt x="71" y="0"/>
                    <a:pt x="160" y="0"/>
                  </a:cubicBezTo>
                  <a:cubicBezTo>
                    <a:pt x="729" y="0"/>
                    <a:pt x="729" y="0"/>
                    <a:pt x="729" y="0"/>
                  </a:cubicBezTo>
                  <a:cubicBezTo>
                    <a:pt x="818"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69"/>
            <p:cNvSpPr>
              <a:spLocks/>
            </p:cNvSpPr>
            <p:nvPr/>
          </p:nvSpPr>
          <p:spPr bwMode="auto">
            <a:xfrm>
              <a:off x="5645150"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70"/>
            <p:cNvSpPr>
              <a:spLocks noEditPoints="1"/>
            </p:cNvSpPr>
            <p:nvPr/>
          </p:nvSpPr>
          <p:spPr bwMode="auto">
            <a:xfrm>
              <a:off x="5849938" y="4759325"/>
              <a:ext cx="233363" cy="184150"/>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1"/>
            <p:cNvSpPr>
              <a:spLocks/>
            </p:cNvSpPr>
            <p:nvPr/>
          </p:nvSpPr>
          <p:spPr bwMode="auto">
            <a:xfrm>
              <a:off x="6370638" y="4759325"/>
              <a:ext cx="185738" cy="184150"/>
            </a:xfrm>
            <a:custGeom>
              <a:avLst/>
              <a:gdLst>
                <a:gd name="T0" fmla="*/ 160 w 888"/>
                <a:gd name="T1" fmla="*/ 133 h 890"/>
                <a:gd name="T2" fmla="*/ 133 w 888"/>
                <a:gd name="T3" fmla="*/ 160 h 890"/>
                <a:gd name="T4" fmla="*/ 133 w 888"/>
                <a:gd name="T5" fmla="*/ 729 h 890"/>
                <a:gd name="T6" fmla="*/ 160 w 888"/>
                <a:gd name="T7" fmla="*/ 756 h 890"/>
                <a:gd name="T8" fmla="*/ 888 w 888"/>
                <a:gd name="T9" fmla="*/ 756 h 890"/>
                <a:gd name="T10" fmla="*/ 888 w 888"/>
                <a:gd name="T11" fmla="*/ 890 h 890"/>
                <a:gd name="T12" fmla="*/ 160 w 888"/>
                <a:gd name="T13" fmla="*/ 890 h 890"/>
                <a:gd name="T14" fmla="*/ 0 w 888"/>
                <a:gd name="T15" fmla="*/ 729 h 890"/>
                <a:gd name="T16" fmla="*/ 0 w 888"/>
                <a:gd name="T17" fmla="*/ 160 h 890"/>
                <a:gd name="T18" fmla="*/ 160 w 888"/>
                <a:gd name="T19" fmla="*/ 0 h 890"/>
                <a:gd name="T20" fmla="*/ 888 w 888"/>
                <a:gd name="T21" fmla="*/ 0 h 890"/>
                <a:gd name="T22" fmla="*/ 888 w 888"/>
                <a:gd name="T23" fmla="*/ 133 h 890"/>
                <a:gd name="T24" fmla="*/ 160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0" y="133"/>
                  </a:moveTo>
                  <a:cubicBezTo>
                    <a:pt x="146" y="133"/>
                    <a:pt x="133" y="146"/>
                    <a:pt x="133" y="160"/>
                  </a:cubicBezTo>
                  <a:cubicBezTo>
                    <a:pt x="133" y="729"/>
                    <a:pt x="133" y="729"/>
                    <a:pt x="133" y="729"/>
                  </a:cubicBezTo>
                  <a:cubicBezTo>
                    <a:pt x="133" y="744"/>
                    <a:pt x="146" y="756"/>
                    <a:pt x="160" y="756"/>
                  </a:cubicBezTo>
                  <a:cubicBezTo>
                    <a:pt x="888" y="756"/>
                    <a:pt x="888" y="756"/>
                    <a:pt x="888" y="756"/>
                  </a:cubicBezTo>
                  <a:cubicBezTo>
                    <a:pt x="888" y="890"/>
                    <a:pt x="888" y="890"/>
                    <a:pt x="888" y="890"/>
                  </a:cubicBezTo>
                  <a:cubicBezTo>
                    <a:pt x="160" y="890"/>
                    <a:pt x="160" y="890"/>
                    <a:pt x="160" y="890"/>
                  </a:cubicBezTo>
                  <a:cubicBezTo>
                    <a:pt x="72" y="890"/>
                    <a:pt x="0" y="818"/>
                    <a:pt x="0" y="729"/>
                  </a:cubicBezTo>
                  <a:cubicBezTo>
                    <a:pt x="0" y="160"/>
                    <a:pt x="0" y="160"/>
                    <a:pt x="0" y="160"/>
                  </a:cubicBezTo>
                  <a:cubicBezTo>
                    <a:pt x="0" y="71"/>
                    <a:pt x="72" y="0"/>
                    <a:pt x="160" y="0"/>
                  </a:cubicBezTo>
                  <a:cubicBezTo>
                    <a:pt x="888" y="0"/>
                    <a:pt x="888" y="0"/>
                    <a:pt x="888" y="0"/>
                  </a:cubicBezTo>
                  <a:cubicBezTo>
                    <a:pt x="888" y="133"/>
                    <a:pt x="888" y="133"/>
                    <a:pt x="888" y="133"/>
                  </a:cubicBezTo>
                  <a:lnTo>
                    <a:pt x="16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72"/>
            <p:cNvSpPr>
              <a:spLocks/>
            </p:cNvSpPr>
            <p:nvPr/>
          </p:nvSpPr>
          <p:spPr bwMode="auto">
            <a:xfrm>
              <a:off x="6610350" y="4759325"/>
              <a:ext cx="188913" cy="184150"/>
            </a:xfrm>
            <a:custGeom>
              <a:avLst/>
              <a:gdLst>
                <a:gd name="T0" fmla="*/ 119 w 119"/>
                <a:gd name="T1" fmla="*/ 0 h 116"/>
                <a:gd name="T2" fmla="*/ 119 w 119"/>
                <a:gd name="T3" fmla="*/ 116 h 116"/>
                <a:gd name="T4" fmla="*/ 102 w 119"/>
                <a:gd name="T5" fmla="*/ 116 h 116"/>
                <a:gd name="T6" fmla="*/ 102 w 119"/>
                <a:gd name="T7" fmla="*/ 67 h 116"/>
                <a:gd name="T8" fmla="*/ 17 w 119"/>
                <a:gd name="T9" fmla="*/ 67 h 116"/>
                <a:gd name="T10" fmla="*/ 17 w 119"/>
                <a:gd name="T11" fmla="*/ 116 h 116"/>
                <a:gd name="T12" fmla="*/ 0 w 119"/>
                <a:gd name="T13" fmla="*/ 116 h 116"/>
                <a:gd name="T14" fmla="*/ 0 w 119"/>
                <a:gd name="T15" fmla="*/ 0 h 116"/>
                <a:gd name="T16" fmla="*/ 17 w 119"/>
                <a:gd name="T17" fmla="*/ 0 h 116"/>
                <a:gd name="T18" fmla="*/ 17 w 119"/>
                <a:gd name="T19" fmla="*/ 49 h 116"/>
                <a:gd name="T20" fmla="*/ 102 w 119"/>
                <a:gd name="T21" fmla="*/ 49 h 116"/>
                <a:gd name="T22" fmla="*/ 102 w 119"/>
                <a:gd name="T23" fmla="*/ 0 h 116"/>
                <a:gd name="T24" fmla="*/ 119 w 11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6">
                  <a:moveTo>
                    <a:pt x="119" y="0"/>
                  </a:moveTo>
                  <a:lnTo>
                    <a:pt x="119" y="116"/>
                  </a:lnTo>
                  <a:lnTo>
                    <a:pt x="102" y="116"/>
                  </a:lnTo>
                  <a:lnTo>
                    <a:pt x="102" y="67"/>
                  </a:lnTo>
                  <a:lnTo>
                    <a:pt x="17" y="67"/>
                  </a:lnTo>
                  <a:lnTo>
                    <a:pt x="17" y="116"/>
                  </a:lnTo>
                  <a:lnTo>
                    <a:pt x="0" y="116"/>
                  </a:lnTo>
                  <a:lnTo>
                    <a:pt x="0" y="0"/>
                  </a:lnTo>
                  <a:lnTo>
                    <a:pt x="17" y="0"/>
                  </a:lnTo>
                  <a:lnTo>
                    <a:pt x="17" y="49"/>
                  </a:lnTo>
                  <a:lnTo>
                    <a:pt x="102" y="49"/>
                  </a:lnTo>
                  <a:lnTo>
                    <a:pt x="102" y="0"/>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73"/>
            <p:cNvSpPr>
              <a:spLocks noEditPoints="1"/>
            </p:cNvSpPr>
            <p:nvPr/>
          </p:nvSpPr>
          <p:spPr bwMode="auto">
            <a:xfrm>
              <a:off x="4525963" y="47593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4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30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4"/>
                    <a:pt x="767" y="134"/>
                    <a:pt x="767" y="134"/>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3"/>
                    <a:pt x="186" y="348"/>
                  </a:cubicBezTo>
                  <a:cubicBezTo>
                    <a:pt x="161" y="348"/>
                    <a:pt x="161" y="348"/>
                    <a:pt x="161" y="348"/>
                  </a:cubicBezTo>
                  <a:cubicBezTo>
                    <a:pt x="72" y="348"/>
                    <a:pt x="0" y="374"/>
                    <a:pt x="0" y="464"/>
                  </a:cubicBezTo>
                  <a:cubicBezTo>
                    <a:pt x="0" y="730"/>
                    <a:pt x="0" y="730"/>
                    <a:pt x="0" y="730"/>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Line 74"/>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Line 75"/>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96258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ard blauw">
    <p:spTree>
      <p:nvGrpSpPr>
        <p:cNvPr id="1" name=""/>
        <p:cNvGrpSpPr/>
        <p:nvPr/>
      </p:nvGrpSpPr>
      <p:grpSpPr>
        <a:xfrm>
          <a:off x="0" y="0"/>
          <a:ext cx="0" cy="0"/>
          <a:chOff x="0" y="0"/>
          <a:chExt cx="0" cy="0"/>
        </a:xfrm>
      </p:grpSpPr>
      <p:sp>
        <p:nvSpPr>
          <p:cNvPr id="8" name="Rechthoek 7"/>
          <p:cNvSpPr/>
          <p:nvPr userDrawn="1"/>
        </p:nvSpPr>
        <p:spPr>
          <a:xfrm>
            <a:off x="1527454" y="763270"/>
            <a:ext cx="39713795" cy="6159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7455" y="3563578"/>
            <a:ext cx="39714909" cy="2140254"/>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527454" y="5765272"/>
            <a:ext cx="39717861" cy="902455"/>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grpSp>
        <p:nvGrpSpPr>
          <p:cNvPr id="29" name="Groep 28"/>
          <p:cNvGrpSpPr>
            <a:grpSpLocks noChangeAspect="1"/>
          </p:cNvGrpSpPr>
          <p:nvPr userDrawn="1"/>
        </p:nvGrpSpPr>
        <p:grpSpPr>
          <a:xfrm>
            <a:off x="2315017" y="1277471"/>
            <a:ext cx="13858458" cy="1349069"/>
            <a:chOff x="366713" y="4071938"/>
            <a:chExt cx="6432550" cy="1252538"/>
          </a:xfrm>
          <a:solidFill>
            <a:schemeClr val="bg1"/>
          </a:solidFill>
        </p:grpSpPr>
        <p:sp>
          <p:nvSpPr>
            <p:cNvPr id="30" name="Freeform 44"/>
            <p:cNvSpPr>
              <a:spLocks noEditPoints="1"/>
            </p:cNvSpPr>
            <p:nvPr/>
          </p:nvSpPr>
          <p:spPr bwMode="auto">
            <a:xfrm>
              <a:off x="366713" y="4071938"/>
              <a:ext cx="1787525" cy="1252538"/>
            </a:xfrm>
            <a:custGeom>
              <a:avLst/>
              <a:gdLst>
                <a:gd name="T0" fmla="*/ 6631 w 8601"/>
                <a:gd name="T1" fmla="*/ 0 h 6024"/>
                <a:gd name="T2" fmla="*/ 1760 w 8601"/>
                <a:gd name="T3" fmla="*/ 3829 h 6024"/>
                <a:gd name="T4" fmla="*/ 262 w 8601"/>
                <a:gd name="T5" fmla="*/ 4000 h 6024"/>
                <a:gd name="T6" fmla="*/ 232 w 8601"/>
                <a:gd name="T7" fmla="*/ 4204 h 6024"/>
                <a:gd name="T8" fmla="*/ 194 w 8601"/>
                <a:gd name="T9" fmla="*/ 4322 h 6024"/>
                <a:gd name="T10" fmla="*/ 21 w 8601"/>
                <a:gd name="T11" fmla="*/ 4589 h 6024"/>
                <a:gd name="T12" fmla="*/ 583 w 8601"/>
                <a:gd name="T13" fmla="*/ 5185 h 6024"/>
                <a:gd name="T14" fmla="*/ 722 w 8601"/>
                <a:gd name="T15" fmla="*/ 5327 h 6024"/>
                <a:gd name="T16" fmla="*/ 603 w 8601"/>
                <a:gd name="T17" fmla="*/ 5463 h 6024"/>
                <a:gd name="T18" fmla="*/ 637 w 8601"/>
                <a:gd name="T19" fmla="*/ 5601 h 6024"/>
                <a:gd name="T20" fmla="*/ 1110 w 8601"/>
                <a:gd name="T21" fmla="*/ 5751 h 6024"/>
                <a:gd name="T22" fmla="*/ 5306 w 8601"/>
                <a:gd name="T23" fmla="*/ 5275 h 6024"/>
                <a:gd name="T24" fmla="*/ 4037 w 8601"/>
                <a:gd name="T25" fmla="*/ 5145 h 6024"/>
                <a:gd name="T26" fmla="*/ 6320 w 8601"/>
                <a:gd name="T27" fmla="*/ 5176 h 6024"/>
                <a:gd name="T28" fmla="*/ 7032 w 8601"/>
                <a:gd name="T29" fmla="*/ 5358 h 6024"/>
                <a:gd name="T30" fmla="*/ 6959 w 8601"/>
                <a:gd name="T31" fmla="*/ 5422 h 6024"/>
                <a:gd name="T32" fmla="*/ 4648 w 8601"/>
                <a:gd name="T33" fmla="*/ 5548 h 6024"/>
                <a:gd name="T34" fmla="*/ 7653 w 8601"/>
                <a:gd name="T35" fmla="*/ 5965 h 6024"/>
                <a:gd name="T36" fmla="*/ 7938 w 8601"/>
                <a:gd name="T37" fmla="*/ 5623 h 6024"/>
                <a:gd name="T38" fmla="*/ 8102 w 8601"/>
                <a:gd name="T39" fmla="*/ 5531 h 6024"/>
                <a:gd name="T40" fmla="*/ 8361 w 8601"/>
                <a:gd name="T41" fmla="*/ 5413 h 6024"/>
                <a:gd name="T42" fmla="*/ 8330 w 8601"/>
                <a:gd name="T43" fmla="*/ 5064 h 6024"/>
                <a:gd name="T44" fmla="*/ 8187 w 8601"/>
                <a:gd name="T45" fmla="*/ 4879 h 6024"/>
                <a:gd name="T46" fmla="*/ 8422 w 8601"/>
                <a:gd name="T47" fmla="*/ 4614 h 6024"/>
                <a:gd name="T48" fmla="*/ 8301 w 8601"/>
                <a:gd name="T49" fmla="*/ 4078 h 6024"/>
                <a:gd name="T50" fmla="*/ 6631 w 8601"/>
                <a:gd name="T51" fmla="*/ 3832 h 6024"/>
                <a:gd name="T52" fmla="*/ 3495 w 8601"/>
                <a:gd name="T53" fmla="*/ 1751 h 6024"/>
                <a:gd name="T54" fmla="*/ 4896 w 8601"/>
                <a:gd name="T55" fmla="*/ 3783 h 6024"/>
                <a:gd name="T56" fmla="*/ 5081 w 8601"/>
                <a:gd name="T57" fmla="*/ 4251 h 6024"/>
                <a:gd name="T58" fmla="*/ 3310 w 8601"/>
                <a:gd name="T59" fmla="*/ 1565 h 6024"/>
                <a:gd name="T60" fmla="*/ 2135 w 8601"/>
                <a:gd name="T61" fmla="*/ 4251 h 6024"/>
                <a:gd name="T62" fmla="*/ 1945 w 8601"/>
                <a:gd name="T63" fmla="*/ 187 h 6024"/>
                <a:gd name="T64" fmla="*/ 6446 w 8601"/>
                <a:gd name="T65" fmla="*/ 4251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1" h="6024">
                  <a:moveTo>
                    <a:pt x="6631" y="3832"/>
                  </a:moveTo>
                  <a:cubicBezTo>
                    <a:pt x="6631" y="0"/>
                    <a:pt x="6631" y="0"/>
                    <a:pt x="6631" y="0"/>
                  </a:cubicBezTo>
                  <a:cubicBezTo>
                    <a:pt x="1760" y="0"/>
                    <a:pt x="1760" y="0"/>
                    <a:pt x="1760" y="0"/>
                  </a:cubicBezTo>
                  <a:cubicBezTo>
                    <a:pt x="1760" y="3829"/>
                    <a:pt x="1760" y="3829"/>
                    <a:pt x="1760" y="3829"/>
                  </a:cubicBezTo>
                  <a:cubicBezTo>
                    <a:pt x="1557" y="3845"/>
                    <a:pt x="1557" y="3845"/>
                    <a:pt x="1557" y="3845"/>
                  </a:cubicBezTo>
                  <a:cubicBezTo>
                    <a:pt x="775" y="3899"/>
                    <a:pt x="262" y="4000"/>
                    <a:pt x="262" y="4000"/>
                  </a:cubicBezTo>
                  <a:cubicBezTo>
                    <a:pt x="262" y="4000"/>
                    <a:pt x="174" y="4073"/>
                    <a:pt x="163" y="4080"/>
                  </a:cubicBezTo>
                  <a:cubicBezTo>
                    <a:pt x="64" y="4147"/>
                    <a:pt x="165" y="4171"/>
                    <a:pt x="232" y="4204"/>
                  </a:cubicBezTo>
                  <a:cubicBezTo>
                    <a:pt x="258" y="4217"/>
                    <a:pt x="260" y="4224"/>
                    <a:pt x="250" y="4251"/>
                  </a:cubicBezTo>
                  <a:cubicBezTo>
                    <a:pt x="243" y="4273"/>
                    <a:pt x="182" y="4285"/>
                    <a:pt x="194" y="4322"/>
                  </a:cubicBezTo>
                  <a:cubicBezTo>
                    <a:pt x="218" y="4398"/>
                    <a:pt x="329" y="4325"/>
                    <a:pt x="322" y="4426"/>
                  </a:cubicBezTo>
                  <a:cubicBezTo>
                    <a:pt x="314" y="4545"/>
                    <a:pt x="48" y="4478"/>
                    <a:pt x="21" y="4589"/>
                  </a:cubicBezTo>
                  <a:cubicBezTo>
                    <a:pt x="0" y="4676"/>
                    <a:pt x="119" y="4596"/>
                    <a:pt x="118" y="4764"/>
                  </a:cubicBezTo>
                  <a:cubicBezTo>
                    <a:pt x="116" y="4932"/>
                    <a:pt x="239" y="5099"/>
                    <a:pt x="583" y="5185"/>
                  </a:cubicBezTo>
                  <a:cubicBezTo>
                    <a:pt x="665" y="5205"/>
                    <a:pt x="1048" y="5198"/>
                    <a:pt x="851" y="5312"/>
                  </a:cubicBezTo>
                  <a:cubicBezTo>
                    <a:pt x="827" y="5326"/>
                    <a:pt x="748" y="5324"/>
                    <a:pt x="722" y="5327"/>
                  </a:cubicBezTo>
                  <a:cubicBezTo>
                    <a:pt x="684" y="5330"/>
                    <a:pt x="597" y="5326"/>
                    <a:pt x="573" y="5361"/>
                  </a:cubicBezTo>
                  <a:cubicBezTo>
                    <a:pt x="536" y="5415"/>
                    <a:pt x="615" y="5413"/>
                    <a:pt x="603" y="5463"/>
                  </a:cubicBezTo>
                  <a:cubicBezTo>
                    <a:pt x="558" y="5469"/>
                    <a:pt x="462" y="5467"/>
                    <a:pt x="504" y="5543"/>
                  </a:cubicBezTo>
                  <a:cubicBezTo>
                    <a:pt x="526" y="5582"/>
                    <a:pt x="596" y="5603"/>
                    <a:pt x="637" y="5601"/>
                  </a:cubicBezTo>
                  <a:cubicBezTo>
                    <a:pt x="851" y="5589"/>
                    <a:pt x="821" y="5608"/>
                    <a:pt x="888" y="5616"/>
                  </a:cubicBezTo>
                  <a:cubicBezTo>
                    <a:pt x="768" y="5639"/>
                    <a:pt x="660" y="5763"/>
                    <a:pt x="1110" y="5751"/>
                  </a:cubicBezTo>
                  <a:cubicBezTo>
                    <a:pt x="1120" y="5819"/>
                    <a:pt x="1242" y="5812"/>
                    <a:pt x="1283" y="5803"/>
                  </a:cubicBezTo>
                  <a:cubicBezTo>
                    <a:pt x="4086" y="5182"/>
                    <a:pt x="5298" y="5447"/>
                    <a:pt x="5306" y="5275"/>
                  </a:cubicBezTo>
                  <a:cubicBezTo>
                    <a:pt x="5267" y="5190"/>
                    <a:pt x="4872" y="5199"/>
                    <a:pt x="4807" y="5196"/>
                  </a:cubicBezTo>
                  <a:cubicBezTo>
                    <a:pt x="4550" y="5184"/>
                    <a:pt x="4005" y="5211"/>
                    <a:pt x="4037" y="5145"/>
                  </a:cubicBezTo>
                  <a:cubicBezTo>
                    <a:pt x="4051" y="4992"/>
                    <a:pt x="6892" y="5030"/>
                    <a:pt x="6559" y="5125"/>
                  </a:cubicBezTo>
                  <a:cubicBezTo>
                    <a:pt x="6544" y="5130"/>
                    <a:pt x="6345" y="5163"/>
                    <a:pt x="6320" y="5176"/>
                  </a:cubicBezTo>
                  <a:cubicBezTo>
                    <a:pt x="6165" y="5258"/>
                    <a:pt x="6755" y="5275"/>
                    <a:pt x="6817" y="5280"/>
                  </a:cubicBezTo>
                  <a:cubicBezTo>
                    <a:pt x="6887" y="5287"/>
                    <a:pt x="7064" y="5281"/>
                    <a:pt x="7032" y="5358"/>
                  </a:cubicBezTo>
                  <a:cubicBezTo>
                    <a:pt x="7022" y="5381"/>
                    <a:pt x="6811" y="5355"/>
                    <a:pt x="6820" y="5389"/>
                  </a:cubicBezTo>
                  <a:cubicBezTo>
                    <a:pt x="6827" y="5417"/>
                    <a:pt x="6946" y="5402"/>
                    <a:pt x="6959" y="5422"/>
                  </a:cubicBezTo>
                  <a:cubicBezTo>
                    <a:pt x="7044" y="5556"/>
                    <a:pt x="5914" y="5489"/>
                    <a:pt x="5329" y="5502"/>
                  </a:cubicBezTo>
                  <a:cubicBezTo>
                    <a:pt x="5158" y="5506"/>
                    <a:pt x="4823" y="5524"/>
                    <a:pt x="4648" y="5548"/>
                  </a:cubicBezTo>
                  <a:cubicBezTo>
                    <a:pt x="4352" y="5588"/>
                    <a:pt x="4604" y="5657"/>
                    <a:pt x="5064" y="5700"/>
                  </a:cubicBezTo>
                  <a:cubicBezTo>
                    <a:pt x="5311" y="5722"/>
                    <a:pt x="6577" y="5824"/>
                    <a:pt x="7653" y="5965"/>
                  </a:cubicBezTo>
                  <a:cubicBezTo>
                    <a:pt x="7976" y="6024"/>
                    <a:pt x="8072" y="5865"/>
                    <a:pt x="8000" y="5822"/>
                  </a:cubicBezTo>
                  <a:cubicBezTo>
                    <a:pt x="7959" y="5797"/>
                    <a:pt x="8136" y="5708"/>
                    <a:pt x="7938" y="5623"/>
                  </a:cubicBezTo>
                  <a:cubicBezTo>
                    <a:pt x="7812" y="5570"/>
                    <a:pt x="7915" y="5548"/>
                    <a:pt x="7923" y="5550"/>
                  </a:cubicBezTo>
                  <a:cubicBezTo>
                    <a:pt x="7941" y="5556"/>
                    <a:pt x="8197" y="5617"/>
                    <a:pt x="8102" y="5531"/>
                  </a:cubicBezTo>
                  <a:cubicBezTo>
                    <a:pt x="8041" y="5476"/>
                    <a:pt x="8144" y="5508"/>
                    <a:pt x="8163" y="5507"/>
                  </a:cubicBezTo>
                  <a:cubicBezTo>
                    <a:pt x="8401" y="5488"/>
                    <a:pt x="8346" y="5398"/>
                    <a:pt x="8361" y="5413"/>
                  </a:cubicBezTo>
                  <a:cubicBezTo>
                    <a:pt x="8290" y="5343"/>
                    <a:pt x="8481" y="5293"/>
                    <a:pt x="8437" y="5138"/>
                  </a:cubicBezTo>
                  <a:cubicBezTo>
                    <a:pt x="8424" y="5092"/>
                    <a:pt x="8150" y="5101"/>
                    <a:pt x="8330" y="5064"/>
                  </a:cubicBezTo>
                  <a:cubicBezTo>
                    <a:pt x="8350" y="5059"/>
                    <a:pt x="8601" y="5066"/>
                    <a:pt x="8369" y="4930"/>
                  </a:cubicBezTo>
                  <a:cubicBezTo>
                    <a:pt x="8315" y="4898"/>
                    <a:pt x="8264" y="4897"/>
                    <a:pt x="8187" y="4879"/>
                  </a:cubicBezTo>
                  <a:cubicBezTo>
                    <a:pt x="8015" y="4840"/>
                    <a:pt x="8144" y="4754"/>
                    <a:pt x="8230" y="4768"/>
                  </a:cubicBezTo>
                  <a:cubicBezTo>
                    <a:pt x="8334" y="4786"/>
                    <a:pt x="8439" y="4716"/>
                    <a:pt x="8422" y="4614"/>
                  </a:cubicBezTo>
                  <a:cubicBezTo>
                    <a:pt x="8400" y="4475"/>
                    <a:pt x="8352" y="4279"/>
                    <a:pt x="8494" y="4251"/>
                  </a:cubicBezTo>
                  <a:cubicBezTo>
                    <a:pt x="8580" y="4172"/>
                    <a:pt x="8301" y="4078"/>
                    <a:pt x="8301" y="4078"/>
                  </a:cubicBezTo>
                  <a:cubicBezTo>
                    <a:pt x="8301" y="4078"/>
                    <a:pt x="8004" y="3941"/>
                    <a:pt x="6820" y="3844"/>
                  </a:cubicBezTo>
                  <a:lnTo>
                    <a:pt x="6631" y="3832"/>
                  </a:lnTo>
                  <a:close/>
                  <a:moveTo>
                    <a:pt x="3495" y="3783"/>
                  </a:moveTo>
                  <a:cubicBezTo>
                    <a:pt x="3495" y="1751"/>
                    <a:pt x="3495" y="1751"/>
                    <a:pt x="3495" y="1751"/>
                  </a:cubicBezTo>
                  <a:cubicBezTo>
                    <a:pt x="4896" y="1751"/>
                    <a:pt x="4896" y="1751"/>
                    <a:pt x="4896" y="1751"/>
                  </a:cubicBezTo>
                  <a:cubicBezTo>
                    <a:pt x="4896" y="3783"/>
                    <a:pt x="4896" y="3783"/>
                    <a:pt x="4896" y="3783"/>
                  </a:cubicBezTo>
                  <a:cubicBezTo>
                    <a:pt x="4536" y="3776"/>
                    <a:pt x="3949" y="3779"/>
                    <a:pt x="3495" y="3783"/>
                  </a:cubicBezTo>
                  <a:close/>
                  <a:moveTo>
                    <a:pt x="5081" y="4251"/>
                  </a:moveTo>
                  <a:cubicBezTo>
                    <a:pt x="5081" y="1565"/>
                    <a:pt x="5081" y="1565"/>
                    <a:pt x="5081" y="1565"/>
                  </a:cubicBezTo>
                  <a:cubicBezTo>
                    <a:pt x="3310" y="1565"/>
                    <a:pt x="3310" y="1565"/>
                    <a:pt x="3310" y="1565"/>
                  </a:cubicBezTo>
                  <a:cubicBezTo>
                    <a:pt x="3310" y="4251"/>
                    <a:pt x="3310" y="4251"/>
                    <a:pt x="3310" y="4251"/>
                  </a:cubicBezTo>
                  <a:cubicBezTo>
                    <a:pt x="2135" y="4251"/>
                    <a:pt x="2135" y="4251"/>
                    <a:pt x="2135" y="4251"/>
                  </a:cubicBezTo>
                  <a:cubicBezTo>
                    <a:pt x="1945" y="4251"/>
                    <a:pt x="1945" y="4251"/>
                    <a:pt x="1945" y="4251"/>
                  </a:cubicBezTo>
                  <a:cubicBezTo>
                    <a:pt x="1945" y="187"/>
                    <a:pt x="1945" y="187"/>
                    <a:pt x="1945" y="187"/>
                  </a:cubicBezTo>
                  <a:cubicBezTo>
                    <a:pt x="6446" y="187"/>
                    <a:pt x="6446" y="187"/>
                    <a:pt x="6446" y="187"/>
                  </a:cubicBezTo>
                  <a:cubicBezTo>
                    <a:pt x="6446" y="4251"/>
                    <a:pt x="6446" y="4251"/>
                    <a:pt x="6446" y="4251"/>
                  </a:cubicBezTo>
                  <a:lnTo>
                    <a:pt x="5081" y="4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45"/>
            <p:cNvSpPr>
              <a:spLocks/>
            </p:cNvSpPr>
            <p:nvPr/>
          </p:nvSpPr>
          <p:spPr bwMode="auto">
            <a:xfrm>
              <a:off x="2311400" y="4198938"/>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6"/>
            <p:cNvSpPr>
              <a:spLocks/>
            </p:cNvSpPr>
            <p:nvPr/>
          </p:nvSpPr>
          <p:spPr bwMode="auto">
            <a:xfrm>
              <a:off x="3384550" y="4198938"/>
              <a:ext cx="312738" cy="312738"/>
            </a:xfrm>
            <a:custGeom>
              <a:avLst/>
              <a:gdLst>
                <a:gd name="T0" fmla="*/ 1505 w 1505"/>
                <a:gd name="T1" fmla="*/ 408 h 1505"/>
                <a:gd name="T2" fmla="*/ 1227 w 1505"/>
                <a:gd name="T3" fmla="*/ 408 h 1505"/>
                <a:gd name="T4" fmla="*/ 1227 w 1505"/>
                <a:gd name="T5" fmla="*/ 291 h 1505"/>
                <a:gd name="T6" fmla="*/ 1213 w 1505"/>
                <a:gd name="T7" fmla="*/ 276 h 1505"/>
                <a:gd name="T8" fmla="*/ 291 w 1505"/>
                <a:gd name="T9" fmla="*/ 276 h 1505"/>
                <a:gd name="T10" fmla="*/ 276 w 1505"/>
                <a:gd name="T11" fmla="*/ 291 h 1505"/>
                <a:gd name="T12" fmla="*/ 276 w 1505"/>
                <a:gd name="T13" fmla="*/ 1215 h 1505"/>
                <a:gd name="T14" fmla="*/ 291 w 1505"/>
                <a:gd name="T15" fmla="*/ 1229 h 1505"/>
                <a:gd name="T16" fmla="*/ 1213 w 1505"/>
                <a:gd name="T17" fmla="*/ 1229 h 1505"/>
                <a:gd name="T18" fmla="*/ 1227 w 1505"/>
                <a:gd name="T19" fmla="*/ 1215 h 1505"/>
                <a:gd name="T20" fmla="*/ 1227 w 1505"/>
                <a:gd name="T21" fmla="*/ 931 h 1505"/>
                <a:gd name="T22" fmla="*/ 887 w 1505"/>
                <a:gd name="T23" fmla="*/ 931 h 1505"/>
                <a:gd name="T24" fmla="*/ 887 w 1505"/>
                <a:gd name="T25" fmla="*/ 655 h 1505"/>
                <a:gd name="T26" fmla="*/ 1505 w 1505"/>
                <a:gd name="T27" fmla="*/ 655 h 1505"/>
                <a:gd name="T28" fmla="*/ 1505 w 1505"/>
                <a:gd name="T29" fmla="*/ 1215 h 1505"/>
                <a:gd name="T30" fmla="*/ 1213 w 1505"/>
                <a:gd name="T31" fmla="*/ 1505 h 1505"/>
                <a:gd name="T32" fmla="*/ 291 w 1505"/>
                <a:gd name="T33" fmla="*/ 1505 h 1505"/>
                <a:gd name="T34" fmla="*/ 0 w 1505"/>
                <a:gd name="T35" fmla="*/ 1215 h 1505"/>
                <a:gd name="T36" fmla="*/ 0 w 1505"/>
                <a:gd name="T37" fmla="*/ 291 h 1505"/>
                <a:gd name="T38" fmla="*/ 291 w 1505"/>
                <a:gd name="T39" fmla="*/ 0 h 1505"/>
                <a:gd name="T40" fmla="*/ 1213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3" y="276"/>
                  </a:cubicBezTo>
                  <a:cubicBezTo>
                    <a:pt x="291" y="276"/>
                    <a:pt x="291" y="276"/>
                    <a:pt x="291" y="276"/>
                  </a:cubicBezTo>
                  <a:cubicBezTo>
                    <a:pt x="283" y="276"/>
                    <a:pt x="276" y="282"/>
                    <a:pt x="276" y="291"/>
                  </a:cubicBezTo>
                  <a:cubicBezTo>
                    <a:pt x="276" y="1215"/>
                    <a:pt x="276" y="1215"/>
                    <a:pt x="276" y="1215"/>
                  </a:cubicBezTo>
                  <a:cubicBezTo>
                    <a:pt x="276" y="1223"/>
                    <a:pt x="283" y="1229"/>
                    <a:pt x="291" y="1229"/>
                  </a:cubicBezTo>
                  <a:cubicBezTo>
                    <a:pt x="1213" y="1229"/>
                    <a:pt x="1213" y="1229"/>
                    <a:pt x="1213" y="1229"/>
                  </a:cubicBezTo>
                  <a:cubicBezTo>
                    <a:pt x="1221" y="1229"/>
                    <a:pt x="1227" y="1223"/>
                    <a:pt x="1227" y="1215"/>
                  </a:cubicBezTo>
                  <a:cubicBezTo>
                    <a:pt x="1227" y="931"/>
                    <a:pt x="1227" y="931"/>
                    <a:pt x="1227" y="931"/>
                  </a:cubicBezTo>
                  <a:cubicBezTo>
                    <a:pt x="887" y="931"/>
                    <a:pt x="887" y="931"/>
                    <a:pt x="887" y="931"/>
                  </a:cubicBezTo>
                  <a:cubicBezTo>
                    <a:pt x="887" y="655"/>
                    <a:pt x="887" y="655"/>
                    <a:pt x="887" y="655"/>
                  </a:cubicBezTo>
                  <a:cubicBezTo>
                    <a:pt x="1505" y="655"/>
                    <a:pt x="1505" y="655"/>
                    <a:pt x="1505" y="655"/>
                  </a:cubicBezTo>
                  <a:cubicBezTo>
                    <a:pt x="1505" y="1215"/>
                    <a:pt x="1505" y="1215"/>
                    <a:pt x="1505" y="1215"/>
                  </a:cubicBezTo>
                  <a:cubicBezTo>
                    <a:pt x="1505" y="1376"/>
                    <a:pt x="1374" y="1505"/>
                    <a:pt x="1213" y="1505"/>
                  </a:cubicBezTo>
                  <a:cubicBezTo>
                    <a:pt x="291" y="1505"/>
                    <a:pt x="291" y="1505"/>
                    <a:pt x="291" y="1505"/>
                  </a:cubicBezTo>
                  <a:cubicBezTo>
                    <a:pt x="130" y="1505"/>
                    <a:pt x="0" y="1376"/>
                    <a:pt x="0" y="1215"/>
                  </a:cubicBezTo>
                  <a:cubicBezTo>
                    <a:pt x="0" y="291"/>
                    <a:pt x="0" y="291"/>
                    <a:pt x="0" y="291"/>
                  </a:cubicBezTo>
                  <a:cubicBezTo>
                    <a:pt x="0" y="130"/>
                    <a:pt x="130" y="0"/>
                    <a:pt x="291" y="0"/>
                  </a:cubicBezTo>
                  <a:cubicBezTo>
                    <a:pt x="1213" y="0"/>
                    <a:pt x="1213" y="0"/>
                    <a:pt x="1213" y="0"/>
                  </a:cubicBezTo>
                  <a:cubicBezTo>
                    <a:pt x="1374"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47"/>
            <p:cNvSpPr>
              <a:spLocks/>
            </p:cNvSpPr>
            <p:nvPr/>
          </p:nvSpPr>
          <p:spPr bwMode="auto">
            <a:xfrm>
              <a:off x="3881438" y="4198938"/>
              <a:ext cx="287338" cy="312738"/>
            </a:xfrm>
            <a:custGeom>
              <a:avLst/>
              <a:gdLst>
                <a:gd name="T0" fmla="*/ 181 w 181"/>
                <a:gd name="T1" fmla="*/ 37 h 197"/>
                <a:gd name="T2" fmla="*/ 36 w 181"/>
                <a:gd name="T3" fmla="*/ 37 h 197"/>
                <a:gd name="T4" fmla="*/ 36 w 181"/>
                <a:gd name="T5" fmla="*/ 81 h 197"/>
                <a:gd name="T6" fmla="*/ 153 w 181"/>
                <a:gd name="T7" fmla="*/ 81 h 197"/>
                <a:gd name="T8" fmla="*/ 153 w 181"/>
                <a:gd name="T9" fmla="*/ 117 h 197"/>
                <a:gd name="T10" fmla="*/ 36 w 181"/>
                <a:gd name="T11" fmla="*/ 117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7"/>
                  </a:moveTo>
                  <a:lnTo>
                    <a:pt x="36" y="37"/>
                  </a:lnTo>
                  <a:lnTo>
                    <a:pt x="36" y="81"/>
                  </a:lnTo>
                  <a:lnTo>
                    <a:pt x="153" y="81"/>
                  </a:lnTo>
                  <a:lnTo>
                    <a:pt x="153" y="117"/>
                  </a:lnTo>
                  <a:lnTo>
                    <a:pt x="36" y="117"/>
                  </a:lnTo>
                  <a:lnTo>
                    <a:pt x="36" y="161"/>
                  </a:lnTo>
                  <a:lnTo>
                    <a:pt x="181" y="161"/>
                  </a:lnTo>
                  <a:lnTo>
                    <a:pt x="181" y="197"/>
                  </a:lnTo>
                  <a:lnTo>
                    <a:pt x="0" y="197"/>
                  </a:lnTo>
                  <a:lnTo>
                    <a:pt x="0" y="0"/>
                  </a:lnTo>
                  <a:lnTo>
                    <a:pt x="181" y="0"/>
                  </a:lnTo>
                  <a:lnTo>
                    <a:pt x="1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48"/>
            <p:cNvSpPr>
              <a:spLocks/>
            </p:cNvSpPr>
            <p:nvPr/>
          </p:nvSpPr>
          <p:spPr bwMode="auto">
            <a:xfrm>
              <a:off x="4341813"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39"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49"/>
            <p:cNvSpPr>
              <a:spLocks noChangeArrowheads="1"/>
            </p:cNvSpPr>
            <p:nvPr/>
          </p:nvSpPr>
          <p:spPr bwMode="auto">
            <a:xfrm>
              <a:off x="4822825" y="4198938"/>
              <a:ext cx="57150" cy="312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0"/>
            <p:cNvSpPr>
              <a:spLocks/>
            </p:cNvSpPr>
            <p:nvPr/>
          </p:nvSpPr>
          <p:spPr bwMode="auto">
            <a:xfrm>
              <a:off x="5057775" y="4198938"/>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0 w 197"/>
                <a:gd name="T19" fmla="*/ 145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3"/>
                  </a:lnTo>
                  <a:lnTo>
                    <a:pt x="36" y="197"/>
                  </a:lnTo>
                  <a:lnTo>
                    <a:pt x="0" y="197"/>
                  </a:lnTo>
                  <a:lnTo>
                    <a:pt x="0" y="0"/>
                  </a:lnTo>
                  <a:lnTo>
                    <a:pt x="39" y="0"/>
                  </a:lnTo>
                  <a:lnTo>
                    <a:pt x="160" y="145"/>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1"/>
            <p:cNvSpPr>
              <a:spLocks/>
            </p:cNvSpPr>
            <p:nvPr/>
          </p:nvSpPr>
          <p:spPr bwMode="auto">
            <a:xfrm>
              <a:off x="5540375" y="4198938"/>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2"/>
            <p:cNvSpPr>
              <a:spLocks/>
            </p:cNvSpPr>
            <p:nvPr/>
          </p:nvSpPr>
          <p:spPr bwMode="auto">
            <a:xfrm>
              <a:off x="6030913" y="4198938"/>
              <a:ext cx="288925" cy="312738"/>
            </a:xfrm>
            <a:custGeom>
              <a:avLst/>
              <a:gdLst>
                <a:gd name="T0" fmla="*/ 182 w 182"/>
                <a:gd name="T1" fmla="*/ 37 h 197"/>
                <a:gd name="T2" fmla="*/ 37 w 182"/>
                <a:gd name="T3" fmla="*/ 37 h 197"/>
                <a:gd name="T4" fmla="*/ 37 w 182"/>
                <a:gd name="T5" fmla="*/ 81 h 197"/>
                <a:gd name="T6" fmla="*/ 153 w 182"/>
                <a:gd name="T7" fmla="*/ 81 h 197"/>
                <a:gd name="T8" fmla="*/ 153 w 182"/>
                <a:gd name="T9" fmla="*/ 117 h 197"/>
                <a:gd name="T10" fmla="*/ 37 w 182"/>
                <a:gd name="T11" fmla="*/ 117 h 197"/>
                <a:gd name="T12" fmla="*/ 37 w 182"/>
                <a:gd name="T13" fmla="*/ 161 h 197"/>
                <a:gd name="T14" fmla="*/ 182 w 182"/>
                <a:gd name="T15" fmla="*/ 161 h 197"/>
                <a:gd name="T16" fmla="*/ 182 w 182"/>
                <a:gd name="T17" fmla="*/ 197 h 197"/>
                <a:gd name="T18" fmla="*/ 0 w 182"/>
                <a:gd name="T19" fmla="*/ 197 h 197"/>
                <a:gd name="T20" fmla="*/ 0 w 182"/>
                <a:gd name="T21" fmla="*/ 0 h 197"/>
                <a:gd name="T22" fmla="*/ 182 w 182"/>
                <a:gd name="T23" fmla="*/ 0 h 197"/>
                <a:gd name="T24" fmla="*/ 182 w 182"/>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7">
                  <a:moveTo>
                    <a:pt x="182" y="37"/>
                  </a:moveTo>
                  <a:lnTo>
                    <a:pt x="37" y="37"/>
                  </a:lnTo>
                  <a:lnTo>
                    <a:pt x="37" y="81"/>
                  </a:lnTo>
                  <a:lnTo>
                    <a:pt x="153" y="81"/>
                  </a:lnTo>
                  <a:lnTo>
                    <a:pt x="153" y="117"/>
                  </a:lnTo>
                  <a:lnTo>
                    <a:pt x="37" y="117"/>
                  </a:lnTo>
                  <a:lnTo>
                    <a:pt x="37" y="161"/>
                  </a:lnTo>
                  <a:lnTo>
                    <a:pt x="182" y="161"/>
                  </a:lnTo>
                  <a:lnTo>
                    <a:pt x="182" y="197"/>
                  </a:lnTo>
                  <a:lnTo>
                    <a:pt x="0" y="197"/>
                  </a:lnTo>
                  <a:lnTo>
                    <a:pt x="0" y="0"/>
                  </a:lnTo>
                  <a:lnTo>
                    <a:pt x="182" y="0"/>
                  </a:lnTo>
                  <a:lnTo>
                    <a:pt x="1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3"/>
            <p:cNvSpPr>
              <a:spLocks/>
            </p:cNvSpPr>
            <p:nvPr/>
          </p:nvSpPr>
          <p:spPr bwMode="auto">
            <a:xfrm>
              <a:off x="6486525"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40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40"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4"/>
            <p:cNvSpPr>
              <a:spLocks noEditPoints="1"/>
            </p:cNvSpPr>
            <p:nvPr/>
          </p:nvSpPr>
          <p:spPr bwMode="auto">
            <a:xfrm>
              <a:off x="2865438" y="4198938"/>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5"/>
            <p:cNvSpPr>
              <a:spLocks/>
            </p:cNvSpPr>
            <p:nvPr/>
          </p:nvSpPr>
          <p:spPr bwMode="auto">
            <a:xfrm>
              <a:off x="2333625" y="4759325"/>
              <a:ext cx="185738" cy="184150"/>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6"/>
            <p:cNvSpPr>
              <a:spLocks/>
            </p:cNvSpPr>
            <p:nvPr/>
          </p:nvSpPr>
          <p:spPr bwMode="auto">
            <a:xfrm>
              <a:off x="2587625" y="4759325"/>
              <a:ext cx="184150" cy="184150"/>
            </a:xfrm>
            <a:custGeom>
              <a:avLst/>
              <a:gdLst>
                <a:gd name="T0" fmla="*/ 99 w 116"/>
                <a:gd name="T1" fmla="*/ 0 h 116"/>
                <a:gd name="T2" fmla="*/ 116 w 116"/>
                <a:gd name="T3" fmla="*/ 0 h 116"/>
                <a:gd name="T4" fmla="*/ 116 w 116"/>
                <a:gd name="T5" fmla="*/ 116 h 116"/>
                <a:gd name="T6" fmla="*/ 96 w 116"/>
                <a:gd name="T7" fmla="*/ 116 h 116"/>
                <a:gd name="T8" fmla="*/ 17 w 116"/>
                <a:gd name="T9" fmla="*/ 23 h 116"/>
                <a:gd name="T10" fmla="*/ 17 w 116"/>
                <a:gd name="T11" fmla="*/ 116 h 116"/>
                <a:gd name="T12" fmla="*/ 0 w 116"/>
                <a:gd name="T13" fmla="*/ 116 h 116"/>
                <a:gd name="T14" fmla="*/ 0 w 116"/>
                <a:gd name="T15" fmla="*/ 0 h 116"/>
                <a:gd name="T16" fmla="*/ 20 w 116"/>
                <a:gd name="T17" fmla="*/ 0 h 116"/>
                <a:gd name="T18" fmla="*/ 99 w 116"/>
                <a:gd name="T19" fmla="*/ 93 h 116"/>
                <a:gd name="T20" fmla="*/ 99 w 116"/>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6">
                  <a:moveTo>
                    <a:pt x="99" y="0"/>
                  </a:moveTo>
                  <a:lnTo>
                    <a:pt x="116" y="0"/>
                  </a:lnTo>
                  <a:lnTo>
                    <a:pt x="116" y="116"/>
                  </a:lnTo>
                  <a:lnTo>
                    <a:pt x="96" y="116"/>
                  </a:lnTo>
                  <a:lnTo>
                    <a:pt x="17" y="23"/>
                  </a:lnTo>
                  <a:lnTo>
                    <a:pt x="17" y="116"/>
                  </a:lnTo>
                  <a:lnTo>
                    <a:pt x="0" y="116"/>
                  </a:lnTo>
                  <a:lnTo>
                    <a:pt x="0" y="0"/>
                  </a:lnTo>
                  <a:lnTo>
                    <a:pt x="20" y="0"/>
                  </a:lnTo>
                  <a:lnTo>
                    <a:pt x="99" y="93"/>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57"/>
            <p:cNvSpPr>
              <a:spLocks noChangeArrowheads="1"/>
            </p:cNvSpPr>
            <p:nvPr/>
          </p:nvSpPr>
          <p:spPr bwMode="auto">
            <a:xfrm>
              <a:off x="28416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58"/>
            <p:cNvSpPr>
              <a:spLocks/>
            </p:cNvSpPr>
            <p:nvPr/>
          </p:nvSpPr>
          <p:spPr bwMode="auto">
            <a:xfrm>
              <a:off x="2900363" y="4759325"/>
              <a:ext cx="241300" cy="184150"/>
            </a:xfrm>
            <a:custGeom>
              <a:avLst/>
              <a:gdLst>
                <a:gd name="T0" fmla="*/ 132 w 152"/>
                <a:gd name="T1" fmla="*/ 0 h 116"/>
                <a:gd name="T2" fmla="*/ 152 w 152"/>
                <a:gd name="T3" fmla="*/ 0 h 116"/>
                <a:gd name="T4" fmla="*/ 85 w 152"/>
                <a:gd name="T5" fmla="*/ 116 h 116"/>
                <a:gd name="T6" fmla="*/ 68 w 152"/>
                <a:gd name="T7" fmla="*/ 116 h 116"/>
                <a:gd name="T8" fmla="*/ 0 w 152"/>
                <a:gd name="T9" fmla="*/ 0 h 116"/>
                <a:gd name="T10" fmla="*/ 20 w 152"/>
                <a:gd name="T11" fmla="*/ 0 h 116"/>
                <a:gd name="T12" fmla="*/ 76 w 152"/>
                <a:gd name="T13" fmla="*/ 97 h 116"/>
                <a:gd name="T14" fmla="*/ 132 w 15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6">
                  <a:moveTo>
                    <a:pt x="132" y="0"/>
                  </a:moveTo>
                  <a:lnTo>
                    <a:pt x="152" y="0"/>
                  </a:lnTo>
                  <a:lnTo>
                    <a:pt x="85" y="116"/>
                  </a:lnTo>
                  <a:lnTo>
                    <a:pt x="68" y="116"/>
                  </a:lnTo>
                  <a:lnTo>
                    <a:pt x="0" y="0"/>
                  </a:lnTo>
                  <a:lnTo>
                    <a:pt x="20" y="0"/>
                  </a:lnTo>
                  <a:lnTo>
                    <a:pt x="76" y="97"/>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9"/>
            <p:cNvSpPr>
              <a:spLocks/>
            </p:cNvSpPr>
            <p:nvPr/>
          </p:nvSpPr>
          <p:spPr bwMode="auto">
            <a:xfrm>
              <a:off x="3167063"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0"/>
            <p:cNvSpPr>
              <a:spLocks noEditPoints="1"/>
            </p:cNvSpPr>
            <p:nvPr/>
          </p:nvSpPr>
          <p:spPr bwMode="auto">
            <a:xfrm>
              <a:off x="3403600" y="4759325"/>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1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1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1"/>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1"/>
                    <a:pt x="757" y="161"/>
                    <a:pt x="757" y="161"/>
                  </a:cubicBezTo>
                  <a:cubicBezTo>
                    <a:pt x="757" y="146"/>
                    <a:pt x="744" y="133"/>
                    <a:pt x="729" y="133"/>
                  </a:cubicBez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1"/>
            <p:cNvSpPr>
              <a:spLocks noEditPoints="1"/>
            </p:cNvSpPr>
            <p:nvPr/>
          </p:nvSpPr>
          <p:spPr bwMode="auto">
            <a:xfrm>
              <a:off x="4913313" y="4759325"/>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2"/>
            <p:cNvSpPr>
              <a:spLocks noEditPoints="1"/>
            </p:cNvSpPr>
            <p:nvPr/>
          </p:nvSpPr>
          <p:spPr bwMode="auto">
            <a:xfrm>
              <a:off x="6122988" y="4759325"/>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3"/>
            <p:cNvSpPr>
              <a:spLocks/>
            </p:cNvSpPr>
            <p:nvPr/>
          </p:nvSpPr>
          <p:spPr bwMode="auto">
            <a:xfrm>
              <a:off x="3656013" y="4759325"/>
              <a:ext cx="184150" cy="184150"/>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4 w 890"/>
                <a:gd name="T11" fmla="*/ 160 h 890"/>
                <a:gd name="T12" fmla="*/ 134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4 w 890"/>
                <a:gd name="T31" fmla="*/ 677 h 890"/>
                <a:gd name="T32" fmla="*/ 134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30" y="133"/>
                  </a:cubicBezTo>
                  <a:cubicBezTo>
                    <a:pt x="161" y="133"/>
                    <a:pt x="161" y="133"/>
                    <a:pt x="161" y="133"/>
                  </a:cubicBezTo>
                  <a:cubicBezTo>
                    <a:pt x="146" y="133"/>
                    <a:pt x="134" y="146"/>
                    <a:pt x="134" y="160"/>
                  </a:cubicBezTo>
                  <a:cubicBezTo>
                    <a:pt x="134" y="351"/>
                    <a:pt x="134" y="351"/>
                    <a:pt x="134" y="351"/>
                  </a:cubicBezTo>
                  <a:cubicBezTo>
                    <a:pt x="134"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4" y="677"/>
                    <a:pt x="134" y="677"/>
                    <a:pt x="134" y="677"/>
                  </a:cubicBezTo>
                  <a:cubicBezTo>
                    <a:pt x="134" y="729"/>
                    <a:pt x="134" y="729"/>
                    <a:pt x="134" y="729"/>
                  </a:cubicBezTo>
                  <a:cubicBezTo>
                    <a:pt x="134"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64"/>
            <p:cNvSpPr>
              <a:spLocks noChangeArrowheads="1"/>
            </p:cNvSpPr>
            <p:nvPr/>
          </p:nvSpPr>
          <p:spPr bwMode="auto">
            <a:xfrm>
              <a:off x="39084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5"/>
            <p:cNvSpPr>
              <a:spLocks/>
            </p:cNvSpPr>
            <p:nvPr/>
          </p:nvSpPr>
          <p:spPr bwMode="auto">
            <a:xfrm>
              <a:off x="3981450" y="4759325"/>
              <a:ext cx="185738" cy="184150"/>
            </a:xfrm>
            <a:custGeom>
              <a:avLst/>
              <a:gdLst>
                <a:gd name="T0" fmla="*/ 117 w 117"/>
                <a:gd name="T1" fmla="*/ 0 h 116"/>
                <a:gd name="T2" fmla="*/ 117 w 117"/>
                <a:gd name="T3" fmla="*/ 17 h 116"/>
                <a:gd name="T4" fmla="*/ 67 w 117"/>
                <a:gd name="T5" fmla="*/ 17 h 116"/>
                <a:gd name="T6" fmla="*/ 67 w 117"/>
                <a:gd name="T7" fmla="*/ 116 h 116"/>
                <a:gd name="T8" fmla="*/ 50 w 117"/>
                <a:gd name="T9" fmla="*/ 116 h 116"/>
                <a:gd name="T10" fmla="*/ 50 w 117"/>
                <a:gd name="T11" fmla="*/ 17 h 116"/>
                <a:gd name="T12" fmla="*/ 0 w 117"/>
                <a:gd name="T13" fmla="*/ 17 h 116"/>
                <a:gd name="T14" fmla="*/ 0 w 117"/>
                <a:gd name="T15" fmla="*/ 0 h 116"/>
                <a:gd name="T16" fmla="*/ 117 w 11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117" y="0"/>
                  </a:moveTo>
                  <a:lnTo>
                    <a:pt x="117" y="17"/>
                  </a:lnTo>
                  <a:lnTo>
                    <a:pt x="67" y="17"/>
                  </a:lnTo>
                  <a:lnTo>
                    <a:pt x="67" y="116"/>
                  </a:lnTo>
                  <a:lnTo>
                    <a:pt x="50" y="116"/>
                  </a:lnTo>
                  <a:lnTo>
                    <a:pt x="50" y="17"/>
                  </a:lnTo>
                  <a:lnTo>
                    <a:pt x="0" y="17"/>
                  </a:lnTo>
                  <a:lnTo>
                    <a:pt x="0"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6"/>
            <p:cNvSpPr>
              <a:spLocks/>
            </p:cNvSpPr>
            <p:nvPr/>
          </p:nvSpPr>
          <p:spPr bwMode="auto">
            <a:xfrm>
              <a:off x="4186238" y="4759325"/>
              <a:ext cx="198438" cy="184150"/>
            </a:xfrm>
            <a:custGeom>
              <a:avLst/>
              <a:gdLst>
                <a:gd name="T0" fmla="*/ 125 w 125"/>
                <a:gd name="T1" fmla="*/ 0 h 116"/>
                <a:gd name="T2" fmla="*/ 71 w 125"/>
                <a:gd name="T3" fmla="*/ 73 h 116"/>
                <a:gd name="T4" fmla="*/ 71 w 125"/>
                <a:gd name="T5" fmla="*/ 116 h 116"/>
                <a:gd name="T6" fmla="*/ 54 w 125"/>
                <a:gd name="T7" fmla="*/ 116 h 116"/>
                <a:gd name="T8" fmla="*/ 54 w 125"/>
                <a:gd name="T9" fmla="*/ 73 h 116"/>
                <a:gd name="T10" fmla="*/ 0 w 125"/>
                <a:gd name="T11" fmla="*/ 0 h 116"/>
                <a:gd name="T12" fmla="*/ 21 w 125"/>
                <a:gd name="T13" fmla="*/ 0 h 116"/>
                <a:gd name="T14" fmla="*/ 63 w 125"/>
                <a:gd name="T15" fmla="*/ 53 h 116"/>
                <a:gd name="T16" fmla="*/ 104 w 125"/>
                <a:gd name="T17" fmla="*/ 0 h 116"/>
                <a:gd name="T18" fmla="*/ 125 w 12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125" y="0"/>
                  </a:moveTo>
                  <a:lnTo>
                    <a:pt x="71" y="73"/>
                  </a:lnTo>
                  <a:lnTo>
                    <a:pt x="71" y="116"/>
                  </a:lnTo>
                  <a:lnTo>
                    <a:pt x="54" y="116"/>
                  </a:lnTo>
                  <a:lnTo>
                    <a:pt x="54" y="73"/>
                  </a:lnTo>
                  <a:lnTo>
                    <a:pt x="0" y="0"/>
                  </a:lnTo>
                  <a:lnTo>
                    <a:pt x="21" y="0"/>
                  </a:lnTo>
                  <a:lnTo>
                    <a:pt x="63" y="53"/>
                  </a:lnTo>
                  <a:lnTo>
                    <a:pt x="104" y="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67"/>
            <p:cNvSpPr>
              <a:spLocks/>
            </p:cNvSpPr>
            <p:nvPr/>
          </p:nvSpPr>
          <p:spPr bwMode="auto">
            <a:xfrm>
              <a:off x="5165725"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68"/>
            <p:cNvSpPr>
              <a:spLocks/>
            </p:cNvSpPr>
            <p:nvPr/>
          </p:nvSpPr>
          <p:spPr bwMode="auto">
            <a:xfrm>
              <a:off x="5392738" y="4759325"/>
              <a:ext cx="184150" cy="184150"/>
            </a:xfrm>
            <a:custGeom>
              <a:avLst/>
              <a:gdLst>
                <a:gd name="T0" fmla="*/ 890 w 890"/>
                <a:gd name="T1" fmla="*/ 212 h 890"/>
                <a:gd name="T2" fmla="*/ 757 w 890"/>
                <a:gd name="T3" fmla="*/ 212 h 890"/>
                <a:gd name="T4" fmla="*/ 757 w 890"/>
                <a:gd name="T5" fmla="*/ 160 h 890"/>
                <a:gd name="T6" fmla="*/ 729 w 890"/>
                <a:gd name="T7" fmla="*/ 133 h 890"/>
                <a:gd name="T8" fmla="*/ 160 w 890"/>
                <a:gd name="T9" fmla="*/ 133 h 890"/>
                <a:gd name="T10" fmla="*/ 133 w 890"/>
                <a:gd name="T11" fmla="*/ 160 h 890"/>
                <a:gd name="T12" fmla="*/ 133 w 890"/>
                <a:gd name="T13" fmla="*/ 351 h 890"/>
                <a:gd name="T14" fmla="*/ 160 w 890"/>
                <a:gd name="T15" fmla="*/ 378 h 890"/>
                <a:gd name="T16" fmla="*/ 729 w 890"/>
                <a:gd name="T17" fmla="*/ 378 h 890"/>
                <a:gd name="T18" fmla="*/ 890 w 890"/>
                <a:gd name="T19" fmla="*/ 539 h 890"/>
                <a:gd name="T20" fmla="*/ 890 w 890"/>
                <a:gd name="T21" fmla="*/ 729 h 890"/>
                <a:gd name="T22" fmla="*/ 729 w 890"/>
                <a:gd name="T23" fmla="*/ 890 h 890"/>
                <a:gd name="T24" fmla="*/ 160 w 890"/>
                <a:gd name="T25" fmla="*/ 890 h 890"/>
                <a:gd name="T26" fmla="*/ 0 w 890"/>
                <a:gd name="T27" fmla="*/ 729 h 890"/>
                <a:gd name="T28" fmla="*/ 0 w 890"/>
                <a:gd name="T29" fmla="*/ 677 h 890"/>
                <a:gd name="T30" fmla="*/ 133 w 890"/>
                <a:gd name="T31" fmla="*/ 677 h 890"/>
                <a:gd name="T32" fmla="*/ 133 w 890"/>
                <a:gd name="T33" fmla="*/ 729 h 890"/>
                <a:gd name="T34" fmla="*/ 160 w 890"/>
                <a:gd name="T35" fmla="*/ 756 h 890"/>
                <a:gd name="T36" fmla="*/ 729 w 890"/>
                <a:gd name="T37" fmla="*/ 756 h 890"/>
                <a:gd name="T38" fmla="*/ 757 w 890"/>
                <a:gd name="T39" fmla="*/ 729 h 890"/>
                <a:gd name="T40" fmla="*/ 757 w 890"/>
                <a:gd name="T41" fmla="*/ 539 h 890"/>
                <a:gd name="T42" fmla="*/ 729 w 890"/>
                <a:gd name="T43" fmla="*/ 512 h 890"/>
                <a:gd name="T44" fmla="*/ 160 w 890"/>
                <a:gd name="T45" fmla="*/ 512 h 890"/>
                <a:gd name="T46" fmla="*/ 0 w 890"/>
                <a:gd name="T47" fmla="*/ 351 h 890"/>
                <a:gd name="T48" fmla="*/ 0 w 890"/>
                <a:gd name="T49" fmla="*/ 160 h 890"/>
                <a:gd name="T50" fmla="*/ 160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29" y="133"/>
                  </a:cubicBezTo>
                  <a:cubicBezTo>
                    <a:pt x="160" y="133"/>
                    <a:pt x="160" y="133"/>
                    <a:pt x="160" y="133"/>
                  </a:cubicBezTo>
                  <a:cubicBezTo>
                    <a:pt x="146" y="133"/>
                    <a:pt x="133" y="146"/>
                    <a:pt x="133" y="160"/>
                  </a:cubicBezTo>
                  <a:cubicBezTo>
                    <a:pt x="133" y="351"/>
                    <a:pt x="133" y="351"/>
                    <a:pt x="133" y="351"/>
                  </a:cubicBezTo>
                  <a:cubicBezTo>
                    <a:pt x="133" y="366"/>
                    <a:pt x="146" y="378"/>
                    <a:pt x="160"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0" y="890"/>
                    <a:pt x="160" y="890"/>
                    <a:pt x="160"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0"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0" y="512"/>
                    <a:pt x="160" y="512"/>
                    <a:pt x="160" y="512"/>
                  </a:cubicBezTo>
                  <a:cubicBezTo>
                    <a:pt x="71" y="512"/>
                    <a:pt x="0" y="440"/>
                    <a:pt x="0" y="351"/>
                  </a:cubicBezTo>
                  <a:cubicBezTo>
                    <a:pt x="0" y="160"/>
                    <a:pt x="0" y="160"/>
                    <a:pt x="0" y="160"/>
                  </a:cubicBezTo>
                  <a:cubicBezTo>
                    <a:pt x="0" y="71"/>
                    <a:pt x="71" y="0"/>
                    <a:pt x="160" y="0"/>
                  </a:cubicBezTo>
                  <a:cubicBezTo>
                    <a:pt x="729" y="0"/>
                    <a:pt x="729" y="0"/>
                    <a:pt x="729" y="0"/>
                  </a:cubicBezTo>
                  <a:cubicBezTo>
                    <a:pt x="818"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69"/>
            <p:cNvSpPr>
              <a:spLocks/>
            </p:cNvSpPr>
            <p:nvPr/>
          </p:nvSpPr>
          <p:spPr bwMode="auto">
            <a:xfrm>
              <a:off x="5645150"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70"/>
            <p:cNvSpPr>
              <a:spLocks noEditPoints="1"/>
            </p:cNvSpPr>
            <p:nvPr/>
          </p:nvSpPr>
          <p:spPr bwMode="auto">
            <a:xfrm>
              <a:off x="5849938" y="4759325"/>
              <a:ext cx="233363" cy="184150"/>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1"/>
            <p:cNvSpPr>
              <a:spLocks/>
            </p:cNvSpPr>
            <p:nvPr/>
          </p:nvSpPr>
          <p:spPr bwMode="auto">
            <a:xfrm>
              <a:off x="6370638" y="4759325"/>
              <a:ext cx="185738" cy="184150"/>
            </a:xfrm>
            <a:custGeom>
              <a:avLst/>
              <a:gdLst>
                <a:gd name="T0" fmla="*/ 160 w 888"/>
                <a:gd name="T1" fmla="*/ 133 h 890"/>
                <a:gd name="T2" fmla="*/ 133 w 888"/>
                <a:gd name="T3" fmla="*/ 160 h 890"/>
                <a:gd name="T4" fmla="*/ 133 w 888"/>
                <a:gd name="T5" fmla="*/ 729 h 890"/>
                <a:gd name="T6" fmla="*/ 160 w 888"/>
                <a:gd name="T7" fmla="*/ 756 h 890"/>
                <a:gd name="T8" fmla="*/ 888 w 888"/>
                <a:gd name="T9" fmla="*/ 756 h 890"/>
                <a:gd name="T10" fmla="*/ 888 w 888"/>
                <a:gd name="T11" fmla="*/ 890 h 890"/>
                <a:gd name="T12" fmla="*/ 160 w 888"/>
                <a:gd name="T13" fmla="*/ 890 h 890"/>
                <a:gd name="T14" fmla="*/ 0 w 888"/>
                <a:gd name="T15" fmla="*/ 729 h 890"/>
                <a:gd name="T16" fmla="*/ 0 w 888"/>
                <a:gd name="T17" fmla="*/ 160 h 890"/>
                <a:gd name="T18" fmla="*/ 160 w 888"/>
                <a:gd name="T19" fmla="*/ 0 h 890"/>
                <a:gd name="T20" fmla="*/ 888 w 888"/>
                <a:gd name="T21" fmla="*/ 0 h 890"/>
                <a:gd name="T22" fmla="*/ 888 w 888"/>
                <a:gd name="T23" fmla="*/ 133 h 890"/>
                <a:gd name="T24" fmla="*/ 160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0" y="133"/>
                  </a:moveTo>
                  <a:cubicBezTo>
                    <a:pt x="146" y="133"/>
                    <a:pt x="133" y="146"/>
                    <a:pt x="133" y="160"/>
                  </a:cubicBezTo>
                  <a:cubicBezTo>
                    <a:pt x="133" y="729"/>
                    <a:pt x="133" y="729"/>
                    <a:pt x="133" y="729"/>
                  </a:cubicBezTo>
                  <a:cubicBezTo>
                    <a:pt x="133" y="744"/>
                    <a:pt x="146" y="756"/>
                    <a:pt x="160" y="756"/>
                  </a:cubicBezTo>
                  <a:cubicBezTo>
                    <a:pt x="888" y="756"/>
                    <a:pt x="888" y="756"/>
                    <a:pt x="888" y="756"/>
                  </a:cubicBezTo>
                  <a:cubicBezTo>
                    <a:pt x="888" y="890"/>
                    <a:pt x="888" y="890"/>
                    <a:pt x="888" y="890"/>
                  </a:cubicBezTo>
                  <a:cubicBezTo>
                    <a:pt x="160" y="890"/>
                    <a:pt x="160" y="890"/>
                    <a:pt x="160" y="890"/>
                  </a:cubicBezTo>
                  <a:cubicBezTo>
                    <a:pt x="72" y="890"/>
                    <a:pt x="0" y="818"/>
                    <a:pt x="0" y="729"/>
                  </a:cubicBezTo>
                  <a:cubicBezTo>
                    <a:pt x="0" y="160"/>
                    <a:pt x="0" y="160"/>
                    <a:pt x="0" y="160"/>
                  </a:cubicBezTo>
                  <a:cubicBezTo>
                    <a:pt x="0" y="71"/>
                    <a:pt x="72" y="0"/>
                    <a:pt x="160" y="0"/>
                  </a:cubicBezTo>
                  <a:cubicBezTo>
                    <a:pt x="888" y="0"/>
                    <a:pt x="888" y="0"/>
                    <a:pt x="888" y="0"/>
                  </a:cubicBezTo>
                  <a:cubicBezTo>
                    <a:pt x="888" y="133"/>
                    <a:pt x="888" y="133"/>
                    <a:pt x="888" y="133"/>
                  </a:cubicBezTo>
                  <a:lnTo>
                    <a:pt x="16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72"/>
            <p:cNvSpPr>
              <a:spLocks/>
            </p:cNvSpPr>
            <p:nvPr/>
          </p:nvSpPr>
          <p:spPr bwMode="auto">
            <a:xfrm>
              <a:off x="6610350" y="4759325"/>
              <a:ext cx="188913" cy="184150"/>
            </a:xfrm>
            <a:custGeom>
              <a:avLst/>
              <a:gdLst>
                <a:gd name="T0" fmla="*/ 119 w 119"/>
                <a:gd name="T1" fmla="*/ 0 h 116"/>
                <a:gd name="T2" fmla="*/ 119 w 119"/>
                <a:gd name="T3" fmla="*/ 116 h 116"/>
                <a:gd name="T4" fmla="*/ 102 w 119"/>
                <a:gd name="T5" fmla="*/ 116 h 116"/>
                <a:gd name="T6" fmla="*/ 102 w 119"/>
                <a:gd name="T7" fmla="*/ 67 h 116"/>
                <a:gd name="T8" fmla="*/ 17 w 119"/>
                <a:gd name="T9" fmla="*/ 67 h 116"/>
                <a:gd name="T10" fmla="*/ 17 w 119"/>
                <a:gd name="T11" fmla="*/ 116 h 116"/>
                <a:gd name="T12" fmla="*/ 0 w 119"/>
                <a:gd name="T13" fmla="*/ 116 h 116"/>
                <a:gd name="T14" fmla="*/ 0 w 119"/>
                <a:gd name="T15" fmla="*/ 0 h 116"/>
                <a:gd name="T16" fmla="*/ 17 w 119"/>
                <a:gd name="T17" fmla="*/ 0 h 116"/>
                <a:gd name="T18" fmla="*/ 17 w 119"/>
                <a:gd name="T19" fmla="*/ 49 h 116"/>
                <a:gd name="T20" fmla="*/ 102 w 119"/>
                <a:gd name="T21" fmla="*/ 49 h 116"/>
                <a:gd name="T22" fmla="*/ 102 w 119"/>
                <a:gd name="T23" fmla="*/ 0 h 116"/>
                <a:gd name="T24" fmla="*/ 119 w 11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6">
                  <a:moveTo>
                    <a:pt x="119" y="0"/>
                  </a:moveTo>
                  <a:lnTo>
                    <a:pt x="119" y="116"/>
                  </a:lnTo>
                  <a:lnTo>
                    <a:pt x="102" y="116"/>
                  </a:lnTo>
                  <a:lnTo>
                    <a:pt x="102" y="67"/>
                  </a:lnTo>
                  <a:lnTo>
                    <a:pt x="17" y="67"/>
                  </a:lnTo>
                  <a:lnTo>
                    <a:pt x="17" y="116"/>
                  </a:lnTo>
                  <a:lnTo>
                    <a:pt x="0" y="116"/>
                  </a:lnTo>
                  <a:lnTo>
                    <a:pt x="0" y="0"/>
                  </a:lnTo>
                  <a:lnTo>
                    <a:pt x="17" y="0"/>
                  </a:lnTo>
                  <a:lnTo>
                    <a:pt x="17" y="49"/>
                  </a:lnTo>
                  <a:lnTo>
                    <a:pt x="102" y="49"/>
                  </a:lnTo>
                  <a:lnTo>
                    <a:pt x="102" y="0"/>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73"/>
            <p:cNvSpPr>
              <a:spLocks noEditPoints="1"/>
            </p:cNvSpPr>
            <p:nvPr/>
          </p:nvSpPr>
          <p:spPr bwMode="auto">
            <a:xfrm>
              <a:off x="4525963" y="47593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4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30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4"/>
                    <a:pt x="767" y="134"/>
                    <a:pt x="767" y="134"/>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3"/>
                    <a:pt x="186" y="348"/>
                  </a:cubicBezTo>
                  <a:cubicBezTo>
                    <a:pt x="161" y="348"/>
                    <a:pt x="161" y="348"/>
                    <a:pt x="161" y="348"/>
                  </a:cubicBezTo>
                  <a:cubicBezTo>
                    <a:pt x="72" y="348"/>
                    <a:pt x="0" y="374"/>
                    <a:pt x="0" y="464"/>
                  </a:cubicBezTo>
                  <a:cubicBezTo>
                    <a:pt x="0" y="730"/>
                    <a:pt x="0" y="730"/>
                    <a:pt x="0" y="730"/>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Line 74"/>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Line 75"/>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51135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ard grijs">
    <p:spTree>
      <p:nvGrpSpPr>
        <p:cNvPr id="1" name=""/>
        <p:cNvGrpSpPr/>
        <p:nvPr/>
      </p:nvGrpSpPr>
      <p:grpSpPr>
        <a:xfrm>
          <a:off x="0" y="0"/>
          <a:ext cx="0" cy="0"/>
          <a:chOff x="0" y="0"/>
          <a:chExt cx="0" cy="0"/>
        </a:xfrm>
      </p:grpSpPr>
      <p:sp>
        <p:nvSpPr>
          <p:cNvPr id="8" name="Rechthoek 7"/>
          <p:cNvSpPr/>
          <p:nvPr userDrawn="1"/>
        </p:nvSpPr>
        <p:spPr>
          <a:xfrm>
            <a:off x="1527454" y="763270"/>
            <a:ext cx="39713795" cy="6159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7455" y="3563578"/>
            <a:ext cx="39714909" cy="2140254"/>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527454" y="5765272"/>
            <a:ext cx="39717861" cy="902455"/>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grpSp>
        <p:nvGrpSpPr>
          <p:cNvPr id="29" name="Groep 28"/>
          <p:cNvGrpSpPr>
            <a:grpSpLocks noChangeAspect="1"/>
          </p:cNvGrpSpPr>
          <p:nvPr userDrawn="1"/>
        </p:nvGrpSpPr>
        <p:grpSpPr>
          <a:xfrm>
            <a:off x="2315017" y="1277471"/>
            <a:ext cx="13858458" cy="1349069"/>
            <a:chOff x="366713" y="4071938"/>
            <a:chExt cx="6432550" cy="1252538"/>
          </a:xfrm>
          <a:solidFill>
            <a:schemeClr val="bg1"/>
          </a:solidFill>
        </p:grpSpPr>
        <p:sp>
          <p:nvSpPr>
            <p:cNvPr id="30" name="Freeform 44"/>
            <p:cNvSpPr>
              <a:spLocks noEditPoints="1"/>
            </p:cNvSpPr>
            <p:nvPr/>
          </p:nvSpPr>
          <p:spPr bwMode="auto">
            <a:xfrm>
              <a:off x="366713" y="4071938"/>
              <a:ext cx="1787525" cy="1252538"/>
            </a:xfrm>
            <a:custGeom>
              <a:avLst/>
              <a:gdLst>
                <a:gd name="T0" fmla="*/ 6631 w 8601"/>
                <a:gd name="T1" fmla="*/ 0 h 6024"/>
                <a:gd name="T2" fmla="*/ 1760 w 8601"/>
                <a:gd name="T3" fmla="*/ 3829 h 6024"/>
                <a:gd name="T4" fmla="*/ 262 w 8601"/>
                <a:gd name="T5" fmla="*/ 4000 h 6024"/>
                <a:gd name="T6" fmla="*/ 232 w 8601"/>
                <a:gd name="T7" fmla="*/ 4204 h 6024"/>
                <a:gd name="T8" fmla="*/ 194 w 8601"/>
                <a:gd name="T9" fmla="*/ 4322 h 6024"/>
                <a:gd name="T10" fmla="*/ 21 w 8601"/>
                <a:gd name="T11" fmla="*/ 4589 h 6024"/>
                <a:gd name="T12" fmla="*/ 583 w 8601"/>
                <a:gd name="T13" fmla="*/ 5185 h 6024"/>
                <a:gd name="T14" fmla="*/ 722 w 8601"/>
                <a:gd name="T15" fmla="*/ 5327 h 6024"/>
                <a:gd name="T16" fmla="*/ 603 w 8601"/>
                <a:gd name="T17" fmla="*/ 5463 h 6024"/>
                <a:gd name="T18" fmla="*/ 637 w 8601"/>
                <a:gd name="T19" fmla="*/ 5601 h 6024"/>
                <a:gd name="T20" fmla="*/ 1110 w 8601"/>
                <a:gd name="T21" fmla="*/ 5751 h 6024"/>
                <a:gd name="T22" fmla="*/ 5306 w 8601"/>
                <a:gd name="T23" fmla="*/ 5275 h 6024"/>
                <a:gd name="T24" fmla="*/ 4037 w 8601"/>
                <a:gd name="T25" fmla="*/ 5145 h 6024"/>
                <a:gd name="T26" fmla="*/ 6320 w 8601"/>
                <a:gd name="T27" fmla="*/ 5176 h 6024"/>
                <a:gd name="T28" fmla="*/ 7032 w 8601"/>
                <a:gd name="T29" fmla="*/ 5358 h 6024"/>
                <a:gd name="T30" fmla="*/ 6959 w 8601"/>
                <a:gd name="T31" fmla="*/ 5422 h 6024"/>
                <a:gd name="T32" fmla="*/ 4648 w 8601"/>
                <a:gd name="T33" fmla="*/ 5548 h 6024"/>
                <a:gd name="T34" fmla="*/ 7653 w 8601"/>
                <a:gd name="T35" fmla="*/ 5965 h 6024"/>
                <a:gd name="T36" fmla="*/ 7938 w 8601"/>
                <a:gd name="T37" fmla="*/ 5623 h 6024"/>
                <a:gd name="T38" fmla="*/ 8102 w 8601"/>
                <a:gd name="T39" fmla="*/ 5531 h 6024"/>
                <a:gd name="T40" fmla="*/ 8361 w 8601"/>
                <a:gd name="T41" fmla="*/ 5413 h 6024"/>
                <a:gd name="T42" fmla="*/ 8330 w 8601"/>
                <a:gd name="T43" fmla="*/ 5064 h 6024"/>
                <a:gd name="T44" fmla="*/ 8187 w 8601"/>
                <a:gd name="T45" fmla="*/ 4879 h 6024"/>
                <a:gd name="T46" fmla="*/ 8422 w 8601"/>
                <a:gd name="T47" fmla="*/ 4614 h 6024"/>
                <a:gd name="T48" fmla="*/ 8301 w 8601"/>
                <a:gd name="T49" fmla="*/ 4078 h 6024"/>
                <a:gd name="T50" fmla="*/ 6631 w 8601"/>
                <a:gd name="T51" fmla="*/ 3832 h 6024"/>
                <a:gd name="T52" fmla="*/ 3495 w 8601"/>
                <a:gd name="T53" fmla="*/ 1751 h 6024"/>
                <a:gd name="T54" fmla="*/ 4896 w 8601"/>
                <a:gd name="T55" fmla="*/ 3783 h 6024"/>
                <a:gd name="T56" fmla="*/ 5081 w 8601"/>
                <a:gd name="T57" fmla="*/ 4251 h 6024"/>
                <a:gd name="T58" fmla="*/ 3310 w 8601"/>
                <a:gd name="T59" fmla="*/ 1565 h 6024"/>
                <a:gd name="T60" fmla="*/ 2135 w 8601"/>
                <a:gd name="T61" fmla="*/ 4251 h 6024"/>
                <a:gd name="T62" fmla="*/ 1945 w 8601"/>
                <a:gd name="T63" fmla="*/ 187 h 6024"/>
                <a:gd name="T64" fmla="*/ 6446 w 8601"/>
                <a:gd name="T65" fmla="*/ 4251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1" h="6024">
                  <a:moveTo>
                    <a:pt x="6631" y="3832"/>
                  </a:moveTo>
                  <a:cubicBezTo>
                    <a:pt x="6631" y="0"/>
                    <a:pt x="6631" y="0"/>
                    <a:pt x="6631" y="0"/>
                  </a:cubicBezTo>
                  <a:cubicBezTo>
                    <a:pt x="1760" y="0"/>
                    <a:pt x="1760" y="0"/>
                    <a:pt x="1760" y="0"/>
                  </a:cubicBezTo>
                  <a:cubicBezTo>
                    <a:pt x="1760" y="3829"/>
                    <a:pt x="1760" y="3829"/>
                    <a:pt x="1760" y="3829"/>
                  </a:cubicBezTo>
                  <a:cubicBezTo>
                    <a:pt x="1557" y="3845"/>
                    <a:pt x="1557" y="3845"/>
                    <a:pt x="1557" y="3845"/>
                  </a:cubicBezTo>
                  <a:cubicBezTo>
                    <a:pt x="775" y="3899"/>
                    <a:pt x="262" y="4000"/>
                    <a:pt x="262" y="4000"/>
                  </a:cubicBezTo>
                  <a:cubicBezTo>
                    <a:pt x="262" y="4000"/>
                    <a:pt x="174" y="4073"/>
                    <a:pt x="163" y="4080"/>
                  </a:cubicBezTo>
                  <a:cubicBezTo>
                    <a:pt x="64" y="4147"/>
                    <a:pt x="165" y="4171"/>
                    <a:pt x="232" y="4204"/>
                  </a:cubicBezTo>
                  <a:cubicBezTo>
                    <a:pt x="258" y="4217"/>
                    <a:pt x="260" y="4224"/>
                    <a:pt x="250" y="4251"/>
                  </a:cubicBezTo>
                  <a:cubicBezTo>
                    <a:pt x="243" y="4273"/>
                    <a:pt x="182" y="4285"/>
                    <a:pt x="194" y="4322"/>
                  </a:cubicBezTo>
                  <a:cubicBezTo>
                    <a:pt x="218" y="4398"/>
                    <a:pt x="329" y="4325"/>
                    <a:pt x="322" y="4426"/>
                  </a:cubicBezTo>
                  <a:cubicBezTo>
                    <a:pt x="314" y="4545"/>
                    <a:pt x="48" y="4478"/>
                    <a:pt x="21" y="4589"/>
                  </a:cubicBezTo>
                  <a:cubicBezTo>
                    <a:pt x="0" y="4676"/>
                    <a:pt x="119" y="4596"/>
                    <a:pt x="118" y="4764"/>
                  </a:cubicBezTo>
                  <a:cubicBezTo>
                    <a:pt x="116" y="4932"/>
                    <a:pt x="239" y="5099"/>
                    <a:pt x="583" y="5185"/>
                  </a:cubicBezTo>
                  <a:cubicBezTo>
                    <a:pt x="665" y="5205"/>
                    <a:pt x="1048" y="5198"/>
                    <a:pt x="851" y="5312"/>
                  </a:cubicBezTo>
                  <a:cubicBezTo>
                    <a:pt x="827" y="5326"/>
                    <a:pt x="748" y="5324"/>
                    <a:pt x="722" y="5327"/>
                  </a:cubicBezTo>
                  <a:cubicBezTo>
                    <a:pt x="684" y="5330"/>
                    <a:pt x="597" y="5326"/>
                    <a:pt x="573" y="5361"/>
                  </a:cubicBezTo>
                  <a:cubicBezTo>
                    <a:pt x="536" y="5415"/>
                    <a:pt x="615" y="5413"/>
                    <a:pt x="603" y="5463"/>
                  </a:cubicBezTo>
                  <a:cubicBezTo>
                    <a:pt x="558" y="5469"/>
                    <a:pt x="462" y="5467"/>
                    <a:pt x="504" y="5543"/>
                  </a:cubicBezTo>
                  <a:cubicBezTo>
                    <a:pt x="526" y="5582"/>
                    <a:pt x="596" y="5603"/>
                    <a:pt x="637" y="5601"/>
                  </a:cubicBezTo>
                  <a:cubicBezTo>
                    <a:pt x="851" y="5589"/>
                    <a:pt x="821" y="5608"/>
                    <a:pt x="888" y="5616"/>
                  </a:cubicBezTo>
                  <a:cubicBezTo>
                    <a:pt x="768" y="5639"/>
                    <a:pt x="660" y="5763"/>
                    <a:pt x="1110" y="5751"/>
                  </a:cubicBezTo>
                  <a:cubicBezTo>
                    <a:pt x="1120" y="5819"/>
                    <a:pt x="1242" y="5812"/>
                    <a:pt x="1283" y="5803"/>
                  </a:cubicBezTo>
                  <a:cubicBezTo>
                    <a:pt x="4086" y="5182"/>
                    <a:pt x="5298" y="5447"/>
                    <a:pt x="5306" y="5275"/>
                  </a:cubicBezTo>
                  <a:cubicBezTo>
                    <a:pt x="5267" y="5190"/>
                    <a:pt x="4872" y="5199"/>
                    <a:pt x="4807" y="5196"/>
                  </a:cubicBezTo>
                  <a:cubicBezTo>
                    <a:pt x="4550" y="5184"/>
                    <a:pt x="4005" y="5211"/>
                    <a:pt x="4037" y="5145"/>
                  </a:cubicBezTo>
                  <a:cubicBezTo>
                    <a:pt x="4051" y="4992"/>
                    <a:pt x="6892" y="5030"/>
                    <a:pt x="6559" y="5125"/>
                  </a:cubicBezTo>
                  <a:cubicBezTo>
                    <a:pt x="6544" y="5130"/>
                    <a:pt x="6345" y="5163"/>
                    <a:pt x="6320" y="5176"/>
                  </a:cubicBezTo>
                  <a:cubicBezTo>
                    <a:pt x="6165" y="5258"/>
                    <a:pt x="6755" y="5275"/>
                    <a:pt x="6817" y="5280"/>
                  </a:cubicBezTo>
                  <a:cubicBezTo>
                    <a:pt x="6887" y="5287"/>
                    <a:pt x="7064" y="5281"/>
                    <a:pt x="7032" y="5358"/>
                  </a:cubicBezTo>
                  <a:cubicBezTo>
                    <a:pt x="7022" y="5381"/>
                    <a:pt x="6811" y="5355"/>
                    <a:pt x="6820" y="5389"/>
                  </a:cubicBezTo>
                  <a:cubicBezTo>
                    <a:pt x="6827" y="5417"/>
                    <a:pt x="6946" y="5402"/>
                    <a:pt x="6959" y="5422"/>
                  </a:cubicBezTo>
                  <a:cubicBezTo>
                    <a:pt x="7044" y="5556"/>
                    <a:pt x="5914" y="5489"/>
                    <a:pt x="5329" y="5502"/>
                  </a:cubicBezTo>
                  <a:cubicBezTo>
                    <a:pt x="5158" y="5506"/>
                    <a:pt x="4823" y="5524"/>
                    <a:pt x="4648" y="5548"/>
                  </a:cubicBezTo>
                  <a:cubicBezTo>
                    <a:pt x="4352" y="5588"/>
                    <a:pt x="4604" y="5657"/>
                    <a:pt x="5064" y="5700"/>
                  </a:cubicBezTo>
                  <a:cubicBezTo>
                    <a:pt x="5311" y="5722"/>
                    <a:pt x="6577" y="5824"/>
                    <a:pt x="7653" y="5965"/>
                  </a:cubicBezTo>
                  <a:cubicBezTo>
                    <a:pt x="7976" y="6024"/>
                    <a:pt x="8072" y="5865"/>
                    <a:pt x="8000" y="5822"/>
                  </a:cubicBezTo>
                  <a:cubicBezTo>
                    <a:pt x="7959" y="5797"/>
                    <a:pt x="8136" y="5708"/>
                    <a:pt x="7938" y="5623"/>
                  </a:cubicBezTo>
                  <a:cubicBezTo>
                    <a:pt x="7812" y="5570"/>
                    <a:pt x="7915" y="5548"/>
                    <a:pt x="7923" y="5550"/>
                  </a:cubicBezTo>
                  <a:cubicBezTo>
                    <a:pt x="7941" y="5556"/>
                    <a:pt x="8197" y="5617"/>
                    <a:pt x="8102" y="5531"/>
                  </a:cubicBezTo>
                  <a:cubicBezTo>
                    <a:pt x="8041" y="5476"/>
                    <a:pt x="8144" y="5508"/>
                    <a:pt x="8163" y="5507"/>
                  </a:cubicBezTo>
                  <a:cubicBezTo>
                    <a:pt x="8401" y="5488"/>
                    <a:pt x="8346" y="5398"/>
                    <a:pt x="8361" y="5413"/>
                  </a:cubicBezTo>
                  <a:cubicBezTo>
                    <a:pt x="8290" y="5343"/>
                    <a:pt x="8481" y="5293"/>
                    <a:pt x="8437" y="5138"/>
                  </a:cubicBezTo>
                  <a:cubicBezTo>
                    <a:pt x="8424" y="5092"/>
                    <a:pt x="8150" y="5101"/>
                    <a:pt x="8330" y="5064"/>
                  </a:cubicBezTo>
                  <a:cubicBezTo>
                    <a:pt x="8350" y="5059"/>
                    <a:pt x="8601" y="5066"/>
                    <a:pt x="8369" y="4930"/>
                  </a:cubicBezTo>
                  <a:cubicBezTo>
                    <a:pt x="8315" y="4898"/>
                    <a:pt x="8264" y="4897"/>
                    <a:pt x="8187" y="4879"/>
                  </a:cubicBezTo>
                  <a:cubicBezTo>
                    <a:pt x="8015" y="4840"/>
                    <a:pt x="8144" y="4754"/>
                    <a:pt x="8230" y="4768"/>
                  </a:cubicBezTo>
                  <a:cubicBezTo>
                    <a:pt x="8334" y="4786"/>
                    <a:pt x="8439" y="4716"/>
                    <a:pt x="8422" y="4614"/>
                  </a:cubicBezTo>
                  <a:cubicBezTo>
                    <a:pt x="8400" y="4475"/>
                    <a:pt x="8352" y="4279"/>
                    <a:pt x="8494" y="4251"/>
                  </a:cubicBezTo>
                  <a:cubicBezTo>
                    <a:pt x="8580" y="4172"/>
                    <a:pt x="8301" y="4078"/>
                    <a:pt x="8301" y="4078"/>
                  </a:cubicBezTo>
                  <a:cubicBezTo>
                    <a:pt x="8301" y="4078"/>
                    <a:pt x="8004" y="3941"/>
                    <a:pt x="6820" y="3844"/>
                  </a:cubicBezTo>
                  <a:lnTo>
                    <a:pt x="6631" y="3832"/>
                  </a:lnTo>
                  <a:close/>
                  <a:moveTo>
                    <a:pt x="3495" y="3783"/>
                  </a:moveTo>
                  <a:cubicBezTo>
                    <a:pt x="3495" y="1751"/>
                    <a:pt x="3495" y="1751"/>
                    <a:pt x="3495" y="1751"/>
                  </a:cubicBezTo>
                  <a:cubicBezTo>
                    <a:pt x="4896" y="1751"/>
                    <a:pt x="4896" y="1751"/>
                    <a:pt x="4896" y="1751"/>
                  </a:cubicBezTo>
                  <a:cubicBezTo>
                    <a:pt x="4896" y="3783"/>
                    <a:pt x="4896" y="3783"/>
                    <a:pt x="4896" y="3783"/>
                  </a:cubicBezTo>
                  <a:cubicBezTo>
                    <a:pt x="4536" y="3776"/>
                    <a:pt x="3949" y="3779"/>
                    <a:pt x="3495" y="3783"/>
                  </a:cubicBezTo>
                  <a:close/>
                  <a:moveTo>
                    <a:pt x="5081" y="4251"/>
                  </a:moveTo>
                  <a:cubicBezTo>
                    <a:pt x="5081" y="1565"/>
                    <a:pt x="5081" y="1565"/>
                    <a:pt x="5081" y="1565"/>
                  </a:cubicBezTo>
                  <a:cubicBezTo>
                    <a:pt x="3310" y="1565"/>
                    <a:pt x="3310" y="1565"/>
                    <a:pt x="3310" y="1565"/>
                  </a:cubicBezTo>
                  <a:cubicBezTo>
                    <a:pt x="3310" y="4251"/>
                    <a:pt x="3310" y="4251"/>
                    <a:pt x="3310" y="4251"/>
                  </a:cubicBezTo>
                  <a:cubicBezTo>
                    <a:pt x="2135" y="4251"/>
                    <a:pt x="2135" y="4251"/>
                    <a:pt x="2135" y="4251"/>
                  </a:cubicBezTo>
                  <a:cubicBezTo>
                    <a:pt x="1945" y="4251"/>
                    <a:pt x="1945" y="4251"/>
                    <a:pt x="1945" y="4251"/>
                  </a:cubicBezTo>
                  <a:cubicBezTo>
                    <a:pt x="1945" y="187"/>
                    <a:pt x="1945" y="187"/>
                    <a:pt x="1945" y="187"/>
                  </a:cubicBezTo>
                  <a:cubicBezTo>
                    <a:pt x="6446" y="187"/>
                    <a:pt x="6446" y="187"/>
                    <a:pt x="6446" y="187"/>
                  </a:cubicBezTo>
                  <a:cubicBezTo>
                    <a:pt x="6446" y="4251"/>
                    <a:pt x="6446" y="4251"/>
                    <a:pt x="6446" y="4251"/>
                  </a:cubicBezTo>
                  <a:lnTo>
                    <a:pt x="5081" y="4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45"/>
            <p:cNvSpPr>
              <a:spLocks/>
            </p:cNvSpPr>
            <p:nvPr/>
          </p:nvSpPr>
          <p:spPr bwMode="auto">
            <a:xfrm>
              <a:off x="2311400" y="4198938"/>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6"/>
            <p:cNvSpPr>
              <a:spLocks/>
            </p:cNvSpPr>
            <p:nvPr/>
          </p:nvSpPr>
          <p:spPr bwMode="auto">
            <a:xfrm>
              <a:off x="3384550" y="4198938"/>
              <a:ext cx="312738" cy="312738"/>
            </a:xfrm>
            <a:custGeom>
              <a:avLst/>
              <a:gdLst>
                <a:gd name="T0" fmla="*/ 1505 w 1505"/>
                <a:gd name="T1" fmla="*/ 408 h 1505"/>
                <a:gd name="T2" fmla="*/ 1227 w 1505"/>
                <a:gd name="T3" fmla="*/ 408 h 1505"/>
                <a:gd name="T4" fmla="*/ 1227 w 1505"/>
                <a:gd name="T5" fmla="*/ 291 h 1505"/>
                <a:gd name="T6" fmla="*/ 1213 w 1505"/>
                <a:gd name="T7" fmla="*/ 276 h 1505"/>
                <a:gd name="T8" fmla="*/ 291 w 1505"/>
                <a:gd name="T9" fmla="*/ 276 h 1505"/>
                <a:gd name="T10" fmla="*/ 276 w 1505"/>
                <a:gd name="T11" fmla="*/ 291 h 1505"/>
                <a:gd name="T12" fmla="*/ 276 w 1505"/>
                <a:gd name="T13" fmla="*/ 1215 h 1505"/>
                <a:gd name="T14" fmla="*/ 291 w 1505"/>
                <a:gd name="T15" fmla="*/ 1229 h 1505"/>
                <a:gd name="T16" fmla="*/ 1213 w 1505"/>
                <a:gd name="T17" fmla="*/ 1229 h 1505"/>
                <a:gd name="T18" fmla="*/ 1227 w 1505"/>
                <a:gd name="T19" fmla="*/ 1215 h 1505"/>
                <a:gd name="T20" fmla="*/ 1227 w 1505"/>
                <a:gd name="T21" fmla="*/ 931 h 1505"/>
                <a:gd name="T22" fmla="*/ 887 w 1505"/>
                <a:gd name="T23" fmla="*/ 931 h 1505"/>
                <a:gd name="T24" fmla="*/ 887 w 1505"/>
                <a:gd name="T25" fmla="*/ 655 h 1505"/>
                <a:gd name="T26" fmla="*/ 1505 w 1505"/>
                <a:gd name="T27" fmla="*/ 655 h 1505"/>
                <a:gd name="T28" fmla="*/ 1505 w 1505"/>
                <a:gd name="T29" fmla="*/ 1215 h 1505"/>
                <a:gd name="T30" fmla="*/ 1213 w 1505"/>
                <a:gd name="T31" fmla="*/ 1505 h 1505"/>
                <a:gd name="T32" fmla="*/ 291 w 1505"/>
                <a:gd name="T33" fmla="*/ 1505 h 1505"/>
                <a:gd name="T34" fmla="*/ 0 w 1505"/>
                <a:gd name="T35" fmla="*/ 1215 h 1505"/>
                <a:gd name="T36" fmla="*/ 0 w 1505"/>
                <a:gd name="T37" fmla="*/ 291 h 1505"/>
                <a:gd name="T38" fmla="*/ 291 w 1505"/>
                <a:gd name="T39" fmla="*/ 0 h 1505"/>
                <a:gd name="T40" fmla="*/ 1213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3" y="276"/>
                  </a:cubicBezTo>
                  <a:cubicBezTo>
                    <a:pt x="291" y="276"/>
                    <a:pt x="291" y="276"/>
                    <a:pt x="291" y="276"/>
                  </a:cubicBezTo>
                  <a:cubicBezTo>
                    <a:pt x="283" y="276"/>
                    <a:pt x="276" y="282"/>
                    <a:pt x="276" y="291"/>
                  </a:cubicBezTo>
                  <a:cubicBezTo>
                    <a:pt x="276" y="1215"/>
                    <a:pt x="276" y="1215"/>
                    <a:pt x="276" y="1215"/>
                  </a:cubicBezTo>
                  <a:cubicBezTo>
                    <a:pt x="276" y="1223"/>
                    <a:pt x="283" y="1229"/>
                    <a:pt x="291" y="1229"/>
                  </a:cubicBezTo>
                  <a:cubicBezTo>
                    <a:pt x="1213" y="1229"/>
                    <a:pt x="1213" y="1229"/>
                    <a:pt x="1213" y="1229"/>
                  </a:cubicBezTo>
                  <a:cubicBezTo>
                    <a:pt x="1221" y="1229"/>
                    <a:pt x="1227" y="1223"/>
                    <a:pt x="1227" y="1215"/>
                  </a:cubicBezTo>
                  <a:cubicBezTo>
                    <a:pt x="1227" y="931"/>
                    <a:pt x="1227" y="931"/>
                    <a:pt x="1227" y="931"/>
                  </a:cubicBezTo>
                  <a:cubicBezTo>
                    <a:pt x="887" y="931"/>
                    <a:pt x="887" y="931"/>
                    <a:pt x="887" y="931"/>
                  </a:cubicBezTo>
                  <a:cubicBezTo>
                    <a:pt x="887" y="655"/>
                    <a:pt x="887" y="655"/>
                    <a:pt x="887" y="655"/>
                  </a:cubicBezTo>
                  <a:cubicBezTo>
                    <a:pt x="1505" y="655"/>
                    <a:pt x="1505" y="655"/>
                    <a:pt x="1505" y="655"/>
                  </a:cubicBezTo>
                  <a:cubicBezTo>
                    <a:pt x="1505" y="1215"/>
                    <a:pt x="1505" y="1215"/>
                    <a:pt x="1505" y="1215"/>
                  </a:cubicBezTo>
                  <a:cubicBezTo>
                    <a:pt x="1505" y="1376"/>
                    <a:pt x="1374" y="1505"/>
                    <a:pt x="1213" y="1505"/>
                  </a:cubicBezTo>
                  <a:cubicBezTo>
                    <a:pt x="291" y="1505"/>
                    <a:pt x="291" y="1505"/>
                    <a:pt x="291" y="1505"/>
                  </a:cubicBezTo>
                  <a:cubicBezTo>
                    <a:pt x="130" y="1505"/>
                    <a:pt x="0" y="1376"/>
                    <a:pt x="0" y="1215"/>
                  </a:cubicBezTo>
                  <a:cubicBezTo>
                    <a:pt x="0" y="291"/>
                    <a:pt x="0" y="291"/>
                    <a:pt x="0" y="291"/>
                  </a:cubicBezTo>
                  <a:cubicBezTo>
                    <a:pt x="0" y="130"/>
                    <a:pt x="130" y="0"/>
                    <a:pt x="291" y="0"/>
                  </a:cubicBezTo>
                  <a:cubicBezTo>
                    <a:pt x="1213" y="0"/>
                    <a:pt x="1213" y="0"/>
                    <a:pt x="1213" y="0"/>
                  </a:cubicBezTo>
                  <a:cubicBezTo>
                    <a:pt x="1374"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47"/>
            <p:cNvSpPr>
              <a:spLocks/>
            </p:cNvSpPr>
            <p:nvPr/>
          </p:nvSpPr>
          <p:spPr bwMode="auto">
            <a:xfrm>
              <a:off x="3881438" y="4198938"/>
              <a:ext cx="287338" cy="312738"/>
            </a:xfrm>
            <a:custGeom>
              <a:avLst/>
              <a:gdLst>
                <a:gd name="T0" fmla="*/ 181 w 181"/>
                <a:gd name="T1" fmla="*/ 37 h 197"/>
                <a:gd name="T2" fmla="*/ 36 w 181"/>
                <a:gd name="T3" fmla="*/ 37 h 197"/>
                <a:gd name="T4" fmla="*/ 36 w 181"/>
                <a:gd name="T5" fmla="*/ 81 h 197"/>
                <a:gd name="T6" fmla="*/ 153 w 181"/>
                <a:gd name="T7" fmla="*/ 81 h 197"/>
                <a:gd name="T8" fmla="*/ 153 w 181"/>
                <a:gd name="T9" fmla="*/ 117 h 197"/>
                <a:gd name="T10" fmla="*/ 36 w 181"/>
                <a:gd name="T11" fmla="*/ 117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7"/>
                  </a:moveTo>
                  <a:lnTo>
                    <a:pt x="36" y="37"/>
                  </a:lnTo>
                  <a:lnTo>
                    <a:pt x="36" y="81"/>
                  </a:lnTo>
                  <a:lnTo>
                    <a:pt x="153" y="81"/>
                  </a:lnTo>
                  <a:lnTo>
                    <a:pt x="153" y="117"/>
                  </a:lnTo>
                  <a:lnTo>
                    <a:pt x="36" y="117"/>
                  </a:lnTo>
                  <a:lnTo>
                    <a:pt x="36" y="161"/>
                  </a:lnTo>
                  <a:lnTo>
                    <a:pt x="181" y="161"/>
                  </a:lnTo>
                  <a:lnTo>
                    <a:pt x="181" y="197"/>
                  </a:lnTo>
                  <a:lnTo>
                    <a:pt x="0" y="197"/>
                  </a:lnTo>
                  <a:lnTo>
                    <a:pt x="0" y="0"/>
                  </a:lnTo>
                  <a:lnTo>
                    <a:pt x="181" y="0"/>
                  </a:lnTo>
                  <a:lnTo>
                    <a:pt x="1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48"/>
            <p:cNvSpPr>
              <a:spLocks/>
            </p:cNvSpPr>
            <p:nvPr/>
          </p:nvSpPr>
          <p:spPr bwMode="auto">
            <a:xfrm>
              <a:off x="4341813"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39"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49"/>
            <p:cNvSpPr>
              <a:spLocks noChangeArrowheads="1"/>
            </p:cNvSpPr>
            <p:nvPr/>
          </p:nvSpPr>
          <p:spPr bwMode="auto">
            <a:xfrm>
              <a:off x="4822825" y="4198938"/>
              <a:ext cx="57150" cy="312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0"/>
            <p:cNvSpPr>
              <a:spLocks/>
            </p:cNvSpPr>
            <p:nvPr/>
          </p:nvSpPr>
          <p:spPr bwMode="auto">
            <a:xfrm>
              <a:off x="5057775" y="4198938"/>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0 w 197"/>
                <a:gd name="T19" fmla="*/ 145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3"/>
                  </a:lnTo>
                  <a:lnTo>
                    <a:pt x="36" y="197"/>
                  </a:lnTo>
                  <a:lnTo>
                    <a:pt x="0" y="197"/>
                  </a:lnTo>
                  <a:lnTo>
                    <a:pt x="0" y="0"/>
                  </a:lnTo>
                  <a:lnTo>
                    <a:pt x="39" y="0"/>
                  </a:lnTo>
                  <a:lnTo>
                    <a:pt x="160" y="145"/>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1"/>
            <p:cNvSpPr>
              <a:spLocks/>
            </p:cNvSpPr>
            <p:nvPr/>
          </p:nvSpPr>
          <p:spPr bwMode="auto">
            <a:xfrm>
              <a:off x="5540375" y="4198938"/>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2"/>
            <p:cNvSpPr>
              <a:spLocks/>
            </p:cNvSpPr>
            <p:nvPr/>
          </p:nvSpPr>
          <p:spPr bwMode="auto">
            <a:xfrm>
              <a:off x="6030913" y="4198938"/>
              <a:ext cx="288925" cy="312738"/>
            </a:xfrm>
            <a:custGeom>
              <a:avLst/>
              <a:gdLst>
                <a:gd name="T0" fmla="*/ 182 w 182"/>
                <a:gd name="T1" fmla="*/ 37 h 197"/>
                <a:gd name="T2" fmla="*/ 37 w 182"/>
                <a:gd name="T3" fmla="*/ 37 h 197"/>
                <a:gd name="T4" fmla="*/ 37 w 182"/>
                <a:gd name="T5" fmla="*/ 81 h 197"/>
                <a:gd name="T6" fmla="*/ 153 w 182"/>
                <a:gd name="T7" fmla="*/ 81 h 197"/>
                <a:gd name="T8" fmla="*/ 153 w 182"/>
                <a:gd name="T9" fmla="*/ 117 h 197"/>
                <a:gd name="T10" fmla="*/ 37 w 182"/>
                <a:gd name="T11" fmla="*/ 117 h 197"/>
                <a:gd name="T12" fmla="*/ 37 w 182"/>
                <a:gd name="T13" fmla="*/ 161 h 197"/>
                <a:gd name="T14" fmla="*/ 182 w 182"/>
                <a:gd name="T15" fmla="*/ 161 h 197"/>
                <a:gd name="T16" fmla="*/ 182 w 182"/>
                <a:gd name="T17" fmla="*/ 197 h 197"/>
                <a:gd name="T18" fmla="*/ 0 w 182"/>
                <a:gd name="T19" fmla="*/ 197 h 197"/>
                <a:gd name="T20" fmla="*/ 0 w 182"/>
                <a:gd name="T21" fmla="*/ 0 h 197"/>
                <a:gd name="T22" fmla="*/ 182 w 182"/>
                <a:gd name="T23" fmla="*/ 0 h 197"/>
                <a:gd name="T24" fmla="*/ 182 w 182"/>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7">
                  <a:moveTo>
                    <a:pt x="182" y="37"/>
                  </a:moveTo>
                  <a:lnTo>
                    <a:pt x="37" y="37"/>
                  </a:lnTo>
                  <a:lnTo>
                    <a:pt x="37" y="81"/>
                  </a:lnTo>
                  <a:lnTo>
                    <a:pt x="153" y="81"/>
                  </a:lnTo>
                  <a:lnTo>
                    <a:pt x="153" y="117"/>
                  </a:lnTo>
                  <a:lnTo>
                    <a:pt x="37" y="117"/>
                  </a:lnTo>
                  <a:lnTo>
                    <a:pt x="37" y="161"/>
                  </a:lnTo>
                  <a:lnTo>
                    <a:pt x="182" y="161"/>
                  </a:lnTo>
                  <a:lnTo>
                    <a:pt x="182" y="197"/>
                  </a:lnTo>
                  <a:lnTo>
                    <a:pt x="0" y="197"/>
                  </a:lnTo>
                  <a:lnTo>
                    <a:pt x="0" y="0"/>
                  </a:lnTo>
                  <a:lnTo>
                    <a:pt x="182" y="0"/>
                  </a:lnTo>
                  <a:lnTo>
                    <a:pt x="1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3"/>
            <p:cNvSpPr>
              <a:spLocks/>
            </p:cNvSpPr>
            <p:nvPr/>
          </p:nvSpPr>
          <p:spPr bwMode="auto">
            <a:xfrm>
              <a:off x="6486525"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40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40"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4"/>
            <p:cNvSpPr>
              <a:spLocks noEditPoints="1"/>
            </p:cNvSpPr>
            <p:nvPr/>
          </p:nvSpPr>
          <p:spPr bwMode="auto">
            <a:xfrm>
              <a:off x="2865438" y="4198938"/>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5"/>
            <p:cNvSpPr>
              <a:spLocks/>
            </p:cNvSpPr>
            <p:nvPr/>
          </p:nvSpPr>
          <p:spPr bwMode="auto">
            <a:xfrm>
              <a:off x="2333625" y="4759325"/>
              <a:ext cx="185738" cy="184150"/>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6"/>
            <p:cNvSpPr>
              <a:spLocks/>
            </p:cNvSpPr>
            <p:nvPr/>
          </p:nvSpPr>
          <p:spPr bwMode="auto">
            <a:xfrm>
              <a:off x="2587625" y="4759325"/>
              <a:ext cx="184150" cy="184150"/>
            </a:xfrm>
            <a:custGeom>
              <a:avLst/>
              <a:gdLst>
                <a:gd name="T0" fmla="*/ 99 w 116"/>
                <a:gd name="T1" fmla="*/ 0 h 116"/>
                <a:gd name="T2" fmla="*/ 116 w 116"/>
                <a:gd name="T3" fmla="*/ 0 h 116"/>
                <a:gd name="T4" fmla="*/ 116 w 116"/>
                <a:gd name="T5" fmla="*/ 116 h 116"/>
                <a:gd name="T6" fmla="*/ 96 w 116"/>
                <a:gd name="T7" fmla="*/ 116 h 116"/>
                <a:gd name="T8" fmla="*/ 17 w 116"/>
                <a:gd name="T9" fmla="*/ 23 h 116"/>
                <a:gd name="T10" fmla="*/ 17 w 116"/>
                <a:gd name="T11" fmla="*/ 116 h 116"/>
                <a:gd name="T12" fmla="*/ 0 w 116"/>
                <a:gd name="T13" fmla="*/ 116 h 116"/>
                <a:gd name="T14" fmla="*/ 0 w 116"/>
                <a:gd name="T15" fmla="*/ 0 h 116"/>
                <a:gd name="T16" fmla="*/ 20 w 116"/>
                <a:gd name="T17" fmla="*/ 0 h 116"/>
                <a:gd name="T18" fmla="*/ 99 w 116"/>
                <a:gd name="T19" fmla="*/ 93 h 116"/>
                <a:gd name="T20" fmla="*/ 99 w 116"/>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6">
                  <a:moveTo>
                    <a:pt x="99" y="0"/>
                  </a:moveTo>
                  <a:lnTo>
                    <a:pt x="116" y="0"/>
                  </a:lnTo>
                  <a:lnTo>
                    <a:pt x="116" y="116"/>
                  </a:lnTo>
                  <a:lnTo>
                    <a:pt x="96" y="116"/>
                  </a:lnTo>
                  <a:lnTo>
                    <a:pt x="17" y="23"/>
                  </a:lnTo>
                  <a:lnTo>
                    <a:pt x="17" y="116"/>
                  </a:lnTo>
                  <a:lnTo>
                    <a:pt x="0" y="116"/>
                  </a:lnTo>
                  <a:lnTo>
                    <a:pt x="0" y="0"/>
                  </a:lnTo>
                  <a:lnTo>
                    <a:pt x="20" y="0"/>
                  </a:lnTo>
                  <a:lnTo>
                    <a:pt x="99" y="93"/>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57"/>
            <p:cNvSpPr>
              <a:spLocks noChangeArrowheads="1"/>
            </p:cNvSpPr>
            <p:nvPr/>
          </p:nvSpPr>
          <p:spPr bwMode="auto">
            <a:xfrm>
              <a:off x="28416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58"/>
            <p:cNvSpPr>
              <a:spLocks/>
            </p:cNvSpPr>
            <p:nvPr/>
          </p:nvSpPr>
          <p:spPr bwMode="auto">
            <a:xfrm>
              <a:off x="2900363" y="4759325"/>
              <a:ext cx="241300" cy="184150"/>
            </a:xfrm>
            <a:custGeom>
              <a:avLst/>
              <a:gdLst>
                <a:gd name="T0" fmla="*/ 132 w 152"/>
                <a:gd name="T1" fmla="*/ 0 h 116"/>
                <a:gd name="T2" fmla="*/ 152 w 152"/>
                <a:gd name="T3" fmla="*/ 0 h 116"/>
                <a:gd name="T4" fmla="*/ 85 w 152"/>
                <a:gd name="T5" fmla="*/ 116 h 116"/>
                <a:gd name="T6" fmla="*/ 68 w 152"/>
                <a:gd name="T7" fmla="*/ 116 h 116"/>
                <a:gd name="T8" fmla="*/ 0 w 152"/>
                <a:gd name="T9" fmla="*/ 0 h 116"/>
                <a:gd name="T10" fmla="*/ 20 w 152"/>
                <a:gd name="T11" fmla="*/ 0 h 116"/>
                <a:gd name="T12" fmla="*/ 76 w 152"/>
                <a:gd name="T13" fmla="*/ 97 h 116"/>
                <a:gd name="T14" fmla="*/ 132 w 15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6">
                  <a:moveTo>
                    <a:pt x="132" y="0"/>
                  </a:moveTo>
                  <a:lnTo>
                    <a:pt x="152" y="0"/>
                  </a:lnTo>
                  <a:lnTo>
                    <a:pt x="85" y="116"/>
                  </a:lnTo>
                  <a:lnTo>
                    <a:pt x="68" y="116"/>
                  </a:lnTo>
                  <a:lnTo>
                    <a:pt x="0" y="0"/>
                  </a:lnTo>
                  <a:lnTo>
                    <a:pt x="20" y="0"/>
                  </a:lnTo>
                  <a:lnTo>
                    <a:pt x="76" y="97"/>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9"/>
            <p:cNvSpPr>
              <a:spLocks/>
            </p:cNvSpPr>
            <p:nvPr/>
          </p:nvSpPr>
          <p:spPr bwMode="auto">
            <a:xfrm>
              <a:off x="3167063"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0"/>
            <p:cNvSpPr>
              <a:spLocks noEditPoints="1"/>
            </p:cNvSpPr>
            <p:nvPr/>
          </p:nvSpPr>
          <p:spPr bwMode="auto">
            <a:xfrm>
              <a:off x="3403600" y="4759325"/>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1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1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1"/>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1"/>
                    <a:pt x="757" y="161"/>
                    <a:pt x="757" y="161"/>
                  </a:cubicBezTo>
                  <a:cubicBezTo>
                    <a:pt x="757" y="146"/>
                    <a:pt x="744" y="133"/>
                    <a:pt x="729" y="133"/>
                  </a:cubicBez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1"/>
            <p:cNvSpPr>
              <a:spLocks noEditPoints="1"/>
            </p:cNvSpPr>
            <p:nvPr/>
          </p:nvSpPr>
          <p:spPr bwMode="auto">
            <a:xfrm>
              <a:off x="4913313" y="4759325"/>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2"/>
            <p:cNvSpPr>
              <a:spLocks noEditPoints="1"/>
            </p:cNvSpPr>
            <p:nvPr/>
          </p:nvSpPr>
          <p:spPr bwMode="auto">
            <a:xfrm>
              <a:off x="6122988" y="4759325"/>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3"/>
            <p:cNvSpPr>
              <a:spLocks/>
            </p:cNvSpPr>
            <p:nvPr/>
          </p:nvSpPr>
          <p:spPr bwMode="auto">
            <a:xfrm>
              <a:off x="3656013" y="4759325"/>
              <a:ext cx="184150" cy="184150"/>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4 w 890"/>
                <a:gd name="T11" fmla="*/ 160 h 890"/>
                <a:gd name="T12" fmla="*/ 134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4 w 890"/>
                <a:gd name="T31" fmla="*/ 677 h 890"/>
                <a:gd name="T32" fmla="*/ 134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30" y="133"/>
                  </a:cubicBezTo>
                  <a:cubicBezTo>
                    <a:pt x="161" y="133"/>
                    <a:pt x="161" y="133"/>
                    <a:pt x="161" y="133"/>
                  </a:cubicBezTo>
                  <a:cubicBezTo>
                    <a:pt x="146" y="133"/>
                    <a:pt x="134" y="146"/>
                    <a:pt x="134" y="160"/>
                  </a:cubicBezTo>
                  <a:cubicBezTo>
                    <a:pt x="134" y="351"/>
                    <a:pt x="134" y="351"/>
                    <a:pt x="134" y="351"/>
                  </a:cubicBezTo>
                  <a:cubicBezTo>
                    <a:pt x="134"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4" y="677"/>
                    <a:pt x="134" y="677"/>
                    <a:pt x="134" y="677"/>
                  </a:cubicBezTo>
                  <a:cubicBezTo>
                    <a:pt x="134" y="729"/>
                    <a:pt x="134" y="729"/>
                    <a:pt x="134" y="729"/>
                  </a:cubicBezTo>
                  <a:cubicBezTo>
                    <a:pt x="134"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64"/>
            <p:cNvSpPr>
              <a:spLocks noChangeArrowheads="1"/>
            </p:cNvSpPr>
            <p:nvPr/>
          </p:nvSpPr>
          <p:spPr bwMode="auto">
            <a:xfrm>
              <a:off x="39084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5"/>
            <p:cNvSpPr>
              <a:spLocks/>
            </p:cNvSpPr>
            <p:nvPr/>
          </p:nvSpPr>
          <p:spPr bwMode="auto">
            <a:xfrm>
              <a:off x="3981450" y="4759325"/>
              <a:ext cx="185738" cy="184150"/>
            </a:xfrm>
            <a:custGeom>
              <a:avLst/>
              <a:gdLst>
                <a:gd name="T0" fmla="*/ 117 w 117"/>
                <a:gd name="T1" fmla="*/ 0 h 116"/>
                <a:gd name="T2" fmla="*/ 117 w 117"/>
                <a:gd name="T3" fmla="*/ 17 h 116"/>
                <a:gd name="T4" fmla="*/ 67 w 117"/>
                <a:gd name="T5" fmla="*/ 17 h 116"/>
                <a:gd name="T6" fmla="*/ 67 w 117"/>
                <a:gd name="T7" fmla="*/ 116 h 116"/>
                <a:gd name="T8" fmla="*/ 50 w 117"/>
                <a:gd name="T9" fmla="*/ 116 h 116"/>
                <a:gd name="T10" fmla="*/ 50 w 117"/>
                <a:gd name="T11" fmla="*/ 17 h 116"/>
                <a:gd name="T12" fmla="*/ 0 w 117"/>
                <a:gd name="T13" fmla="*/ 17 h 116"/>
                <a:gd name="T14" fmla="*/ 0 w 117"/>
                <a:gd name="T15" fmla="*/ 0 h 116"/>
                <a:gd name="T16" fmla="*/ 117 w 11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117" y="0"/>
                  </a:moveTo>
                  <a:lnTo>
                    <a:pt x="117" y="17"/>
                  </a:lnTo>
                  <a:lnTo>
                    <a:pt x="67" y="17"/>
                  </a:lnTo>
                  <a:lnTo>
                    <a:pt x="67" y="116"/>
                  </a:lnTo>
                  <a:lnTo>
                    <a:pt x="50" y="116"/>
                  </a:lnTo>
                  <a:lnTo>
                    <a:pt x="50" y="17"/>
                  </a:lnTo>
                  <a:lnTo>
                    <a:pt x="0" y="17"/>
                  </a:lnTo>
                  <a:lnTo>
                    <a:pt x="0"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6"/>
            <p:cNvSpPr>
              <a:spLocks/>
            </p:cNvSpPr>
            <p:nvPr/>
          </p:nvSpPr>
          <p:spPr bwMode="auto">
            <a:xfrm>
              <a:off x="4186238" y="4759325"/>
              <a:ext cx="198438" cy="184150"/>
            </a:xfrm>
            <a:custGeom>
              <a:avLst/>
              <a:gdLst>
                <a:gd name="T0" fmla="*/ 125 w 125"/>
                <a:gd name="T1" fmla="*/ 0 h 116"/>
                <a:gd name="T2" fmla="*/ 71 w 125"/>
                <a:gd name="T3" fmla="*/ 73 h 116"/>
                <a:gd name="T4" fmla="*/ 71 w 125"/>
                <a:gd name="T5" fmla="*/ 116 h 116"/>
                <a:gd name="T6" fmla="*/ 54 w 125"/>
                <a:gd name="T7" fmla="*/ 116 h 116"/>
                <a:gd name="T8" fmla="*/ 54 w 125"/>
                <a:gd name="T9" fmla="*/ 73 h 116"/>
                <a:gd name="T10" fmla="*/ 0 w 125"/>
                <a:gd name="T11" fmla="*/ 0 h 116"/>
                <a:gd name="T12" fmla="*/ 21 w 125"/>
                <a:gd name="T13" fmla="*/ 0 h 116"/>
                <a:gd name="T14" fmla="*/ 63 w 125"/>
                <a:gd name="T15" fmla="*/ 53 h 116"/>
                <a:gd name="T16" fmla="*/ 104 w 125"/>
                <a:gd name="T17" fmla="*/ 0 h 116"/>
                <a:gd name="T18" fmla="*/ 125 w 12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125" y="0"/>
                  </a:moveTo>
                  <a:lnTo>
                    <a:pt x="71" y="73"/>
                  </a:lnTo>
                  <a:lnTo>
                    <a:pt x="71" y="116"/>
                  </a:lnTo>
                  <a:lnTo>
                    <a:pt x="54" y="116"/>
                  </a:lnTo>
                  <a:lnTo>
                    <a:pt x="54" y="73"/>
                  </a:lnTo>
                  <a:lnTo>
                    <a:pt x="0" y="0"/>
                  </a:lnTo>
                  <a:lnTo>
                    <a:pt x="21" y="0"/>
                  </a:lnTo>
                  <a:lnTo>
                    <a:pt x="63" y="53"/>
                  </a:lnTo>
                  <a:lnTo>
                    <a:pt x="104" y="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67"/>
            <p:cNvSpPr>
              <a:spLocks/>
            </p:cNvSpPr>
            <p:nvPr/>
          </p:nvSpPr>
          <p:spPr bwMode="auto">
            <a:xfrm>
              <a:off x="5165725"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68"/>
            <p:cNvSpPr>
              <a:spLocks/>
            </p:cNvSpPr>
            <p:nvPr/>
          </p:nvSpPr>
          <p:spPr bwMode="auto">
            <a:xfrm>
              <a:off x="5392738" y="4759325"/>
              <a:ext cx="184150" cy="184150"/>
            </a:xfrm>
            <a:custGeom>
              <a:avLst/>
              <a:gdLst>
                <a:gd name="T0" fmla="*/ 890 w 890"/>
                <a:gd name="T1" fmla="*/ 212 h 890"/>
                <a:gd name="T2" fmla="*/ 757 w 890"/>
                <a:gd name="T3" fmla="*/ 212 h 890"/>
                <a:gd name="T4" fmla="*/ 757 w 890"/>
                <a:gd name="T5" fmla="*/ 160 h 890"/>
                <a:gd name="T6" fmla="*/ 729 w 890"/>
                <a:gd name="T7" fmla="*/ 133 h 890"/>
                <a:gd name="T8" fmla="*/ 160 w 890"/>
                <a:gd name="T9" fmla="*/ 133 h 890"/>
                <a:gd name="T10" fmla="*/ 133 w 890"/>
                <a:gd name="T11" fmla="*/ 160 h 890"/>
                <a:gd name="T12" fmla="*/ 133 w 890"/>
                <a:gd name="T13" fmla="*/ 351 h 890"/>
                <a:gd name="T14" fmla="*/ 160 w 890"/>
                <a:gd name="T15" fmla="*/ 378 h 890"/>
                <a:gd name="T16" fmla="*/ 729 w 890"/>
                <a:gd name="T17" fmla="*/ 378 h 890"/>
                <a:gd name="T18" fmla="*/ 890 w 890"/>
                <a:gd name="T19" fmla="*/ 539 h 890"/>
                <a:gd name="T20" fmla="*/ 890 w 890"/>
                <a:gd name="T21" fmla="*/ 729 h 890"/>
                <a:gd name="T22" fmla="*/ 729 w 890"/>
                <a:gd name="T23" fmla="*/ 890 h 890"/>
                <a:gd name="T24" fmla="*/ 160 w 890"/>
                <a:gd name="T25" fmla="*/ 890 h 890"/>
                <a:gd name="T26" fmla="*/ 0 w 890"/>
                <a:gd name="T27" fmla="*/ 729 h 890"/>
                <a:gd name="T28" fmla="*/ 0 w 890"/>
                <a:gd name="T29" fmla="*/ 677 h 890"/>
                <a:gd name="T30" fmla="*/ 133 w 890"/>
                <a:gd name="T31" fmla="*/ 677 h 890"/>
                <a:gd name="T32" fmla="*/ 133 w 890"/>
                <a:gd name="T33" fmla="*/ 729 h 890"/>
                <a:gd name="T34" fmla="*/ 160 w 890"/>
                <a:gd name="T35" fmla="*/ 756 h 890"/>
                <a:gd name="T36" fmla="*/ 729 w 890"/>
                <a:gd name="T37" fmla="*/ 756 h 890"/>
                <a:gd name="T38" fmla="*/ 757 w 890"/>
                <a:gd name="T39" fmla="*/ 729 h 890"/>
                <a:gd name="T40" fmla="*/ 757 w 890"/>
                <a:gd name="T41" fmla="*/ 539 h 890"/>
                <a:gd name="T42" fmla="*/ 729 w 890"/>
                <a:gd name="T43" fmla="*/ 512 h 890"/>
                <a:gd name="T44" fmla="*/ 160 w 890"/>
                <a:gd name="T45" fmla="*/ 512 h 890"/>
                <a:gd name="T46" fmla="*/ 0 w 890"/>
                <a:gd name="T47" fmla="*/ 351 h 890"/>
                <a:gd name="T48" fmla="*/ 0 w 890"/>
                <a:gd name="T49" fmla="*/ 160 h 890"/>
                <a:gd name="T50" fmla="*/ 160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29" y="133"/>
                  </a:cubicBezTo>
                  <a:cubicBezTo>
                    <a:pt x="160" y="133"/>
                    <a:pt x="160" y="133"/>
                    <a:pt x="160" y="133"/>
                  </a:cubicBezTo>
                  <a:cubicBezTo>
                    <a:pt x="146" y="133"/>
                    <a:pt x="133" y="146"/>
                    <a:pt x="133" y="160"/>
                  </a:cubicBezTo>
                  <a:cubicBezTo>
                    <a:pt x="133" y="351"/>
                    <a:pt x="133" y="351"/>
                    <a:pt x="133" y="351"/>
                  </a:cubicBezTo>
                  <a:cubicBezTo>
                    <a:pt x="133" y="366"/>
                    <a:pt x="146" y="378"/>
                    <a:pt x="160"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0" y="890"/>
                    <a:pt x="160" y="890"/>
                    <a:pt x="160"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0"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0" y="512"/>
                    <a:pt x="160" y="512"/>
                    <a:pt x="160" y="512"/>
                  </a:cubicBezTo>
                  <a:cubicBezTo>
                    <a:pt x="71" y="512"/>
                    <a:pt x="0" y="440"/>
                    <a:pt x="0" y="351"/>
                  </a:cubicBezTo>
                  <a:cubicBezTo>
                    <a:pt x="0" y="160"/>
                    <a:pt x="0" y="160"/>
                    <a:pt x="0" y="160"/>
                  </a:cubicBezTo>
                  <a:cubicBezTo>
                    <a:pt x="0" y="71"/>
                    <a:pt x="71" y="0"/>
                    <a:pt x="160" y="0"/>
                  </a:cubicBezTo>
                  <a:cubicBezTo>
                    <a:pt x="729" y="0"/>
                    <a:pt x="729" y="0"/>
                    <a:pt x="729" y="0"/>
                  </a:cubicBezTo>
                  <a:cubicBezTo>
                    <a:pt x="818"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69"/>
            <p:cNvSpPr>
              <a:spLocks/>
            </p:cNvSpPr>
            <p:nvPr/>
          </p:nvSpPr>
          <p:spPr bwMode="auto">
            <a:xfrm>
              <a:off x="5645150"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70"/>
            <p:cNvSpPr>
              <a:spLocks noEditPoints="1"/>
            </p:cNvSpPr>
            <p:nvPr/>
          </p:nvSpPr>
          <p:spPr bwMode="auto">
            <a:xfrm>
              <a:off x="5849938" y="4759325"/>
              <a:ext cx="233363" cy="184150"/>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1"/>
            <p:cNvSpPr>
              <a:spLocks/>
            </p:cNvSpPr>
            <p:nvPr/>
          </p:nvSpPr>
          <p:spPr bwMode="auto">
            <a:xfrm>
              <a:off x="6370638" y="4759325"/>
              <a:ext cx="185738" cy="184150"/>
            </a:xfrm>
            <a:custGeom>
              <a:avLst/>
              <a:gdLst>
                <a:gd name="T0" fmla="*/ 160 w 888"/>
                <a:gd name="T1" fmla="*/ 133 h 890"/>
                <a:gd name="T2" fmla="*/ 133 w 888"/>
                <a:gd name="T3" fmla="*/ 160 h 890"/>
                <a:gd name="T4" fmla="*/ 133 w 888"/>
                <a:gd name="T5" fmla="*/ 729 h 890"/>
                <a:gd name="T6" fmla="*/ 160 w 888"/>
                <a:gd name="T7" fmla="*/ 756 h 890"/>
                <a:gd name="T8" fmla="*/ 888 w 888"/>
                <a:gd name="T9" fmla="*/ 756 h 890"/>
                <a:gd name="T10" fmla="*/ 888 w 888"/>
                <a:gd name="T11" fmla="*/ 890 h 890"/>
                <a:gd name="T12" fmla="*/ 160 w 888"/>
                <a:gd name="T13" fmla="*/ 890 h 890"/>
                <a:gd name="T14" fmla="*/ 0 w 888"/>
                <a:gd name="T15" fmla="*/ 729 h 890"/>
                <a:gd name="T16" fmla="*/ 0 w 888"/>
                <a:gd name="T17" fmla="*/ 160 h 890"/>
                <a:gd name="T18" fmla="*/ 160 w 888"/>
                <a:gd name="T19" fmla="*/ 0 h 890"/>
                <a:gd name="T20" fmla="*/ 888 w 888"/>
                <a:gd name="T21" fmla="*/ 0 h 890"/>
                <a:gd name="T22" fmla="*/ 888 w 888"/>
                <a:gd name="T23" fmla="*/ 133 h 890"/>
                <a:gd name="T24" fmla="*/ 160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0" y="133"/>
                  </a:moveTo>
                  <a:cubicBezTo>
                    <a:pt x="146" y="133"/>
                    <a:pt x="133" y="146"/>
                    <a:pt x="133" y="160"/>
                  </a:cubicBezTo>
                  <a:cubicBezTo>
                    <a:pt x="133" y="729"/>
                    <a:pt x="133" y="729"/>
                    <a:pt x="133" y="729"/>
                  </a:cubicBezTo>
                  <a:cubicBezTo>
                    <a:pt x="133" y="744"/>
                    <a:pt x="146" y="756"/>
                    <a:pt x="160" y="756"/>
                  </a:cubicBezTo>
                  <a:cubicBezTo>
                    <a:pt x="888" y="756"/>
                    <a:pt x="888" y="756"/>
                    <a:pt x="888" y="756"/>
                  </a:cubicBezTo>
                  <a:cubicBezTo>
                    <a:pt x="888" y="890"/>
                    <a:pt x="888" y="890"/>
                    <a:pt x="888" y="890"/>
                  </a:cubicBezTo>
                  <a:cubicBezTo>
                    <a:pt x="160" y="890"/>
                    <a:pt x="160" y="890"/>
                    <a:pt x="160" y="890"/>
                  </a:cubicBezTo>
                  <a:cubicBezTo>
                    <a:pt x="72" y="890"/>
                    <a:pt x="0" y="818"/>
                    <a:pt x="0" y="729"/>
                  </a:cubicBezTo>
                  <a:cubicBezTo>
                    <a:pt x="0" y="160"/>
                    <a:pt x="0" y="160"/>
                    <a:pt x="0" y="160"/>
                  </a:cubicBezTo>
                  <a:cubicBezTo>
                    <a:pt x="0" y="71"/>
                    <a:pt x="72" y="0"/>
                    <a:pt x="160" y="0"/>
                  </a:cubicBezTo>
                  <a:cubicBezTo>
                    <a:pt x="888" y="0"/>
                    <a:pt x="888" y="0"/>
                    <a:pt x="888" y="0"/>
                  </a:cubicBezTo>
                  <a:cubicBezTo>
                    <a:pt x="888" y="133"/>
                    <a:pt x="888" y="133"/>
                    <a:pt x="888" y="133"/>
                  </a:cubicBezTo>
                  <a:lnTo>
                    <a:pt x="16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72"/>
            <p:cNvSpPr>
              <a:spLocks/>
            </p:cNvSpPr>
            <p:nvPr/>
          </p:nvSpPr>
          <p:spPr bwMode="auto">
            <a:xfrm>
              <a:off x="6610350" y="4759325"/>
              <a:ext cx="188913" cy="184150"/>
            </a:xfrm>
            <a:custGeom>
              <a:avLst/>
              <a:gdLst>
                <a:gd name="T0" fmla="*/ 119 w 119"/>
                <a:gd name="T1" fmla="*/ 0 h 116"/>
                <a:gd name="T2" fmla="*/ 119 w 119"/>
                <a:gd name="T3" fmla="*/ 116 h 116"/>
                <a:gd name="T4" fmla="*/ 102 w 119"/>
                <a:gd name="T5" fmla="*/ 116 h 116"/>
                <a:gd name="T6" fmla="*/ 102 w 119"/>
                <a:gd name="T7" fmla="*/ 67 h 116"/>
                <a:gd name="T8" fmla="*/ 17 w 119"/>
                <a:gd name="T9" fmla="*/ 67 h 116"/>
                <a:gd name="T10" fmla="*/ 17 w 119"/>
                <a:gd name="T11" fmla="*/ 116 h 116"/>
                <a:gd name="T12" fmla="*/ 0 w 119"/>
                <a:gd name="T13" fmla="*/ 116 h 116"/>
                <a:gd name="T14" fmla="*/ 0 w 119"/>
                <a:gd name="T15" fmla="*/ 0 h 116"/>
                <a:gd name="T16" fmla="*/ 17 w 119"/>
                <a:gd name="T17" fmla="*/ 0 h 116"/>
                <a:gd name="T18" fmla="*/ 17 w 119"/>
                <a:gd name="T19" fmla="*/ 49 h 116"/>
                <a:gd name="T20" fmla="*/ 102 w 119"/>
                <a:gd name="T21" fmla="*/ 49 h 116"/>
                <a:gd name="T22" fmla="*/ 102 w 119"/>
                <a:gd name="T23" fmla="*/ 0 h 116"/>
                <a:gd name="T24" fmla="*/ 119 w 11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6">
                  <a:moveTo>
                    <a:pt x="119" y="0"/>
                  </a:moveTo>
                  <a:lnTo>
                    <a:pt x="119" y="116"/>
                  </a:lnTo>
                  <a:lnTo>
                    <a:pt x="102" y="116"/>
                  </a:lnTo>
                  <a:lnTo>
                    <a:pt x="102" y="67"/>
                  </a:lnTo>
                  <a:lnTo>
                    <a:pt x="17" y="67"/>
                  </a:lnTo>
                  <a:lnTo>
                    <a:pt x="17" y="116"/>
                  </a:lnTo>
                  <a:lnTo>
                    <a:pt x="0" y="116"/>
                  </a:lnTo>
                  <a:lnTo>
                    <a:pt x="0" y="0"/>
                  </a:lnTo>
                  <a:lnTo>
                    <a:pt x="17" y="0"/>
                  </a:lnTo>
                  <a:lnTo>
                    <a:pt x="17" y="49"/>
                  </a:lnTo>
                  <a:lnTo>
                    <a:pt x="102" y="49"/>
                  </a:lnTo>
                  <a:lnTo>
                    <a:pt x="102" y="0"/>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73"/>
            <p:cNvSpPr>
              <a:spLocks noEditPoints="1"/>
            </p:cNvSpPr>
            <p:nvPr/>
          </p:nvSpPr>
          <p:spPr bwMode="auto">
            <a:xfrm>
              <a:off x="4525963" y="47593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4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30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4"/>
                    <a:pt x="767" y="134"/>
                    <a:pt x="767" y="134"/>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3"/>
                    <a:pt x="186" y="348"/>
                  </a:cubicBezTo>
                  <a:cubicBezTo>
                    <a:pt x="161" y="348"/>
                    <a:pt x="161" y="348"/>
                    <a:pt x="161" y="348"/>
                  </a:cubicBezTo>
                  <a:cubicBezTo>
                    <a:pt x="72" y="348"/>
                    <a:pt x="0" y="374"/>
                    <a:pt x="0" y="464"/>
                  </a:cubicBezTo>
                  <a:cubicBezTo>
                    <a:pt x="0" y="730"/>
                    <a:pt x="0" y="730"/>
                    <a:pt x="0" y="730"/>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Line 74"/>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Line 75"/>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12817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ner groen">
    <p:spTree>
      <p:nvGrpSpPr>
        <p:cNvPr id="1" name=""/>
        <p:cNvGrpSpPr/>
        <p:nvPr/>
      </p:nvGrpSpPr>
      <p:grpSpPr>
        <a:xfrm>
          <a:off x="0" y="0"/>
          <a:ext cx="0" cy="0"/>
          <a:chOff x="0" y="0"/>
          <a:chExt cx="0" cy="0"/>
        </a:xfrm>
      </p:grpSpPr>
      <p:sp>
        <p:nvSpPr>
          <p:cNvPr id="8" name="Rechthoek 7"/>
          <p:cNvSpPr/>
          <p:nvPr userDrawn="1"/>
        </p:nvSpPr>
        <p:spPr>
          <a:xfrm>
            <a:off x="1527454" y="763270"/>
            <a:ext cx="39713795" cy="44640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7455" y="1272706"/>
            <a:ext cx="39714909" cy="2140254"/>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527454" y="3538124"/>
            <a:ext cx="39717861" cy="902455"/>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cxnSp>
        <p:nvCxnSpPr>
          <p:cNvPr id="5" name="Rechte verbindingslijn 4"/>
          <p:cNvCxnSpPr/>
          <p:nvPr userDrawn="1"/>
        </p:nvCxnSpPr>
        <p:spPr>
          <a:xfrm>
            <a:off x="1527454" y="6923523"/>
            <a:ext cx="3971379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969934" y="5746977"/>
            <a:ext cx="11089120" cy="114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9" name="Groep 8"/>
          <p:cNvGrpSpPr>
            <a:grpSpLocks noChangeAspect="1"/>
          </p:cNvGrpSpPr>
          <p:nvPr userDrawn="1"/>
        </p:nvGrpSpPr>
        <p:grpSpPr>
          <a:xfrm>
            <a:off x="1516692" y="5965739"/>
            <a:ext cx="7934845" cy="763624"/>
            <a:chOff x="366713" y="7346950"/>
            <a:chExt cx="6432550" cy="1233488"/>
          </a:xfrm>
        </p:grpSpPr>
        <p:sp>
          <p:nvSpPr>
            <p:cNvPr id="10" name="Freeform 6"/>
            <p:cNvSpPr>
              <a:spLocks/>
            </p:cNvSpPr>
            <p:nvPr/>
          </p:nvSpPr>
          <p:spPr bwMode="auto">
            <a:xfrm>
              <a:off x="2311400" y="7464425"/>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p:nvSpPr>
          <p:spPr bwMode="auto">
            <a:xfrm>
              <a:off x="3384550" y="7464425"/>
              <a:ext cx="312738" cy="312738"/>
            </a:xfrm>
            <a:custGeom>
              <a:avLst/>
              <a:gdLst>
                <a:gd name="T0" fmla="*/ 1504 w 1504"/>
                <a:gd name="T1" fmla="*/ 408 h 1505"/>
                <a:gd name="T2" fmla="*/ 1226 w 1504"/>
                <a:gd name="T3" fmla="*/ 408 h 1505"/>
                <a:gd name="T4" fmla="*/ 1226 w 1504"/>
                <a:gd name="T5" fmla="*/ 291 h 1505"/>
                <a:gd name="T6" fmla="*/ 1212 w 1504"/>
                <a:gd name="T7" fmla="*/ 276 h 1505"/>
                <a:gd name="T8" fmla="*/ 290 w 1504"/>
                <a:gd name="T9" fmla="*/ 276 h 1505"/>
                <a:gd name="T10" fmla="*/ 275 w 1504"/>
                <a:gd name="T11" fmla="*/ 291 h 1505"/>
                <a:gd name="T12" fmla="*/ 275 w 1504"/>
                <a:gd name="T13" fmla="*/ 1215 h 1505"/>
                <a:gd name="T14" fmla="*/ 290 w 1504"/>
                <a:gd name="T15" fmla="*/ 1229 h 1505"/>
                <a:gd name="T16" fmla="*/ 1212 w 1504"/>
                <a:gd name="T17" fmla="*/ 1229 h 1505"/>
                <a:gd name="T18" fmla="*/ 1226 w 1504"/>
                <a:gd name="T19" fmla="*/ 1215 h 1505"/>
                <a:gd name="T20" fmla="*/ 1226 w 1504"/>
                <a:gd name="T21" fmla="*/ 931 h 1505"/>
                <a:gd name="T22" fmla="*/ 886 w 1504"/>
                <a:gd name="T23" fmla="*/ 931 h 1505"/>
                <a:gd name="T24" fmla="*/ 886 w 1504"/>
                <a:gd name="T25" fmla="*/ 655 h 1505"/>
                <a:gd name="T26" fmla="*/ 1504 w 1504"/>
                <a:gd name="T27" fmla="*/ 655 h 1505"/>
                <a:gd name="T28" fmla="*/ 1504 w 1504"/>
                <a:gd name="T29" fmla="*/ 1215 h 1505"/>
                <a:gd name="T30" fmla="*/ 1212 w 1504"/>
                <a:gd name="T31" fmla="*/ 1505 h 1505"/>
                <a:gd name="T32" fmla="*/ 290 w 1504"/>
                <a:gd name="T33" fmla="*/ 1505 h 1505"/>
                <a:gd name="T34" fmla="*/ 0 w 1504"/>
                <a:gd name="T35" fmla="*/ 1215 h 1505"/>
                <a:gd name="T36" fmla="*/ 0 w 1504"/>
                <a:gd name="T37" fmla="*/ 291 h 1505"/>
                <a:gd name="T38" fmla="*/ 290 w 1504"/>
                <a:gd name="T39" fmla="*/ 0 h 1505"/>
                <a:gd name="T40" fmla="*/ 1212 w 1504"/>
                <a:gd name="T41" fmla="*/ 0 h 1505"/>
                <a:gd name="T42" fmla="*/ 1504 w 1504"/>
                <a:gd name="T43" fmla="*/ 291 h 1505"/>
                <a:gd name="T44" fmla="*/ 1504 w 1504"/>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4" h="1505">
                  <a:moveTo>
                    <a:pt x="1504" y="408"/>
                  </a:moveTo>
                  <a:cubicBezTo>
                    <a:pt x="1226" y="408"/>
                    <a:pt x="1226" y="408"/>
                    <a:pt x="1226" y="408"/>
                  </a:cubicBezTo>
                  <a:cubicBezTo>
                    <a:pt x="1226" y="291"/>
                    <a:pt x="1226" y="291"/>
                    <a:pt x="1226" y="291"/>
                  </a:cubicBezTo>
                  <a:cubicBezTo>
                    <a:pt x="1226" y="282"/>
                    <a:pt x="1220" y="276"/>
                    <a:pt x="1212" y="276"/>
                  </a:cubicBezTo>
                  <a:cubicBezTo>
                    <a:pt x="290" y="276"/>
                    <a:pt x="290" y="276"/>
                    <a:pt x="290" y="276"/>
                  </a:cubicBezTo>
                  <a:cubicBezTo>
                    <a:pt x="282" y="276"/>
                    <a:pt x="275" y="282"/>
                    <a:pt x="275" y="291"/>
                  </a:cubicBezTo>
                  <a:cubicBezTo>
                    <a:pt x="275" y="1215"/>
                    <a:pt x="275" y="1215"/>
                    <a:pt x="275" y="1215"/>
                  </a:cubicBezTo>
                  <a:cubicBezTo>
                    <a:pt x="275" y="1223"/>
                    <a:pt x="282" y="1229"/>
                    <a:pt x="290" y="1229"/>
                  </a:cubicBezTo>
                  <a:cubicBezTo>
                    <a:pt x="1212" y="1229"/>
                    <a:pt x="1212" y="1229"/>
                    <a:pt x="1212" y="1229"/>
                  </a:cubicBezTo>
                  <a:cubicBezTo>
                    <a:pt x="1220" y="1229"/>
                    <a:pt x="1226" y="1223"/>
                    <a:pt x="1226" y="1215"/>
                  </a:cubicBezTo>
                  <a:cubicBezTo>
                    <a:pt x="1226" y="931"/>
                    <a:pt x="1226" y="931"/>
                    <a:pt x="1226" y="931"/>
                  </a:cubicBezTo>
                  <a:cubicBezTo>
                    <a:pt x="886" y="931"/>
                    <a:pt x="886" y="931"/>
                    <a:pt x="886" y="931"/>
                  </a:cubicBezTo>
                  <a:cubicBezTo>
                    <a:pt x="886" y="655"/>
                    <a:pt x="886" y="655"/>
                    <a:pt x="886" y="655"/>
                  </a:cubicBezTo>
                  <a:cubicBezTo>
                    <a:pt x="1504" y="655"/>
                    <a:pt x="1504" y="655"/>
                    <a:pt x="1504" y="655"/>
                  </a:cubicBezTo>
                  <a:cubicBezTo>
                    <a:pt x="1504" y="1215"/>
                    <a:pt x="1504" y="1215"/>
                    <a:pt x="1504" y="1215"/>
                  </a:cubicBezTo>
                  <a:cubicBezTo>
                    <a:pt x="1504" y="1376"/>
                    <a:pt x="1373" y="1505"/>
                    <a:pt x="1212" y="1505"/>
                  </a:cubicBezTo>
                  <a:cubicBezTo>
                    <a:pt x="290" y="1505"/>
                    <a:pt x="290" y="1505"/>
                    <a:pt x="290" y="1505"/>
                  </a:cubicBezTo>
                  <a:cubicBezTo>
                    <a:pt x="129" y="1505"/>
                    <a:pt x="0" y="1376"/>
                    <a:pt x="0" y="1215"/>
                  </a:cubicBezTo>
                  <a:cubicBezTo>
                    <a:pt x="0" y="291"/>
                    <a:pt x="0" y="291"/>
                    <a:pt x="0" y="291"/>
                  </a:cubicBezTo>
                  <a:cubicBezTo>
                    <a:pt x="0" y="130"/>
                    <a:pt x="129" y="0"/>
                    <a:pt x="290" y="0"/>
                  </a:cubicBezTo>
                  <a:cubicBezTo>
                    <a:pt x="1212" y="0"/>
                    <a:pt x="1212" y="0"/>
                    <a:pt x="1212" y="0"/>
                  </a:cubicBezTo>
                  <a:cubicBezTo>
                    <a:pt x="1373" y="0"/>
                    <a:pt x="1504" y="130"/>
                    <a:pt x="1504" y="291"/>
                  </a:cubicBezTo>
                  <a:lnTo>
                    <a:pt x="1504"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8"/>
            <p:cNvSpPr>
              <a:spLocks/>
            </p:cNvSpPr>
            <p:nvPr/>
          </p:nvSpPr>
          <p:spPr bwMode="auto">
            <a:xfrm>
              <a:off x="3881438" y="7464425"/>
              <a:ext cx="287338" cy="312738"/>
            </a:xfrm>
            <a:custGeom>
              <a:avLst/>
              <a:gdLst>
                <a:gd name="T0" fmla="*/ 181 w 181"/>
                <a:gd name="T1" fmla="*/ 36 h 197"/>
                <a:gd name="T2" fmla="*/ 36 w 181"/>
                <a:gd name="T3" fmla="*/ 36 h 197"/>
                <a:gd name="T4" fmla="*/ 36 w 181"/>
                <a:gd name="T5" fmla="*/ 80 h 197"/>
                <a:gd name="T6" fmla="*/ 153 w 181"/>
                <a:gd name="T7" fmla="*/ 80 h 197"/>
                <a:gd name="T8" fmla="*/ 153 w 181"/>
                <a:gd name="T9" fmla="*/ 116 h 197"/>
                <a:gd name="T10" fmla="*/ 36 w 181"/>
                <a:gd name="T11" fmla="*/ 116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6" y="36"/>
                  </a:lnTo>
                  <a:lnTo>
                    <a:pt x="36" y="80"/>
                  </a:lnTo>
                  <a:lnTo>
                    <a:pt x="153" y="80"/>
                  </a:lnTo>
                  <a:lnTo>
                    <a:pt x="153" y="116"/>
                  </a:lnTo>
                  <a:lnTo>
                    <a:pt x="36" y="116"/>
                  </a:lnTo>
                  <a:lnTo>
                    <a:pt x="36"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
            <p:cNvSpPr>
              <a:spLocks/>
            </p:cNvSpPr>
            <p:nvPr/>
          </p:nvSpPr>
          <p:spPr bwMode="auto">
            <a:xfrm>
              <a:off x="4341813"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0"/>
            <p:cNvSpPr>
              <a:spLocks noChangeArrowheads="1"/>
            </p:cNvSpPr>
            <p:nvPr/>
          </p:nvSpPr>
          <p:spPr bwMode="auto">
            <a:xfrm>
              <a:off x="4822825" y="7464425"/>
              <a:ext cx="57150" cy="312738"/>
            </a:xfrm>
            <a:prstGeom prst="rect">
              <a:avLst/>
            </a:prstGeom>
            <a:solidFill>
              <a:srgbClr val="0051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p:nvSpPr>
          <p:spPr bwMode="auto">
            <a:xfrm>
              <a:off x="5057775"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p:nvSpPr>
          <p:spPr bwMode="auto">
            <a:xfrm>
              <a:off x="5540375" y="7464425"/>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p:cNvSpPr>
            <p:nvPr/>
          </p:nvSpPr>
          <p:spPr bwMode="auto">
            <a:xfrm>
              <a:off x="6030913" y="7464425"/>
              <a:ext cx="287338" cy="312738"/>
            </a:xfrm>
            <a:custGeom>
              <a:avLst/>
              <a:gdLst>
                <a:gd name="T0" fmla="*/ 181 w 181"/>
                <a:gd name="T1" fmla="*/ 36 h 197"/>
                <a:gd name="T2" fmla="*/ 37 w 181"/>
                <a:gd name="T3" fmla="*/ 36 h 197"/>
                <a:gd name="T4" fmla="*/ 37 w 181"/>
                <a:gd name="T5" fmla="*/ 80 h 197"/>
                <a:gd name="T6" fmla="*/ 153 w 181"/>
                <a:gd name="T7" fmla="*/ 80 h 197"/>
                <a:gd name="T8" fmla="*/ 153 w 181"/>
                <a:gd name="T9" fmla="*/ 116 h 197"/>
                <a:gd name="T10" fmla="*/ 37 w 181"/>
                <a:gd name="T11" fmla="*/ 116 h 197"/>
                <a:gd name="T12" fmla="*/ 37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7" y="36"/>
                  </a:lnTo>
                  <a:lnTo>
                    <a:pt x="37" y="80"/>
                  </a:lnTo>
                  <a:lnTo>
                    <a:pt x="153" y="80"/>
                  </a:lnTo>
                  <a:lnTo>
                    <a:pt x="153" y="116"/>
                  </a:lnTo>
                  <a:lnTo>
                    <a:pt x="37" y="116"/>
                  </a:lnTo>
                  <a:lnTo>
                    <a:pt x="37"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p:nvSpPr>
          <p:spPr bwMode="auto">
            <a:xfrm>
              <a:off x="6486525" y="7464425"/>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1 w 197"/>
                <a:gd name="T19" fmla="*/ 144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2"/>
                  </a:lnTo>
                  <a:lnTo>
                    <a:pt x="36" y="197"/>
                  </a:lnTo>
                  <a:lnTo>
                    <a:pt x="0" y="197"/>
                  </a:lnTo>
                  <a:lnTo>
                    <a:pt x="0" y="0"/>
                  </a:lnTo>
                  <a:lnTo>
                    <a:pt x="39" y="0"/>
                  </a:lnTo>
                  <a:lnTo>
                    <a:pt x="161" y="144"/>
                  </a:lnTo>
                  <a:lnTo>
                    <a:pt x="161"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5"/>
            <p:cNvSpPr>
              <a:spLocks noEditPoints="1"/>
            </p:cNvSpPr>
            <p:nvPr/>
          </p:nvSpPr>
          <p:spPr bwMode="auto">
            <a:xfrm>
              <a:off x="2865438" y="7464425"/>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p:cNvSpPr>
              <a:spLocks/>
            </p:cNvSpPr>
            <p:nvPr/>
          </p:nvSpPr>
          <p:spPr bwMode="auto">
            <a:xfrm>
              <a:off x="2333625" y="8023225"/>
              <a:ext cx="185738" cy="185738"/>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p:cNvSpPr>
              <a:spLocks/>
            </p:cNvSpPr>
            <p:nvPr/>
          </p:nvSpPr>
          <p:spPr bwMode="auto">
            <a:xfrm>
              <a:off x="2587625" y="8023225"/>
              <a:ext cx="184150" cy="185738"/>
            </a:xfrm>
            <a:custGeom>
              <a:avLst/>
              <a:gdLst>
                <a:gd name="T0" fmla="*/ 99 w 116"/>
                <a:gd name="T1" fmla="*/ 0 h 117"/>
                <a:gd name="T2" fmla="*/ 116 w 116"/>
                <a:gd name="T3" fmla="*/ 0 h 117"/>
                <a:gd name="T4" fmla="*/ 116 w 116"/>
                <a:gd name="T5" fmla="*/ 117 h 117"/>
                <a:gd name="T6" fmla="*/ 96 w 116"/>
                <a:gd name="T7" fmla="*/ 117 h 117"/>
                <a:gd name="T8" fmla="*/ 17 w 116"/>
                <a:gd name="T9" fmla="*/ 24 h 117"/>
                <a:gd name="T10" fmla="*/ 17 w 116"/>
                <a:gd name="T11" fmla="*/ 117 h 117"/>
                <a:gd name="T12" fmla="*/ 0 w 116"/>
                <a:gd name="T13" fmla="*/ 117 h 117"/>
                <a:gd name="T14" fmla="*/ 0 w 116"/>
                <a:gd name="T15" fmla="*/ 0 h 117"/>
                <a:gd name="T16" fmla="*/ 20 w 116"/>
                <a:gd name="T17" fmla="*/ 0 h 117"/>
                <a:gd name="T18" fmla="*/ 99 w 116"/>
                <a:gd name="T19" fmla="*/ 94 h 117"/>
                <a:gd name="T20" fmla="*/ 99 w 11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99" y="0"/>
                  </a:moveTo>
                  <a:lnTo>
                    <a:pt x="116" y="0"/>
                  </a:lnTo>
                  <a:lnTo>
                    <a:pt x="116" y="117"/>
                  </a:lnTo>
                  <a:lnTo>
                    <a:pt x="96" y="117"/>
                  </a:lnTo>
                  <a:lnTo>
                    <a:pt x="17" y="24"/>
                  </a:lnTo>
                  <a:lnTo>
                    <a:pt x="17" y="117"/>
                  </a:lnTo>
                  <a:lnTo>
                    <a:pt x="0" y="117"/>
                  </a:lnTo>
                  <a:lnTo>
                    <a:pt x="0" y="0"/>
                  </a:lnTo>
                  <a:lnTo>
                    <a:pt x="20" y="0"/>
                  </a:lnTo>
                  <a:lnTo>
                    <a:pt x="99" y="94"/>
                  </a:lnTo>
                  <a:lnTo>
                    <a:pt x="99"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8"/>
            <p:cNvSpPr>
              <a:spLocks noChangeArrowheads="1"/>
            </p:cNvSpPr>
            <p:nvPr/>
          </p:nvSpPr>
          <p:spPr bwMode="auto">
            <a:xfrm>
              <a:off x="2841625" y="8023225"/>
              <a:ext cx="28575" cy="185738"/>
            </a:xfrm>
            <a:prstGeom prst="rect">
              <a:avLst/>
            </a:prstGeom>
            <a:solidFill>
              <a:srgbClr val="34B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p:cNvSpPr>
              <a:spLocks/>
            </p:cNvSpPr>
            <p:nvPr/>
          </p:nvSpPr>
          <p:spPr bwMode="auto">
            <a:xfrm>
              <a:off x="2900363" y="8023225"/>
              <a:ext cx="241300" cy="185738"/>
            </a:xfrm>
            <a:custGeom>
              <a:avLst/>
              <a:gdLst>
                <a:gd name="T0" fmla="*/ 132 w 152"/>
                <a:gd name="T1" fmla="*/ 0 h 117"/>
                <a:gd name="T2" fmla="*/ 152 w 152"/>
                <a:gd name="T3" fmla="*/ 0 h 117"/>
                <a:gd name="T4" fmla="*/ 85 w 152"/>
                <a:gd name="T5" fmla="*/ 117 h 117"/>
                <a:gd name="T6" fmla="*/ 68 w 152"/>
                <a:gd name="T7" fmla="*/ 117 h 117"/>
                <a:gd name="T8" fmla="*/ 0 w 152"/>
                <a:gd name="T9" fmla="*/ 0 h 117"/>
                <a:gd name="T10" fmla="*/ 20 w 152"/>
                <a:gd name="T11" fmla="*/ 0 h 117"/>
                <a:gd name="T12" fmla="*/ 76 w 152"/>
                <a:gd name="T13" fmla="*/ 97 h 117"/>
                <a:gd name="T14" fmla="*/ 132 w 152"/>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7">
                  <a:moveTo>
                    <a:pt x="132" y="0"/>
                  </a:moveTo>
                  <a:lnTo>
                    <a:pt x="152" y="0"/>
                  </a:lnTo>
                  <a:lnTo>
                    <a:pt x="85" y="117"/>
                  </a:lnTo>
                  <a:lnTo>
                    <a:pt x="68" y="117"/>
                  </a:lnTo>
                  <a:lnTo>
                    <a:pt x="0" y="0"/>
                  </a:lnTo>
                  <a:lnTo>
                    <a:pt x="20" y="0"/>
                  </a:lnTo>
                  <a:lnTo>
                    <a:pt x="76" y="97"/>
                  </a:lnTo>
                  <a:lnTo>
                    <a:pt x="132"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p:cNvSpPr>
              <a:spLocks/>
            </p:cNvSpPr>
            <p:nvPr/>
          </p:nvSpPr>
          <p:spPr bwMode="auto">
            <a:xfrm>
              <a:off x="3167063"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p:cNvSpPr>
              <a:spLocks noEditPoints="1"/>
            </p:cNvSpPr>
            <p:nvPr/>
          </p:nvSpPr>
          <p:spPr bwMode="auto">
            <a:xfrm>
              <a:off x="3403600" y="8024813"/>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0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0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0"/>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0"/>
                    <a:pt x="757" y="160"/>
                    <a:pt x="757" y="160"/>
                  </a:cubicBezTo>
                  <a:cubicBezTo>
                    <a:pt x="757" y="146"/>
                    <a:pt x="744" y="133"/>
                    <a:pt x="729" y="133"/>
                  </a:cubicBezTo>
                  <a:lnTo>
                    <a:pt x="133"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p:cNvSpPr>
              <a:spLocks noEditPoints="1"/>
            </p:cNvSpPr>
            <p:nvPr/>
          </p:nvSpPr>
          <p:spPr bwMode="auto">
            <a:xfrm>
              <a:off x="4913313" y="8024813"/>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p:cNvSpPr>
              <a:spLocks noEditPoints="1"/>
            </p:cNvSpPr>
            <p:nvPr/>
          </p:nvSpPr>
          <p:spPr bwMode="auto">
            <a:xfrm>
              <a:off x="6122988" y="8024813"/>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p:cNvSpPr>
              <a:spLocks/>
            </p:cNvSpPr>
            <p:nvPr/>
          </p:nvSpPr>
          <p:spPr bwMode="auto">
            <a:xfrm>
              <a:off x="3656013" y="8023225"/>
              <a:ext cx="184150" cy="185738"/>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3 w 890"/>
                <a:gd name="T11" fmla="*/ 160 h 890"/>
                <a:gd name="T12" fmla="*/ 133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30"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5"/>
            <p:cNvSpPr>
              <a:spLocks noChangeArrowheads="1"/>
            </p:cNvSpPr>
            <p:nvPr/>
          </p:nvSpPr>
          <p:spPr bwMode="auto">
            <a:xfrm>
              <a:off x="3908425" y="8023225"/>
              <a:ext cx="28575" cy="185738"/>
            </a:xfrm>
            <a:prstGeom prst="rect">
              <a:avLst/>
            </a:prstGeom>
            <a:solidFill>
              <a:srgbClr val="34B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p:cNvSpPr>
              <a:spLocks/>
            </p:cNvSpPr>
            <p:nvPr/>
          </p:nvSpPr>
          <p:spPr bwMode="auto">
            <a:xfrm>
              <a:off x="3981450" y="8023225"/>
              <a:ext cx="185738" cy="185738"/>
            </a:xfrm>
            <a:custGeom>
              <a:avLst/>
              <a:gdLst>
                <a:gd name="T0" fmla="*/ 117 w 117"/>
                <a:gd name="T1" fmla="*/ 0 h 117"/>
                <a:gd name="T2" fmla="*/ 117 w 117"/>
                <a:gd name="T3" fmla="*/ 18 h 117"/>
                <a:gd name="T4" fmla="*/ 67 w 117"/>
                <a:gd name="T5" fmla="*/ 18 h 117"/>
                <a:gd name="T6" fmla="*/ 67 w 117"/>
                <a:gd name="T7" fmla="*/ 117 h 117"/>
                <a:gd name="T8" fmla="*/ 50 w 117"/>
                <a:gd name="T9" fmla="*/ 117 h 117"/>
                <a:gd name="T10" fmla="*/ 50 w 117"/>
                <a:gd name="T11" fmla="*/ 18 h 117"/>
                <a:gd name="T12" fmla="*/ 0 w 117"/>
                <a:gd name="T13" fmla="*/ 18 h 117"/>
                <a:gd name="T14" fmla="*/ 0 w 117"/>
                <a:gd name="T15" fmla="*/ 0 h 117"/>
                <a:gd name="T16" fmla="*/ 117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0"/>
                  </a:moveTo>
                  <a:lnTo>
                    <a:pt x="117" y="18"/>
                  </a:lnTo>
                  <a:lnTo>
                    <a:pt x="67" y="18"/>
                  </a:lnTo>
                  <a:lnTo>
                    <a:pt x="67" y="117"/>
                  </a:lnTo>
                  <a:lnTo>
                    <a:pt x="50" y="117"/>
                  </a:lnTo>
                  <a:lnTo>
                    <a:pt x="50" y="18"/>
                  </a:lnTo>
                  <a:lnTo>
                    <a:pt x="0" y="18"/>
                  </a:lnTo>
                  <a:lnTo>
                    <a:pt x="0" y="0"/>
                  </a:lnTo>
                  <a:lnTo>
                    <a:pt x="117"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p:nvSpPr>
          <p:spPr bwMode="auto">
            <a:xfrm>
              <a:off x="4186238" y="8023225"/>
              <a:ext cx="198438" cy="185738"/>
            </a:xfrm>
            <a:custGeom>
              <a:avLst/>
              <a:gdLst>
                <a:gd name="T0" fmla="*/ 125 w 125"/>
                <a:gd name="T1" fmla="*/ 0 h 117"/>
                <a:gd name="T2" fmla="*/ 71 w 125"/>
                <a:gd name="T3" fmla="*/ 73 h 117"/>
                <a:gd name="T4" fmla="*/ 71 w 125"/>
                <a:gd name="T5" fmla="*/ 117 h 117"/>
                <a:gd name="T6" fmla="*/ 54 w 125"/>
                <a:gd name="T7" fmla="*/ 117 h 117"/>
                <a:gd name="T8" fmla="*/ 54 w 125"/>
                <a:gd name="T9" fmla="*/ 73 h 117"/>
                <a:gd name="T10" fmla="*/ 0 w 125"/>
                <a:gd name="T11" fmla="*/ 0 h 117"/>
                <a:gd name="T12" fmla="*/ 21 w 125"/>
                <a:gd name="T13" fmla="*/ 0 h 117"/>
                <a:gd name="T14" fmla="*/ 63 w 125"/>
                <a:gd name="T15" fmla="*/ 54 h 117"/>
                <a:gd name="T16" fmla="*/ 104 w 125"/>
                <a:gd name="T17" fmla="*/ 0 h 117"/>
                <a:gd name="T18" fmla="*/ 125 w 12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7">
                  <a:moveTo>
                    <a:pt x="125" y="0"/>
                  </a:moveTo>
                  <a:lnTo>
                    <a:pt x="71" y="73"/>
                  </a:lnTo>
                  <a:lnTo>
                    <a:pt x="71" y="117"/>
                  </a:lnTo>
                  <a:lnTo>
                    <a:pt x="54" y="117"/>
                  </a:lnTo>
                  <a:lnTo>
                    <a:pt x="54" y="73"/>
                  </a:lnTo>
                  <a:lnTo>
                    <a:pt x="0" y="0"/>
                  </a:lnTo>
                  <a:lnTo>
                    <a:pt x="21" y="0"/>
                  </a:lnTo>
                  <a:lnTo>
                    <a:pt x="63" y="54"/>
                  </a:lnTo>
                  <a:lnTo>
                    <a:pt x="104" y="0"/>
                  </a:lnTo>
                  <a:lnTo>
                    <a:pt x="125"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p:nvSpPr>
          <p:spPr bwMode="auto">
            <a:xfrm>
              <a:off x="5165725"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p:nvSpPr>
          <p:spPr bwMode="auto">
            <a:xfrm>
              <a:off x="5392738" y="8023225"/>
              <a:ext cx="184150" cy="185738"/>
            </a:xfrm>
            <a:custGeom>
              <a:avLst/>
              <a:gdLst>
                <a:gd name="T0" fmla="*/ 890 w 890"/>
                <a:gd name="T1" fmla="*/ 212 h 890"/>
                <a:gd name="T2" fmla="*/ 757 w 890"/>
                <a:gd name="T3" fmla="*/ 212 h 890"/>
                <a:gd name="T4" fmla="*/ 757 w 890"/>
                <a:gd name="T5" fmla="*/ 160 h 890"/>
                <a:gd name="T6" fmla="*/ 729 w 890"/>
                <a:gd name="T7" fmla="*/ 133 h 890"/>
                <a:gd name="T8" fmla="*/ 161 w 890"/>
                <a:gd name="T9" fmla="*/ 133 h 890"/>
                <a:gd name="T10" fmla="*/ 133 w 890"/>
                <a:gd name="T11" fmla="*/ 160 h 890"/>
                <a:gd name="T12" fmla="*/ 133 w 890"/>
                <a:gd name="T13" fmla="*/ 351 h 890"/>
                <a:gd name="T14" fmla="*/ 161 w 890"/>
                <a:gd name="T15" fmla="*/ 378 h 890"/>
                <a:gd name="T16" fmla="*/ 729 w 890"/>
                <a:gd name="T17" fmla="*/ 378 h 890"/>
                <a:gd name="T18" fmla="*/ 890 w 890"/>
                <a:gd name="T19" fmla="*/ 539 h 890"/>
                <a:gd name="T20" fmla="*/ 890 w 890"/>
                <a:gd name="T21" fmla="*/ 729 h 890"/>
                <a:gd name="T22" fmla="*/ 729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29 w 890"/>
                <a:gd name="T37" fmla="*/ 756 h 890"/>
                <a:gd name="T38" fmla="*/ 757 w 890"/>
                <a:gd name="T39" fmla="*/ 729 h 890"/>
                <a:gd name="T40" fmla="*/ 757 w 890"/>
                <a:gd name="T41" fmla="*/ 539 h 890"/>
                <a:gd name="T42" fmla="*/ 729 w 890"/>
                <a:gd name="T43" fmla="*/ 512 h 890"/>
                <a:gd name="T44" fmla="*/ 161 w 890"/>
                <a:gd name="T45" fmla="*/ 512 h 890"/>
                <a:gd name="T46" fmla="*/ 0 w 890"/>
                <a:gd name="T47" fmla="*/ 351 h 890"/>
                <a:gd name="T48" fmla="*/ 0 w 890"/>
                <a:gd name="T49" fmla="*/ 160 h 890"/>
                <a:gd name="T50" fmla="*/ 161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29"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1" y="890"/>
                    <a:pt x="161" y="890"/>
                    <a:pt x="161"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1" y="512"/>
                    <a:pt x="161" y="512"/>
                    <a:pt x="161" y="512"/>
                  </a:cubicBezTo>
                  <a:cubicBezTo>
                    <a:pt x="71" y="512"/>
                    <a:pt x="0" y="440"/>
                    <a:pt x="0" y="351"/>
                  </a:cubicBezTo>
                  <a:cubicBezTo>
                    <a:pt x="0" y="160"/>
                    <a:pt x="0" y="160"/>
                    <a:pt x="0" y="160"/>
                  </a:cubicBezTo>
                  <a:cubicBezTo>
                    <a:pt x="0" y="71"/>
                    <a:pt x="71" y="0"/>
                    <a:pt x="161" y="0"/>
                  </a:cubicBezTo>
                  <a:cubicBezTo>
                    <a:pt x="729" y="0"/>
                    <a:pt x="729" y="0"/>
                    <a:pt x="729" y="0"/>
                  </a:cubicBezTo>
                  <a:cubicBezTo>
                    <a:pt x="818" y="0"/>
                    <a:pt x="890" y="71"/>
                    <a:pt x="890" y="160"/>
                  </a:cubicBezTo>
                  <a:lnTo>
                    <a:pt x="890" y="212"/>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p:nvSpPr>
          <p:spPr bwMode="auto">
            <a:xfrm>
              <a:off x="5645150"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noEditPoints="1"/>
            </p:cNvSpPr>
            <p:nvPr/>
          </p:nvSpPr>
          <p:spPr bwMode="auto">
            <a:xfrm>
              <a:off x="5849938" y="8023225"/>
              <a:ext cx="233363" cy="185738"/>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p:cNvSpPr>
            <p:nvPr/>
          </p:nvSpPr>
          <p:spPr bwMode="auto">
            <a:xfrm>
              <a:off x="6370638" y="8023225"/>
              <a:ext cx="185738" cy="185738"/>
            </a:xfrm>
            <a:custGeom>
              <a:avLst/>
              <a:gdLst>
                <a:gd name="T0" fmla="*/ 161 w 888"/>
                <a:gd name="T1" fmla="*/ 133 h 890"/>
                <a:gd name="T2" fmla="*/ 133 w 888"/>
                <a:gd name="T3" fmla="*/ 160 h 890"/>
                <a:gd name="T4" fmla="*/ 133 w 888"/>
                <a:gd name="T5" fmla="*/ 729 h 890"/>
                <a:gd name="T6" fmla="*/ 161 w 888"/>
                <a:gd name="T7" fmla="*/ 756 h 890"/>
                <a:gd name="T8" fmla="*/ 888 w 888"/>
                <a:gd name="T9" fmla="*/ 756 h 890"/>
                <a:gd name="T10" fmla="*/ 888 w 888"/>
                <a:gd name="T11" fmla="*/ 890 h 890"/>
                <a:gd name="T12" fmla="*/ 161 w 888"/>
                <a:gd name="T13" fmla="*/ 890 h 890"/>
                <a:gd name="T14" fmla="*/ 0 w 888"/>
                <a:gd name="T15" fmla="*/ 729 h 890"/>
                <a:gd name="T16" fmla="*/ 0 w 888"/>
                <a:gd name="T17" fmla="*/ 160 h 890"/>
                <a:gd name="T18" fmla="*/ 161 w 888"/>
                <a:gd name="T19" fmla="*/ 0 h 890"/>
                <a:gd name="T20" fmla="*/ 888 w 888"/>
                <a:gd name="T21" fmla="*/ 0 h 890"/>
                <a:gd name="T22" fmla="*/ 888 w 888"/>
                <a:gd name="T23" fmla="*/ 133 h 890"/>
                <a:gd name="T24" fmla="*/ 161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1" y="133"/>
                  </a:moveTo>
                  <a:cubicBezTo>
                    <a:pt x="146" y="133"/>
                    <a:pt x="133" y="145"/>
                    <a:pt x="133" y="160"/>
                  </a:cubicBezTo>
                  <a:cubicBezTo>
                    <a:pt x="133" y="729"/>
                    <a:pt x="133" y="729"/>
                    <a:pt x="133" y="729"/>
                  </a:cubicBezTo>
                  <a:cubicBezTo>
                    <a:pt x="133" y="744"/>
                    <a:pt x="146" y="756"/>
                    <a:pt x="161" y="756"/>
                  </a:cubicBezTo>
                  <a:cubicBezTo>
                    <a:pt x="888" y="756"/>
                    <a:pt x="888" y="756"/>
                    <a:pt x="888" y="756"/>
                  </a:cubicBezTo>
                  <a:cubicBezTo>
                    <a:pt x="888" y="890"/>
                    <a:pt x="888" y="890"/>
                    <a:pt x="888" y="890"/>
                  </a:cubicBezTo>
                  <a:cubicBezTo>
                    <a:pt x="161" y="890"/>
                    <a:pt x="161" y="890"/>
                    <a:pt x="161" y="890"/>
                  </a:cubicBezTo>
                  <a:cubicBezTo>
                    <a:pt x="72" y="890"/>
                    <a:pt x="0" y="818"/>
                    <a:pt x="0" y="729"/>
                  </a:cubicBezTo>
                  <a:cubicBezTo>
                    <a:pt x="0" y="160"/>
                    <a:pt x="0" y="160"/>
                    <a:pt x="0" y="160"/>
                  </a:cubicBezTo>
                  <a:cubicBezTo>
                    <a:pt x="0" y="71"/>
                    <a:pt x="72" y="0"/>
                    <a:pt x="161" y="0"/>
                  </a:cubicBezTo>
                  <a:cubicBezTo>
                    <a:pt x="888" y="0"/>
                    <a:pt x="888" y="0"/>
                    <a:pt x="888" y="0"/>
                  </a:cubicBezTo>
                  <a:cubicBezTo>
                    <a:pt x="888" y="133"/>
                    <a:pt x="888" y="133"/>
                    <a:pt x="888" y="133"/>
                  </a:cubicBezTo>
                  <a:lnTo>
                    <a:pt x="161"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3"/>
            <p:cNvSpPr>
              <a:spLocks/>
            </p:cNvSpPr>
            <p:nvPr/>
          </p:nvSpPr>
          <p:spPr bwMode="auto">
            <a:xfrm>
              <a:off x="6610350" y="8023225"/>
              <a:ext cx="188913" cy="185738"/>
            </a:xfrm>
            <a:custGeom>
              <a:avLst/>
              <a:gdLst>
                <a:gd name="T0" fmla="*/ 119 w 119"/>
                <a:gd name="T1" fmla="*/ 0 h 117"/>
                <a:gd name="T2" fmla="*/ 119 w 119"/>
                <a:gd name="T3" fmla="*/ 117 h 117"/>
                <a:gd name="T4" fmla="*/ 102 w 119"/>
                <a:gd name="T5" fmla="*/ 117 h 117"/>
                <a:gd name="T6" fmla="*/ 102 w 119"/>
                <a:gd name="T7" fmla="*/ 68 h 117"/>
                <a:gd name="T8" fmla="*/ 17 w 119"/>
                <a:gd name="T9" fmla="*/ 68 h 117"/>
                <a:gd name="T10" fmla="*/ 17 w 119"/>
                <a:gd name="T11" fmla="*/ 117 h 117"/>
                <a:gd name="T12" fmla="*/ 0 w 119"/>
                <a:gd name="T13" fmla="*/ 117 h 117"/>
                <a:gd name="T14" fmla="*/ 0 w 119"/>
                <a:gd name="T15" fmla="*/ 0 h 117"/>
                <a:gd name="T16" fmla="*/ 17 w 119"/>
                <a:gd name="T17" fmla="*/ 0 h 117"/>
                <a:gd name="T18" fmla="*/ 17 w 119"/>
                <a:gd name="T19" fmla="*/ 50 h 117"/>
                <a:gd name="T20" fmla="*/ 102 w 119"/>
                <a:gd name="T21" fmla="*/ 50 h 117"/>
                <a:gd name="T22" fmla="*/ 102 w 119"/>
                <a:gd name="T23" fmla="*/ 0 h 117"/>
                <a:gd name="T24" fmla="*/ 119 w 11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7">
                  <a:moveTo>
                    <a:pt x="119" y="0"/>
                  </a:moveTo>
                  <a:lnTo>
                    <a:pt x="119" y="117"/>
                  </a:lnTo>
                  <a:lnTo>
                    <a:pt x="102" y="117"/>
                  </a:lnTo>
                  <a:lnTo>
                    <a:pt x="102" y="68"/>
                  </a:lnTo>
                  <a:lnTo>
                    <a:pt x="17" y="68"/>
                  </a:lnTo>
                  <a:lnTo>
                    <a:pt x="17" y="117"/>
                  </a:lnTo>
                  <a:lnTo>
                    <a:pt x="0" y="117"/>
                  </a:lnTo>
                  <a:lnTo>
                    <a:pt x="0" y="0"/>
                  </a:lnTo>
                  <a:lnTo>
                    <a:pt x="17" y="0"/>
                  </a:lnTo>
                  <a:lnTo>
                    <a:pt x="17" y="50"/>
                  </a:lnTo>
                  <a:lnTo>
                    <a:pt x="102" y="50"/>
                  </a:lnTo>
                  <a:lnTo>
                    <a:pt x="102" y="0"/>
                  </a:lnTo>
                  <a:lnTo>
                    <a:pt x="119"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4"/>
            <p:cNvSpPr>
              <a:spLocks noEditPoints="1"/>
            </p:cNvSpPr>
            <p:nvPr/>
          </p:nvSpPr>
          <p:spPr bwMode="auto">
            <a:xfrm>
              <a:off x="4525963" y="80232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3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29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3"/>
                    <a:pt x="767" y="133"/>
                    <a:pt x="767" y="133"/>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2"/>
                    <a:pt x="186" y="348"/>
                  </a:cubicBezTo>
                  <a:cubicBezTo>
                    <a:pt x="161" y="348"/>
                    <a:pt x="161" y="348"/>
                    <a:pt x="161" y="348"/>
                  </a:cubicBezTo>
                  <a:cubicBezTo>
                    <a:pt x="72" y="348"/>
                    <a:pt x="0" y="374"/>
                    <a:pt x="0" y="464"/>
                  </a:cubicBezTo>
                  <a:cubicBezTo>
                    <a:pt x="0" y="729"/>
                    <a:pt x="0" y="729"/>
                    <a:pt x="0" y="729"/>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Line 35"/>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Line 36"/>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7"/>
            <p:cNvSpPr>
              <a:spLocks/>
            </p:cNvSpPr>
            <p:nvPr/>
          </p:nvSpPr>
          <p:spPr bwMode="auto">
            <a:xfrm>
              <a:off x="366713" y="8112125"/>
              <a:ext cx="1787525" cy="468313"/>
            </a:xfrm>
            <a:custGeom>
              <a:avLst/>
              <a:gdLst>
                <a:gd name="T0" fmla="*/ 8495 w 8602"/>
                <a:gd name="T1" fmla="*/ 477 h 2249"/>
                <a:gd name="T2" fmla="*/ 8302 w 8602"/>
                <a:gd name="T3" fmla="*/ 304 h 2249"/>
                <a:gd name="T4" fmla="*/ 6821 w 8602"/>
                <a:gd name="T5" fmla="*/ 70 h 2249"/>
                <a:gd name="T6" fmla="*/ 6821 w 8602"/>
                <a:gd name="T7" fmla="*/ 477 h 2249"/>
                <a:gd name="T8" fmla="*/ 6543 w 8602"/>
                <a:gd name="T9" fmla="*/ 477 h 2249"/>
                <a:gd name="T10" fmla="*/ 4990 w 8602"/>
                <a:gd name="T11" fmla="*/ 477 h 2249"/>
                <a:gd name="T12" fmla="*/ 4990 w 8602"/>
                <a:gd name="T13" fmla="*/ 10 h 2249"/>
                <a:gd name="T14" fmla="*/ 3402 w 8602"/>
                <a:gd name="T15" fmla="*/ 10 h 2249"/>
                <a:gd name="T16" fmla="*/ 3402 w 8602"/>
                <a:gd name="T17" fmla="*/ 477 h 2249"/>
                <a:gd name="T18" fmla="*/ 2159 w 8602"/>
                <a:gd name="T19" fmla="*/ 477 h 2249"/>
                <a:gd name="T20" fmla="*/ 2033 w 8602"/>
                <a:gd name="T21" fmla="*/ 477 h 2249"/>
                <a:gd name="T22" fmla="*/ 1577 w 8602"/>
                <a:gd name="T23" fmla="*/ 477 h 2249"/>
                <a:gd name="T24" fmla="*/ 1577 w 8602"/>
                <a:gd name="T25" fmla="*/ 69 h 2249"/>
                <a:gd name="T26" fmla="*/ 262 w 8602"/>
                <a:gd name="T27" fmla="*/ 225 h 2249"/>
                <a:gd name="T28" fmla="*/ 163 w 8602"/>
                <a:gd name="T29" fmla="*/ 306 h 2249"/>
                <a:gd name="T30" fmla="*/ 232 w 8602"/>
                <a:gd name="T31" fmla="*/ 430 h 2249"/>
                <a:gd name="T32" fmla="*/ 250 w 8602"/>
                <a:gd name="T33" fmla="*/ 477 h 2249"/>
                <a:gd name="T34" fmla="*/ 194 w 8602"/>
                <a:gd name="T35" fmla="*/ 547 h 2249"/>
                <a:gd name="T36" fmla="*/ 322 w 8602"/>
                <a:gd name="T37" fmla="*/ 652 h 2249"/>
                <a:gd name="T38" fmla="*/ 21 w 8602"/>
                <a:gd name="T39" fmla="*/ 814 h 2249"/>
                <a:gd name="T40" fmla="*/ 118 w 8602"/>
                <a:gd name="T41" fmla="*/ 990 h 2249"/>
                <a:gd name="T42" fmla="*/ 583 w 8602"/>
                <a:gd name="T43" fmla="*/ 1410 h 2249"/>
                <a:gd name="T44" fmla="*/ 851 w 8602"/>
                <a:gd name="T45" fmla="*/ 1538 h 2249"/>
                <a:gd name="T46" fmla="*/ 722 w 8602"/>
                <a:gd name="T47" fmla="*/ 1552 h 2249"/>
                <a:gd name="T48" fmla="*/ 573 w 8602"/>
                <a:gd name="T49" fmla="*/ 1587 h 2249"/>
                <a:gd name="T50" fmla="*/ 603 w 8602"/>
                <a:gd name="T51" fmla="*/ 1688 h 2249"/>
                <a:gd name="T52" fmla="*/ 504 w 8602"/>
                <a:gd name="T53" fmla="*/ 1769 h 2249"/>
                <a:gd name="T54" fmla="*/ 637 w 8602"/>
                <a:gd name="T55" fmla="*/ 1827 h 2249"/>
                <a:gd name="T56" fmla="*/ 888 w 8602"/>
                <a:gd name="T57" fmla="*/ 1841 h 2249"/>
                <a:gd name="T58" fmla="*/ 1110 w 8602"/>
                <a:gd name="T59" fmla="*/ 1977 h 2249"/>
                <a:gd name="T60" fmla="*/ 1283 w 8602"/>
                <a:gd name="T61" fmla="*/ 2029 h 2249"/>
                <a:gd name="T62" fmla="*/ 5307 w 8602"/>
                <a:gd name="T63" fmla="*/ 1500 h 2249"/>
                <a:gd name="T64" fmla="*/ 4807 w 8602"/>
                <a:gd name="T65" fmla="*/ 1422 h 2249"/>
                <a:gd name="T66" fmla="*/ 4037 w 8602"/>
                <a:gd name="T67" fmla="*/ 1371 h 2249"/>
                <a:gd name="T68" fmla="*/ 6560 w 8602"/>
                <a:gd name="T69" fmla="*/ 1351 h 2249"/>
                <a:gd name="T70" fmla="*/ 6321 w 8602"/>
                <a:gd name="T71" fmla="*/ 1402 h 2249"/>
                <a:gd name="T72" fmla="*/ 6817 w 8602"/>
                <a:gd name="T73" fmla="*/ 1506 h 2249"/>
                <a:gd name="T74" fmla="*/ 7033 w 8602"/>
                <a:gd name="T75" fmla="*/ 1583 h 2249"/>
                <a:gd name="T76" fmla="*/ 6820 w 8602"/>
                <a:gd name="T77" fmla="*/ 1615 h 2249"/>
                <a:gd name="T78" fmla="*/ 6959 w 8602"/>
                <a:gd name="T79" fmla="*/ 1647 h 2249"/>
                <a:gd name="T80" fmla="*/ 5330 w 8602"/>
                <a:gd name="T81" fmla="*/ 1728 h 2249"/>
                <a:gd name="T82" fmla="*/ 4648 w 8602"/>
                <a:gd name="T83" fmla="*/ 1774 h 2249"/>
                <a:gd name="T84" fmla="*/ 5065 w 8602"/>
                <a:gd name="T85" fmla="*/ 1925 h 2249"/>
                <a:gd name="T86" fmla="*/ 7653 w 8602"/>
                <a:gd name="T87" fmla="*/ 2191 h 2249"/>
                <a:gd name="T88" fmla="*/ 8000 w 8602"/>
                <a:gd name="T89" fmla="*/ 2048 h 2249"/>
                <a:gd name="T90" fmla="*/ 7938 w 8602"/>
                <a:gd name="T91" fmla="*/ 1849 h 2249"/>
                <a:gd name="T92" fmla="*/ 7924 w 8602"/>
                <a:gd name="T93" fmla="*/ 1776 h 2249"/>
                <a:gd name="T94" fmla="*/ 8103 w 8602"/>
                <a:gd name="T95" fmla="*/ 1757 h 2249"/>
                <a:gd name="T96" fmla="*/ 8163 w 8602"/>
                <a:gd name="T97" fmla="*/ 1732 h 2249"/>
                <a:gd name="T98" fmla="*/ 8361 w 8602"/>
                <a:gd name="T99" fmla="*/ 1639 h 2249"/>
                <a:gd name="T100" fmla="*/ 8438 w 8602"/>
                <a:gd name="T101" fmla="*/ 1363 h 2249"/>
                <a:gd name="T102" fmla="*/ 8331 w 8602"/>
                <a:gd name="T103" fmla="*/ 1289 h 2249"/>
                <a:gd name="T104" fmla="*/ 8370 w 8602"/>
                <a:gd name="T105" fmla="*/ 1155 h 2249"/>
                <a:gd name="T106" fmla="*/ 8188 w 8602"/>
                <a:gd name="T107" fmla="*/ 1105 h 2249"/>
                <a:gd name="T108" fmla="*/ 8230 w 8602"/>
                <a:gd name="T109" fmla="*/ 994 h 2249"/>
                <a:gd name="T110" fmla="*/ 8422 w 8602"/>
                <a:gd name="T111" fmla="*/ 840 h 2249"/>
                <a:gd name="T112" fmla="*/ 8495 w 8602"/>
                <a:gd name="T113" fmla="*/ 477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2" h="2249">
                  <a:moveTo>
                    <a:pt x="8495" y="477"/>
                  </a:moveTo>
                  <a:cubicBezTo>
                    <a:pt x="8581" y="397"/>
                    <a:pt x="8302" y="304"/>
                    <a:pt x="8302" y="304"/>
                  </a:cubicBezTo>
                  <a:cubicBezTo>
                    <a:pt x="8302" y="304"/>
                    <a:pt x="8004" y="166"/>
                    <a:pt x="6821" y="70"/>
                  </a:cubicBezTo>
                  <a:cubicBezTo>
                    <a:pt x="6821" y="477"/>
                    <a:pt x="6821" y="477"/>
                    <a:pt x="6821" y="477"/>
                  </a:cubicBezTo>
                  <a:cubicBezTo>
                    <a:pt x="6543" y="477"/>
                    <a:pt x="6543" y="477"/>
                    <a:pt x="6543" y="477"/>
                  </a:cubicBezTo>
                  <a:cubicBezTo>
                    <a:pt x="4990" y="477"/>
                    <a:pt x="4990" y="477"/>
                    <a:pt x="4990" y="477"/>
                  </a:cubicBezTo>
                  <a:cubicBezTo>
                    <a:pt x="4990" y="10"/>
                    <a:pt x="4990" y="10"/>
                    <a:pt x="4990" y="10"/>
                  </a:cubicBezTo>
                  <a:cubicBezTo>
                    <a:pt x="4625" y="0"/>
                    <a:pt x="3905" y="4"/>
                    <a:pt x="3402" y="10"/>
                  </a:cubicBezTo>
                  <a:cubicBezTo>
                    <a:pt x="3402" y="477"/>
                    <a:pt x="3402" y="477"/>
                    <a:pt x="3402" y="477"/>
                  </a:cubicBezTo>
                  <a:cubicBezTo>
                    <a:pt x="2159" y="477"/>
                    <a:pt x="2159" y="477"/>
                    <a:pt x="2159" y="477"/>
                  </a:cubicBezTo>
                  <a:cubicBezTo>
                    <a:pt x="2033" y="477"/>
                    <a:pt x="2033" y="477"/>
                    <a:pt x="2033" y="477"/>
                  </a:cubicBezTo>
                  <a:cubicBezTo>
                    <a:pt x="1577" y="477"/>
                    <a:pt x="1577" y="477"/>
                    <a:pt x="1577" y="477"/>
                  </a:cubicBezTo>
                  <a:cubicBezTo>
                    <a:pt x="1577" y="69"/>
                    <a:pt x="1577" y="69"/>
                    <a:pt x="1577" y="69"/>
                  </a:cubicBezTo>
                  <a:cubicBezTo>
                    <a:pt x="784" y="123"/>
                    <a:pt x="262" y="225"/>
                    <a:pt x="262" y="225"/>
                  </a:cubicBezTo>
                  <a:cubicBezTo>
                    <a:pt x="262" y="225"/>
                    <a:pt x="174" y="298"/>
                    <a:pt x="163" y="306"/>
                  </a:cubicBezTo>
                  <a:cubicBezTo>
                    <a:pt x="64" y="372"/>
                    <a:pt x="165" y="397"/>
                    <a:pt x="232" y="430"/>
                  </a:cubicBezTo>
                  <a:cubicBezTo>
                    <a:pt x="258" y="443"/>
                    <a:pt x="260" y="450"/>
                    <a:pt x="250" y="477"/>
                  </a:cubicBezTo>
                  <a:cubicBezTo>
                    <a:pt x="243" y="498"/>
                    <a:pt x="182" y="510"/>
                    <a:pt x="194" y="547"/>
                  </a:cubicBezTo>
                  <a:cubicBezTo>
                    <a:pt x="218" y="624"/>
                    <a:pt x="329" y="550"/>
                    <a:pt x="322" y="652"/>
                  </a:cubicBezTo>
                  <a:cubicBezTo>
                    <a:pt x="314" y="771"/>
                    <a:pt x="48" y="703"/>
                    <a:pt x="21" y="814"/>
                  </a:cubicBezTo>
                  <a:cubicBezTo>
                    <a:pt x="0" y="902"/>
                    <a:pt x="119" y="821"/>
                    <a:pt x="118" y="990"/>
                  </a:cubicBezTo>
                  <a:cubicBezTo>
                    <a:pt x="116" y="1157"/>
                    <a:pt x="239" y="1325"/>
                    <a:pt x="583" y="1410"/>
                  </a:cubicBezTo>
                  <a:cubicBezTo>
                    <a:pt x="665" y="1430"/>
                    <a:pt x="1048" y="1424"/>
                    <a:pt x="851" y="1538"/>
                  </a:cubicBezTo>
                  <a:cubicBezTo>
                    <a:pt x="827" y="1551"/>
                    <a:pt x="748" y="1549"/>
                    <a:pt x="722" y="1552"/>
                  </a:cubicBezTo>
                  <a:cubicBezTo>
                    <a:pt x="684" y="1556"/>
                    <a:pt x="597" y="1552"/>
                    <a:pt x="573" y="1587"/>
                  </a:cubicBezTo>
                  <a:cubicBezTo>
                    <a:pt x="536" y="1640"/>
                    <a:pt x="615" y="1639"/>
                    <a:pt x="603" y="1688"/>
                  </a:cubicBezTo>
                  <a:cubicBezTo>
                    <a:pt x="558" y="1694"/>
                    <a:pt x="462" y="1693"/>
                    <a:pt x="504" y="1769"/>
                  </a:cubicBezTo>
                  <a:cubicBezTo>
                    <a:pt x="526" y="1808"/>
                    <a:pt x="597" y="1829"/>
                    <a:pt x="637" y="1827"/>
                  </a:cubicBezTo>
                  <a:cubicBezTo>
                    <a:pt x="851" y="1815"/>
                    <a:pt x="821" y="1834"/>
                    <a:pt x="888" y="1841"/>
                  </a:cubicBezTo>
                  <a:cubicBezTo>
                    <a:pt x="769" y="1865"/>
                    <a:pt x="660" y="1989"/>
                    <a:pt x="1110" y="1977"/>
                  </a:cubicBezTo>
                  <a:cubicBezTo>
                    <a:pt x="1120" y="2045"/>
                    <a:pt x="1242" y="2038"/>
                    <a:pt x="1283" y="2029"/>
                  </a:cubicBezTo>
                  <a:cubicBezTo>
                    <a:pt x="4087" y="1408"/>
                    <a:pt x="5299" y="1673"/>
                    <a:pt x="5307" y="1500"/>
                  </a:cubicBezTo>
                  <a:cubicBezTo>
                    <a:pt x="5268" y="1416"/>
                    <a:pt x="4873" y="1425"/>
                    <a:pt x="4807" y="1422"/>
                  </a:cubicBezTo>
                  <a:cubicBezTo>
                    <a:pt x="4551" y="1410"/>
                    <a:pt x="4006" y="1437"/>
                    <a:pt x="4037" y="1371"/>
                  </a:cubicBezTo>
                  <a:cubicBezTo>
                    <a:pt x="4051" y="1218"/>
                    <a:pt x="6893" y="1256"/>
                    <a:pt x="6560" y="1351"/>
                  </a:cubicBezTo>
                  <a:cubicBezTo>
                    <a:pt x="6545" y="1355"/>
                    <a:pt x="6345" y="1389"/>
                    <a:pt x="6321" y="1402"/>
                  </a:cubicBezTo>
                  <a:cubicBezTo>
                    <a:pt x="6166" y="1484"/>
                    <a:pt x="6756" y="1500"/>
                    <a:pt x="6817" y="1506"/>
                  </a:cubicBezTo>
                  <a:cubicBezTo>
                    <a:pt x="6888" y="1512"/>
                    <a:pt x="7064" y="1507"/>
                    <a:pt x="7033" y="1583"/>
                  </a:cubicBezTo>
                  <a:cubicBezTo>
                    <a:pt x="7023" y="1607"/>
                    <a:pt x="6811" y="1581"/>
                    <a:pt x="6820" y="1615"/>
                  </a:cubicBezTo>
                  <a:cubicBezTo>
                    <a:pt x="6828" y="1643"/>
                    <a:pt x="6947" y="1628"/>
                    <a:pt x="6959" y="1647"/>
                  </a:cubicBezTo>
                  <a:cubicBezTo>
                    <a:pt x="7045" y="1782"/>
                    <a:pt x="5914" y="1715"/>
                    <a:pt x="5330" y="1728"/>
                  </a:cubicBezTo>
                  <a:cubicBezTo>
                    <a:pt x="5158" y="1731"/>
                    <a:pt x="4823" y="1750"/>
                    <a:pt x="4648" y="1774"/>
                  </a:cubicBezTo>
                  <a:cubicBezTo>
                    <a:pt x="4353" y="1814"/>
                    <a:pt x="4605" y="1883"/>
                    <a:pt x="5065" y="1925"/>
                  </a:cubicBezTo>
                  <a:cubicBezTo>
                    <a:pt x="5311" y="1948"/>
                    <a:pt x="6578" y="2050"/>
                    <a:pt x="7653" y="2191"/>
                  </a:cubicBezTo>
                  <a:cubicBezTo>
                    <a:pt x="7976" y="2249"/>
                    <a:pt x="8073" y="2091"/>
                    <a:pt x="8000" y="2048"/>
                  </a:cubicBezTo>
                  <a:cubicBezTo>
                    <a:pt x="7959" y="2023"/>
                    <a:pt x="8136" y="1934"/>
                    <a:pt x="7938" y="1849"/>
                  </a:cubicBezTo>
                  <a:cubicBezTo>
                    <a:pt x="7812" y="1795"/>
                    <a:pt x="7916" y="1774"/>
                    <a:pt x="7924" y="1776"/>
                  </a:cubicBezTo>
                  <a:cubicBezTo>
                    <a:pt x="7942" y="1782"/>
                    <a:pt x="8198" y="1843"/>
                    <a:pt x="8103" y="1757"/>
                  </a:cubicBezTo>
                  <a:cubicBezTo>
                    <a:pt x="8042" y="1701"/>
                    <a:pt x="8145" y="1734"/>
                    <a:pt x="8163" y="1732"/>
                  </a:cubicBezTo>
                  <a:cubicBezTo>
                    <a:pt x="8402" y="1714"/>
                    <a:pt x="8346" y="1624"/>
                    <a:pt x="8361" y="1639"/>
                  </a:cubicBezTo>
                  <a:cubicBezTo>
                    <a:pt x="8290" y="1569"/>
                    <a:pt x="8482" y="1519"/>
                    <a:pt x="8438" y="1363"/>
                  </a:cubicBezTo>
                  <a:cubicBezTo>
                    <a:pt x="8425" y="1318"/>
                    <a:pt x="8151" y="1327"/>
                    <a:pt x="8331" y="1289"/>
                  </a:cubicBezTo>
                  <a:cubicBezTo>
                    <a:pt x="8351" y="1285"/>
                    <a:pt x="8602" y="1292"/>
                    <a:pt x="8370" y="1155"/>
                  </a:cubicBezTo>
                  <a:cubicBezTo>
                    <a:pt x="8316" y="1124"/>
                    <a:pt x="8265" y="1122"/>
                    <a:pt x="8188" y="1105"/>
                  </a:cubicBezTo>
                  <a:cubicBezTo>
                    <a:pt x="8016" y="1066"/>
                    <a:pt x="8145" y="979"/>
                    <a:pt x="8230" y="994"/>
                  </a:cubicBezTo>
                  <a:cubicBezTo>
                    <a:pt x="8335" y="1011"/>
                    <a:pt x="8440" y="942"/>
                    <a:pt x="8422" y="840"/>
                  </a:cubicBezTo>
                  <a:cubicBezTo>
                    <a:pt x="8400" y="701"/>
                    <a:pt x="8353" y="504"/>
                    <a:pt x="8495" y="477"/>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8"/>
            <p:cNvSpPr>
              <a:spLocks/>
            </p:cNvSpPr>
            <p:nvPr/>
          </p:nvSpPr>
          <p:spPr bwMode="auto">
            <a:xfrm>
              <a:off x="750888" y="7346950"/>
              <a:ext cx="976313" cy="865188"/>
            </a:xfrm>
            <a:custGeom>
              <a:avLst/>
              <a:gdLst>
                <a:gd name="T0" fmla="*/ 0 w 615"/>
                <a:gd name="T1" fmla="*/ 0 h 545"/>
                <a:gd name="T2" fmla="*/ 0 w 615"/>
                <a:gd name="T3" fmla="*/ 545 h 545"/>
                <a:gd name="T4" fmla="*/ 203 w 615"/>
                <a:gd name="T5" fmla="*/ 545 h 545"/>
                <a:gd name="T6" fmla="*/ 203 w 615"/>
                <a:gd name="T7" fmla="*/ 205 h 545"/>
                <a:gd name="T8" fmla="*/ 411 w 615"/>
                <a:gd name="T9" fmla="*/ 205 h 545"/>
                <a:gd name="T10" fmla="*/ 411 w 615"/>
                <a:gd name="T11" fmla="*/ 545 h 545"/>
                <a:gd name="T12" fmla="*/ 615 w 615"/>
                <a:gd name="T13" fmla="*/ 545 h 545"/>
                <a:gd name="T14" fmla="*/ 615 w 615"/>
                <a:gd name="T15" fmla="*/ 0 h 545"/>
                <a:gd name="T16" fmla="*/ 0 w 61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45">
                  <a:moveTo>
                    <a:pt x="0" y="0"/>
                  </a:moveTo>
                  <a:lnTo>
                    <a:pt x="0" y="545"/>
                  </a:lnTo>
                  <a:lnTo>
                    <a:pt x="203" y="545"/>
                  </a:lnTo>
                  <a:lnTo>
                    <a:pt x="203" y="205"/>
                  </a:lnTo>
                  <a:lnTo>
                    <a:pt x="411" y="205"/>
                  </a:lnTo>
                  <a:lnTo>
                    <a:pt x="411" y="545"/>
                  </a:lnTo>
                  <a:lnTo>
                    <a:pt x="615" y="545"/>
                  </a:lnTo>
                  <a:lnTo>
                    <a:pt x="615" y="0"/>
                  </a:lnTo>
                  <a:lnTo>
                    <a:pt x="0"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074450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tner blauw">
    <p:spTree>
      <p:nvGrpSpPr>
        <p:cNvPr id="1" name=""/>
        <p:cNvGrpSpPr/>
        <p:nvPr/>
      </p:nvGrpSpPr>
      <p:grpSpPr>
        <a:xfrm>
          <a:off x="0" y="0"/>
          <a:ext cx="0" cy="0"/>
          <a:chOff x="0" y="0"/>
          <a:chExt cx="0" cy="0"/>
        </a:xfrm>
      </p:grpSpPr>
      <p:sp>
        <p:nvSpPr>
          <p:cNvPr id="8" name="Rechthoek 7"/>
          <p:cNvSpPr/>
          <p:nvPr userDrawn="1"/>
        </p:nvSpPr>
        <p:spPr>
          <a:xfrm>
            <a:off x="1527454" y="763270"/>
            <a:ext cx="39713795" cy="4464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7455" y="1272706"/>
            <a:ext cx="39714909" cy="2140254"/>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527454" y="3538124"/>
            <a:ext cx="39717861" cy="902455"/>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cxnSp>
        <p:nvCxnSpPr>
          <p:cNvPr id="5" name="Rechte verbindingslijn 4"/>
          <p:cNvCxnSpPr/>
          <p:nvPr userDrawn="1"/>
        </p:nvCxnSpPr>
        <p:spPr>
          <a:xfrm>
            <a:off x="1527454" y="6923523"/>
            <a:ext cx="3971379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969934" y="5746977"/>
            <a:ext cx="11089120" cy="114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9" name="Groep 8"/>
          <p:cNvGrpSpPr>
            <a:grpSpLocks noChangeAspect="1"/>
          </p:cNvGrpSpPr>
          <p:nvPr userDrawn="1"/>
        </p:nvGrpSpPr>
        <p:grpSpPr>
          <a:xfrm>
            <a:off x="1516692" y="5965739"/>
            <a:ext cx="7934845" cy="763624"/>
            <a:chOff x="366713" y="7346950"/>
            <a:chExt cx="6432550" cy="1233488"/>
          </a:xfrm>
        </p:grpSpPr>
        <p:sp>
          <p:nvSpPr>
            <p:cNvPr id="10" name="Freeform 6"/>
            <p:cNvSpPr>
              <a:spLocks/>
            </p:cNvSpPr>
            <p:nvPr/>
          </p:nvSpPr>
          <p:spPr bwMode="auto">
            <a:xfrm>
              <a:off x="2311400" y="7464425"/>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p:nvSpPr>
          <p:spPr bwMode="auto">
            <a:xfrm>
              <a:off x="3384550" y="7464425"/>
              <a:ext cx="312738" cy="312738"/>
            </a:xfrm>
            <a:custGeom>
              <a:avLst/>
              <a:gdLst>
                <a:gd name="T0" fmla="*/ 1504 w 1504"/>
                <a:gd name="T1" fmla="*/ 408 h 1505"/>
                <a:gd name="T2" fmla="*/ 1226 w 1504"/>
                <a:gd name="T3" fmla="*/ 408 h 1505"/>
                <a:gd name="T4" fmla="*/ 1226 w 1504"/>
                <a:gd name="T5" fmla="*/ 291 h 1505"/>
                <a:gd name="T6" fmla="*/ 1212 w 1504"/>
                <a:gd name="T7" fmla="*/ 276 h 1505"/>
                <a:gd name="T8" fmla="*/ 290 w 1504"/>
                <a:gd name="T9" fmla="*/ 276 h 1505"/>
                <a:gd name="T10" fmla="*/ 275 w 1504"/>
                <a:gd name="T11" fmla="*/ 291 h 1505"/>
                <a:gd name="T12" fmla="*/ 275 w 1504"/>
                <a:gd name="T13" fmla="*/ 1215 h 1505"/>
                <a:gd name="T14" fmla="*/ 290 w 1504"/>
                <a:gd name="T15" fmla="*/ 1229 h 1505"/>
                <a:gd name="T16" fmla="*/ 1212 w 1504"/>
                <a:gd name="T17" fmla="*/ 1229 h 1505"/>
                <a:gd name="T18" fmla="*/ 1226 w 1504"/>
                <a:gd name="T19" fmla="*/ 1215 h 1505"/>
                <a:gd name="T20" fmla="*/ 1226 w 1504"/>
                <a:gd name="T21" fmla="*/ 931 h 1505"/>
                <a:gd name="T22" fmla="*/ 886 w 1504"/>
                <a:gd name="T23" fmla="*/ 931 h 1505"/>
                <a:gd name="T24" fmla="*/ 886 w 1504"/>
                <a:gd name="T25" fmla="*/ 655 h 1505"/>
                <a:gd name="T26" fmla="*/ 1504 w 1504"/>
                <a:gd name="T27" fmla="*/ 655 h 1505"/>
                <a:gd name="T28" fmla="*/ 1504 w 1504"/>
                <a:gd name="T29" fmla="*/ 1215 h 1505"/>
                <a:gd name="T30" fmla="*/ 1212 w 1504"/>
                <a:gd name="T31" fmla="*/ 1505 h 1505"/>
                <a:gd name="T32" fmla="*/ 290 w 1504"/>
                <a:gd name="T33" fmla="*/ 1505 h 1505"/>
                <a:gd name="T34" fmla="*/ 0 w 1504"/>
                <a:gd name="T35" fmla="*/ 1215 h 1505"/>
                <a:gd name="T36" fmla="*/ 0 w 1504"/>
                <a:gd name="T37" fmla="*/ 291 h 1505"/>
                <a:gd name="T38" fmla="*/ 290 w 1504"/>
                <a:gd name="T39" fmla="*/ 0 h 1505"/>
                <a:gd name="T40" fmla="*/ 1212 w 1504"/>
                <a:gd name="T41" fmla="*/ 0 h 1505"/>
                <a:gd name="T42" fmla="*/ 1504 w 1504"/>
                <a:gd name="T43" fmla="*/ 291 h 1505"/>
                <a:gd name="T44" fmla="*/ 1504 w 1504"/>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4" h="1505">
                  <a:moveTo>
                    <a:pt x="1504" y="408"/>
                  </a:moveTo>
                  <a:cubicBezTo>
                    <a:pt x="1226" y="408"/>
                    <a:pt x="1226" y="408"/>
                    <a:pt x="1226" y="408"/>
                  </a:cubicBezTo>
                  <a:cubicBezTo>
                    <a:pt x="1226" y="291"/>
                    <a:pt x="1226" y="291"/>
                    <a:pt x="1226" y="291"/>
                  </a:cubicBezTo>
                  <a:cubicBezTo>
                    <a:pt x="1226" y="282"/>
                    <a:pt x="1220" y="276"/>
                    <a:pt x="1212" y="276"/>
                  </a:cubicBezTo>
                  <a:cubicBezTo>
                    <a:pt x="290" y="276"/>
                    <a:pt x="290" y="276"/>
                    <a:pt x="290" y="276"/>
                  </a:cubicBezTo>
                  <a:cubicBezTo>
                    <a:pt x="282" y="276"/>
                    <a:pt x="275" y="282"/>
                    <a:pt x="275" y="291"/>
                  </a:cubicBezTo>
                  <a:cubicBezTo>
                    <a:pt x="275" y="1215"/>
                    <a:pt x="275" y="1215"/>
                    <a:pt x="275" y="1215"/>
                  </a:cubicBezTo>
                  <a:cubicBezTo>
                    <a:pt x="275" y="1223"/>
                    <a:pt x="282" y="1229"/>
                    <a:pt x="290" y="1229"/>
                  </a:cubicBezTo>
                  <a:cubicBezTo>
                    <a:pt x="1212" y="1229"/>
                    <a:pt x="1212" y="1229"/>
                    <a:pt x="1212" y="1229"/>
                  </a:cubicBezTo>
                  <a:cubicBezTo>
                    <a:pt x="1220" y="1229"/>
                    <a:pt x="1226" y="1223"/>
                    <a:pt x="1226" y="1215"/>
                  </a:cubicBezTo>
                  <a:cubicBezTo>
                    <a:pt x="1226" y="931"/>
                    <a:pt x="1226" y="931"/>
                    <a:pt x="1226" y="931"/>
                  </a:cubicBezTo>
                  <a:cubicBezTo>
                    <a:pt x="886" y="931"/>
                    <a:pt x="886" y="931"/>
                    <a:pt x="886" y="931"/>
                  </a:cubicBezTo>
                  <a:cubicBezTo>
                    <a:pt x="886" y="655"/>
                    <a:pt x="886" y="655"/>
                    <a:pt x="886" y="655"/>
                  </a:cubicBezTo>
                  <a:cubicBezTo>
                    <a:pt x="1504" y="655"/>
                    <a:pt x="1504" y="655"/>
                    <a:pt x="1504" y="655"/>
                  </a:cubicBezTo>
                  <a:cubicBezTo>
                    <a:pt x="1504" y="1215"/>
                    <a:pt x="1504" y="1215"/>
                    <a:pt x="1504" y="1215"/>
                  </a:cubicBezTo>
                  <a:cubicBezTo>
                    <a:pt x="1504" y="1376"/>
                    <a:pt x="1373" y="1505"/>
                    <a:pt x="1212" y="1505"/>
                  </a:cubicBezTo>
                  <a:cubicBezTo>
                    <a:pt x="290" y="1505"/>
                    <a:pt x="290" y="1505"/>
                    <a:pt x="290" y="1505"/>
                  </a:cubicBezTo>
                  <a:cubicBezTo>
                    <a:pt x="129" y="1505"/>
                    <a:pt x="0" y="1376"/>
                    <a:pt x="0" y="1215"/>
                  </a:cubicBezTo>
                  <a:cubicBezTo>
                    <a:pt x="0" y="291"/>
                    <a:pt x="0" y="291"/>
                    <a:pt x="0" y="291"/>
                  </a:cubicBezTo>
                  <a:cubicBezTo>
                    <a:pt x="0" y="130"/>
                    <a:pt x="129" y="0"/>
                    <a:pt x="290" y="0"/>
                  </a:cubicBezTo>
                  <a:cubicBezTo>
                    <a:pt x="1212" y="0"/>
                    <a:pt x="1212" y="0"/>
                    <a:pt x="1212" y="0"/>
                  </a:cubicBezTo>
                  <a:cubicBezTo>
                    <a:pt x="1373" y="0"/>
                    <a:pt x="1504" y="130"/>
                    <a:pt x="1504" y="291"/>
                  </a:cubicBezTo>
                  <a:lnTo>
                    <a:pt x="1504"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8"/>
            <p:cNvSpPr>
              <a:spLocks/>
            </p:cNvSpPr>
            <p:nvPr/>
          </p:nvSpPr>
          <p:spPr bwMode="auto">
            <a:xfrm>
              <a:off x="3881438" y="7464425"/>
              <a:ext cx="287338" cy="312738"/>
            </a:xfrm>
            <a:custGeom>
              <a:avLst/>
              <a:gdLst>
                <a:gd name="T0" fmla="*/ 181 w 181"/>
                <a:gd name="T1" fmla="*/ 36 h 197"/>
                <a:gd name="T2" fmla="*/ 36 w 181"/>
                <a:gd name="T3" fmla="*/ 36 h 197"/>
                <a:gd name="T4" fmla="*/ 36 w 181"/>
                <a:gd name="T5" fmla="*/ 80 h 197"/>
                <a:gd name="T6" fmla="*/ 153 w 181"/>
                <a:gd name="T7" fmla="*/ 80 h 197"/>
                <a:gd name="T8" fmla="*/ 153 w 181"/>
                <a:gd name="T9" fmla="*/ 116 h 197"/>
                <a:gd name="T10" fmla="*/ 36 w 181"/>
                <a:gd name="T11" fmla="*/ 116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6" y="36"/>
                  </a:lnTo>
                  <a:lnTo>
                    <a:pt x="36" y="80"/>
                  </a:lnTo>
                  <a:lnTo>
                    <a:pt x="153" y="80"/>
                  </a:lnTo>
                  <a:lnTo>
                    <a:pt x="153" y="116"/>
                  </a:lnTo>
                  <a:lnTo>
                    <a:pt x="36" y="116"/>
                  </a:lnTo>
                  <a:lnTo>
                    <a:pt x="36"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
            <p:cNvSpPr>
              <a:spLocks/>
            </p:cNvSpPr>
            <p:nvPr/>
          </p:nvSpPr>
          <p:spPr bwMode="auto">
            <a:xfrm>
              <a:off x="4341813"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0"/>
            <p:cNvSpPr>
              <a:spLocks noChangeArrowheads="1"/>
            </p:cNvSpPr>
            <p:nvPr/>
          </p:nvSpPr>
          <p:spPr bwMode="auto">
            <a:xfrm>
              <a:off x="4822825" y="7464425"/>
              <a:ext cx="57150" cy="312738"/>
            </a:xfrm>
            <a:prstGeom prst="rect">
              <a:avLst/>
            </a:prstGeom>
            <a:solidFill>
              <a:srgbClr val="0051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p:nvSpPr>
          <p:spPr bwMode="auto">
            <a:xfrm>
              <a:off x="5057775"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p:nvSpPr>
          <p:spPr bwMode="auto">
            <a:xfrm>
              <a:off x="5540375" y="7464425"/>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p:cNvSpPr>
            <p:nvPr/>
          </p:nvSpPr>
          <p:spPr bwMode="auto">
            <a:xfrm>
              <a:off x="6030913" y="7464425"/>
              <a:ext cx="287338" cy="312738"/>
            </a:xfrm>
            <a:custGeom>
              <a:avLst/>
              <a:gdLst>
                <a:gd name="T0" fmla="*/ 181 w 181"/>
                <a:gd name="T1" fmla="*/ 36 h 197"/>
                <a:gd name="T2" fmla="*/ 37 w 181"/>
                <a:gd name="T3" fmla="*/ 36 h 197"/>
                <a:gd name="T4" fmla="*/ 37 w 181"/>
                <a:gd name="T5" fmla="*/ 80 h 197"/>
                <a:gd name="T6" fmla="*/ 153 w 181"/>
                <a:gd name="T7" fmla="*/ 80 h 197"/>
                <a:gd name="T8" fmla="*/ 153 w 181"/>
                <a:gd name="T9" fmla="*/ 116 h 197"/>
                <a:gd name="T10" fmla="*/ 37 w 181"/>
                <a:gd name="T11" fmla="*/ 116 h 197"/>
                <a:gd name="T12" fmla="*/ 37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7" y="36"/>
                  </a:lnTo>
                  <a:lnTo>
                    <a:pt x="37" y="80"/>
                  </a:lnTo>
                  <a:lnTo>
                    <a:pt x="153" y="80"/>
                  </a:lnTo>
                  <a:lnTo>
                    <a:pt x="153" y="116"/>
                  </a:lnTo>
                  <a:lnTo>
                    <a:pt x="37" y="116"/>
                  </a:lnTo>
                  <a:lnTo>
                    <a:pt x="37"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p:nvSpPr>
          <p:spPr bwMode="auto">
            <a:xfrm>
              <a:off x="6486525" y="7464425"/>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1 w 197"/>
                <a:gd name="T19" fmla="*/ 144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2"/>
                  </a:lnTo>
                  <a:lnTo>
                    <a:pt x="36" y="197"/>
                  </a:lnTo>
                  <a:lnTo>
                    <a:pt x="0" y="197"/>
                  </a:lnTo>
                  <a:lnTo>
                    <a:pt x="0" y="0"/>
                  </a:lnTo>
                  <a:lnTo>
                    <a:pt x="39" y="0"/>
                  </a:lnTo>
                  <a:lnTo>
                    <a:pt x="161" y="144"/>
                  </a:lnTo>
                  <a:lnTo>
                    <a:pt x="161"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5"/>
            <p:cNvSpPr>
              <a:spLocks noEditPoints="1"/>
            </p:cNvSpPr>
            <p:nvPr/>
          </p:nvSpPr>
          <p:spPr bwMode="auto">
            <a:xfrm>
              <a:off x="2865438" y="7464425"/>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p:cNvSpPr>
              <a:spLocks/>
            </p:cNvSpPr>
            <p:nvPr/>
          </p:nvSpPr>
          <p:spPr bwMode="auto">
            <a:xfrm>
              <a:off x="2333625" y="8023225"/>
              <a:ext cx="185738" cy="185738"/>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p:cNvSpPr>
              <a:spLocks/>
            </p:cNvSpPr>
            <p:nvPr/>
          </p:nvSpPr>
          <p:spPr bwMode="auto">
            <a:xfrm>
              <a:off x="2587625" y="8023225"/>
              <a:ext cx="184150" cy="185738"/>
            </a:xfrm>
            <a:custGeom>
              <a:avLst/>
              <a:gdLst>
                <a:gd name="T0" fmla="*/ 99 w 116"/>
                <a:gd name="T1" fmla="*/ 0 h 117"/>
                <a:gd name="T2" fmla="*/ 116 w 116"/>
                <a:gd name="T3" fmla="*/ 0 h 117"/>
                <a:gd name="T4" fmla="*/ 116 w 116"/>
                <a:gd name="T5" fmla="*/ 117 h 117"/>
                <a:gd name="T6" fmla="*/ 96 w 116"/>
                <a:gd name="T7" fmla="*/ 117 h 117"/>
                <a:gd name="T8" fmla="*/ 17 w 116"/>
                <a:gd name="T9" fmla="*/ 24 h 117"/>
                <a:gd name="T10" fmla="*/ 17 w 116"/>
                <a:gd name="T11" fmla="*/ 117 h 117"/>
                <a:gd name="T12" fmla="*/ 0 w 116"/>
                <a:gd name="T13" fmla="*/ 117 h 117"/>
                <a:gd name="T14" fmla="*/ 0 w 116"/>
                <a:gd name="T15" fmla="*/ 0 h 117"/>
                <a:gd name="T16" fmla="*/ 20 w 116"/>
                <a:gd name="T17" fmla="*/ 0 h 117"/>
                <a:gd name="T18" fmla="*/ 99 w 116"/>
                <a:gd name="T19" fmla="*/ 94 h 117"/>
                <a:gd name="T20" fmla="*/ 99 w 11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99" y="0"/>
                  </a:moveTo>
                  <a:lnTo>
                    <a:pt x="116" y="0"/>
                  </a:lnTo>
                  <a:lnTo>
                    <a:pt x="116" y="117"/>
                  </a:lnTo>
                  <a:lnTo>
                    <a:pt x="96" y="117"/>
                  </a:lnTo>
                  <a:lnTo>
                    <a:pt x="17" y="24"/>
                  </a:lnTo>
                  <a:lnTo>
                    <a:pt x="17" y="117"/>
                  </a:lnTo>
                  <a:lnTo>
                    <a:pt x="0" y="117"/>
                  </a:lnTo>
                  <a:lnTo>
                    <a:pt x="0" y="0"/>
                  </a:lnTo>
                  <a:lnTo>
                    <a:pt x="20" y="0"/>
                  </a:lnTo>
                  <a:lnTo>
                    <a:pt x="99" y="94"/>
                  </a:lnTo>
                  <a:lnTo>
                    <a:pt x="99"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8"/>
            <p:cNvSpPr>
              <a:spLocks noChangeArrowheads="1"/>
            </p:cNvSpPr>
            <p:nvPr/>
          </p:nvSpPr>
          <p:spPr bwMode="auto">
            <a:xfrm>
              <a:off x="2841625" y="8023225"/>
              <a:ext cx="28575" cy="185738"/>
            </a:xfrm>
            <a:prstGeom prst="rect">
              <a:avLst/>
            </a:prstGeom>
            <a:solidFill>
              <a:srgbClr val="34B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p:cNvSpPr>
              <a:spLocks/>
            </p:cNvSpPr>
            <p:nvPr/>
          </p:nvSpPr>
          <p:spPr bwMode="auto">
            <a:xfrm>
              <a:off x="2900363" y="8023225"/>
              <a:ext cx="241300" cy="185738"/>
            </a:xfrm>
            <a:custGeom>
              <a:avLst/>
              <a:gdLst>
                <a:gd name="T0" fmla="*/ 132 w 152"/>
                <a:gd name="T1" fmla="*/ 0 h 117"/>
                <a:gd name="T2" fmla="*/ 152 w 152"/>
                <a:gd name="T3" fmla="*/ 0 h 117"/>
                <a:gd name="T4" fmla="*/ 85 w 152"/>
                <a:gd name="T5" fmla="*/ 117 h 117"/>
                <a:gd name="T6" fmla="*/ 68 w 152"/>
                <a:gd name="T7" fmla="*/ 117 h 117"/>
                <a:gd name="T8" fmla="*/ 0 w 152"/>
                <a:gd name="T9" fmla="*/ 0 h 117"/>
                <a:gd name="T10" fmla="*/ 20 w 152"/>
                <a:gd name="T11" fmla="*/ 0 h 117"/>
                <a:gd name="T12" fmla="*/ 76 w 152"/>
                <a:gd name="T13" fmla="*/ 97 h 117"/>
                <a:gd name="T14" fmla="*/ 132 w 152"/>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7">
                  <a:moveTo>
                    <a:pt x="132" y="0"/>
                  </a:moveTo>
                  <a:lnTo>
                    <a:pt x="152" y="0"/>
                  </a:lnTo>
                  <a:lnTo>
                    <a:pt x="85" y="117"/>
                  </a:lnTo>
                  <a:lnTo>
                    <a:pt x="68" y="117"/>
                  </a:lnTo>
                  <a:lnTo>
                    <a:pt x="0" y="0"/>
                  </a:lnTo>
                  <a:lnTo>
                    <a:pt x="20" y="0"/>
                  </a:lnTo>
                  <a:lnTo>
                    <a:pt x="76" y="97"/>
                  </a:lnTo>
                  <a:lnTo>
                    <a:pt x="132"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p:cNvSpPr>
              <a:spLocks/>
            </p:cNvSpPr>
            <p:nvPr/>
          </p:nvSpPr>
          <p:spPr bwMode="auto">
            <a:xfrm>
              <a:off x="3167063"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p:cNvSpPr>
              <a:spLocks noEditPoints="1"/>
            </p:cNvSpPr>
            <p:nvPr/>
          </p:nvSpPr>
          <p:spPr bwMode="auto">
            <a:xfrm>
              <a:off x="3403600" y="8024813"/>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0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0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0"/>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0"/>
                    <a:pt x="757" y="160"/>
                    <a:pt x="757" y="160"/>
                  </a:cubicBezTo>
                  <a:cubicBezTo>
                    <a:pt x="757" y="146"/>
                    <a:pt x="744" y="133"/>
                    <a:pt x="729" y="133"/>
                  </a:cubicBezTo>
                  <a:lnTo>
                    <a:pt x="133"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p:cNvSpPr>
              <a:spLocks noEditPoints="1"/>
            </p:cNvSpPr>
            <p:nvPr/>
          </p:nvSpPr>
          <p:spPr bwMode="auto">
            <a:xfrm>
              <a:off x="4913313" y="8024813"/>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p:cNvSpPr>
              <a:spLocks noEditPoints="1"/>
            </p:cNvSpPr>
            <p:nvPr/>
          </p:nvSpPr>
          <p:spPr bwMode="auto">
            <a:xfrm>
              <a:off x="6122988" y="8024813"/>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p:cNvSpPr>
              <a:spLocks/>
            </p:cNvSpPr>
            <p:nvPr/>
          </p:nvSpPr>
          <p:spPr bwMode="auto">
            <a:xfrm>
              <a:off x="3656013" y="8023225"/>
              <a:ext cx="184150" cy="185738"/>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3 w 890"/>
                <a:gd name="T11" fmla="*/ 160 h 890"/>
                <a:gd name="T12" fmla="*/ 133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30"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5"/>
            <p:cNvSpPr>
              <a:spLocks noChangeArrowheads="1"/>
            </p:cNvSpPr>
            <p:nvPr/>
          </p:nvSpPr>
          <p:spPr bwMode="auto">
            <a:xfrm>
              <a:off x="3908425" y="8023225"/>
              <a:ext cx="28575" cy="185738"/>
            </a:xfrm>
            <a:prstGeom prst="rect">
              <a:avLst/>
            </a:prstGeom>
            <a:solidFill>
              <a:srgbClr val="34B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p:cNvSpPr>
              <a:spLocks/>
            </p:cNvSpPr>
            <p:nvPr/>
          </p:nvSpPr>
          <p:spPr bwMode="auto">
            <a:xfrm>
              <a:off x="3981450" y="8023225"/>
              <a:ext cx="185738" cy="185738"/>
            </a:xfrm>
            <a:custGeom>
              <a:avLst/>
              <a:gdLst>
                <a:gd name="T0" fmla="*/ 117 w 117"/>
                <a:gd name="T1" fmla="*/ 0 h 117"/>
                <a:gd name="T2" fmla="*/ 117 w 117"/>
                <a:gd name="T3" fmla="*/ 18 h 117"/>
                <a:gd name="T4" fmla="*/ 67 w 117"/>
                <a:gd name="T5" fmla="*/ 18 h 117"/>
                <a:gd name="T6" fmla="*/ 67 w 117"/>
                <a:gd name="T7" fmla="*/ 117 h 117"/>
                <a:gd name="T8" fmla="*/ 50 w 117"/>
                <a:gd name="T9" fmla="*/ 117 h 117"/>
                <a:gd name="T10" fmla="*/ 50 w 117"/>
                <a:gd name="T11" fmla="*/ 18 h 117"/>
                <a:gd name="T12" fmla="*/ 0 w 117"/>
                <a:gd name="T13" fmla="*/ 18 h 117"/>
                <a:gd name="T14" fmla="*/ 0 w 117"/>
                <a:gd name="T15" fmla="*/ 0 h 117"/>
                <a:gd name="T16" fmla="*/ 117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0"/>
                  </a:moveTo>
                  <a:lnTo>
                    <a:pt x="117" y="18"/>
                  </a:lnTo>
                  <a:lnTo>
                    <a:pt x="67" y="18"/>
                  </a:lnTo>
                  <a:lnTo>
                    <a:pt x="67" y="117"/>
                  </a:lnTo>
                  <a:lnTo>
                    <a:pt x="50" y="117"/>
                  </a:lnTo>
                  <a:lnTo>
                    <a:pt x="50" y="18"/>
                  </a:lnTo>
                  <a:lnTo>
                    <a:pt x="0" y="18"/>
                  </a:lnTo>
                  <a:lnTo>
                    <a:pt x="0" y="0"/>
                  </a:lnTo>
                  <a:lnTo>
                    <a:pt x="117"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p:nvSpPr>
          <p:spPr bwMode="auto">
            <a:xfrm>
              <a:off x="4186238" y="8023225"/>
              <a:ext cx="198438" cy="185738"/>
            </a:xfrm>
            <a:custGeom>
              <a:avLst/>
              <a:gdLst>
                <a:gd name="T0" fmla="*/ 125 w 125"/>
                <a:gd name="T1" fmla="*/ 0 h 117"/>
                <a:gd name="T2" fmla="*/ 71 w 125"/>
                <a:gd name="T3" fmla="*/ 73 h 117"/>
                <a:gd name="T4" fmla="*/ 71 w 125"/>
                <a:gd name="T5" fmla="*/ 117 h 117"/>
                <a:gd name="T6" fmla="*/ 54 w 125"/>
                <a:gd name="T7" fmla="*/ 117 h 117"/>
                <a:gd name="T8" fmla="*/ 54 w 125"/>
                <a:gd name="T9" fmla="*/ 73 h 117"/>
                <a:gd name="T10" fmla="*/ 0 w 125"/>
                <a:gd name="T11" fmla="*/ 0 h 117"/>
                <a:gd name="T12" fmla="*/ 21 w 125"/>
                <a:gd name="T13" fmla="*/ 0 h 117"/>
                <a:gd name="T14" fmla="*/ 63 w 125"/>
                <a:gd name="T15" fmla="*/ 54 h 117"/>
                <a:gd name="T16" fmla="*/ 104 w 125"/>
                <a:gd name="T17" fmla="*/ 0 h 117"/>
                <a:gd name="T18" fmla="*/ 125 w 12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7">
                  <a:moveTo>
                    <a:pt x="125" y="0"/>
                  </a:moveTo>
                  <a:lnTo>
                    <a:pt x="71" y="73"/>
                  </a:lnTo>
                  <a:lnTo>
                    <a:pt x="71" y="117"/>
                  </a:lnTo>
                  <a:lnTo>
                    <a:pt x="54" y="117"/>
                  </a:lnTo>
                  <a:lnTo>
                    <a:pt x="54" y="73"/>
                  </a:lnTo>
                  <a:lnTo>
                    <a:pt x="0" y="0"/>
                  </a:lnTo>
                  <a:lnTo>
                    <a:pt x="21" y="0"/>
                  </a:lnTo>
                  <a:lnTo>
                    <a:pt x="63" y="54"/>
                  </a:lnTo>
                  <a:lnTo>
                    <a:pt x="104" y="0"/>
                  </a:lnTo>
                  <a:lnTo>
                    <a:pt x="125"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p:nvSpPr>
          <p:spPr bwMode="auto">
            <a:xfrm>
              <a:off x="5165725"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p:nvSpPr>
          <p:spPr bwMode="auto">
            <a:xfrm>
              <a:off x="5392738" y="8023225"/>
              <a:ext cx="184150" cy="185738"/>
            </a:xfrm>
            <a:custGeom>
              <a:avLst/>
              <a:gdLst>
                <a:gd name="T0" fmla="*/ 890 w 890"/>
                <a:gd name="T1" fmla="*/ 212 h 890"/>
                <a:gd name="T2" fmla="*/ 757 w 890"/>
                <a:gd name="T3" fmla="*/ 212 h 890"/>
                <a:gd name="T4" fmla="*/ 757 w 890"/>
                <a:gd name="T5" fmla="*/ 160 h 890"/>
                <a:gd name="T6" fmla="*/ 729 w 890"/>
                <a:gd name="T7" fmla="*/ 133 h 890"/>
                <a:gd name="T8" fmla="*/ 161 w 890"/>
                <a:gd name="T9" fmla="*/ 133 h 890"/>
                <a:gd name="T10" fmla="*/ 133 w 890"/>
                <a:gd name="T11" fmla="*/ 160 h 890"/>
                <a:gd name="T12" fmla="*/ 133 w 890"/>
                <a:gd name="T13" fmla="*/ 351 h 890"/>
                <a:gd name="T14" fmla="*/ 161 w 890"/>
                <a:gd name="T15" fmla="*/ 378 h 890"/>
                <a:gd name="T16" fmla="*/ 729 w 890"/>
                <a:gd name="T17" fmla="*/ 378 h 890"/>
                <a:gd name="T18" fmla="*/ 890 w 890"/>
                <a:gd name="T19" fmla="*/ 539 h 890"/>
                <a:gd name="T20" fmla="*/ 890 w 890"/>
                <a:gd name="T21" fmla="*/ 729 h 890"/>
                <a:gd name="T22" fmla="*/ 729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29 w 890"/>
                <a:gd name="T37" fmla="*/ 756 h 890"/>
                <a:gd name="T38" fmla="*/ 757 w 890"/>
                <a:gd name="T39" fmla="*/ 729 h 890"/>
                <a:gd name="T40" fmla="*/ 757 w 890"/>
                <a:gd name="T41" fmla="*/ 539 h 890"/>
                <a:gd name="T42" fmla="*/ 729 w 890"/>
                <a:gd name="T43" fmla="*/ 512 h 890"/>
                <a:gd name="T44" fmla="*/ 161 w 890"/>
                <a:gd name="T45" fmla="*/ 512 h 890"/>
                <a:gd name="T46" fmla="*/ 0 w 890"/>
                <a:gd name="T47" fmla="*/ 351 h 890"/>
                <a:gd name="T48" fmla="*/ 0 w 890"/>
                <a:gd name="T49" fmla="*/ 160 h 890"/>
                <a:gd name="T50" fmla="*/ 161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29"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1" y="890"/>
                    <a:pt x="161" y="890"/>
                    <a:pt x="161"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1" y="512"/>
                    <a:pt x="161" y="512"/>
                    <a:pt x="161" y="512"/>
                  </a:cubicBezTo>
                  <a:cubicBezTo>
                    <a:pt x="71" y="512"/>
                    <a:pt x="0" y="440"/>
                    <a:pt x="0" y="351"/>
                  </a:cubicBezTo>
                  <a:cubicBezTo>
                    <a:pt x="0" y="160"/>
                    <a:pt x="0" y="160"/>
                    <a:pt x="0" y="160"/>
                  </a:cubicBezTo>
                  <a:cubicBezTo>
                    <a:pt x="0" y="71"/>
                    <a:pt x="71" y="0"/>
                    <a:pt x="161" y="0"/>
                  </a:cubicBezTo>
                  <a:cubicBezTo>
                    <a:pt x="729" y="0"/>
                    <a:pt x="729" y="0"/>
                    <a:pt x="729" y="0"/>
                  </a:cubicBezTo>
                  <a:cubicBezTo>
                    <a:pt x="818" y="0"/>
                    <a:pt x="890" y="71"/>
                    <a:pt x="890" y="160"/>
                  </a:cubicBezTo>
                  <a:lnTo>
                    <a:pt x="890" y="212"/>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p:nvSpPr>
          <p:spPr bwMode="auto">
            <a:xfrm>
              <a:off x="5645150"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noEditPoints="1"/>
            </p:cNvSpPr>
            <p:nvPr/>
          </p:nvSpPr>
          <p:spPr bwMode="auto">
            <a:xfrm>
              <a:off x="5849938" y="8023225"/>
              <a:ext cx="233363" cy="185738"/>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p:cNvSpPr>
            <p:nvPr/>
          </p:nvSpPr>
          <p:spPr bwMode="auto">
            <a:xfrm>
              <a:off x="6370638" y="8023225"/>
              <a:ext cx="185738" cy="185738"/>
            </a:xfrm>
            <a:custGeom>
              <a:avLst/>
              <a:gdLst>
                <a:gd name="T0" fmla="*/ 161 w 888"/>
                <a:gd name="T1" fmla="*/ 133 h 890"/>
                <a:gd name="T2" fmla="*/ 133 w 888"/>
                <a:gd name="T3" fmla="*/ 160 h 890"/>
                <a:gd name="T4" fmla="*/ 133 w 888"/>
                <a:gd name="T5" fmla="*/ 729 h 890"/>
                <a:gd name="T6" fmla="*/ 161 w 888"/>
                <a:gd name="T7" fmla="*/ 756 h 890"/>
                <a:gd name="T8" fmla="*/ 888 w 888"/>
                <a:gd name="T9" fmla="*/ 756 h 890"/>
                <a:gd name="T10" fmla="*/ 888 w 888"/>
                <a:gd name="T11" fmla="*/ 890 h 890"/>
                <a:gd name="T12" fmla="*/ 161 w 888"/>
                <a:gd name="T13" fmla="*/ 890 h 890"/>
                <a:gd name="T14" fmla="*/ 0 w 888"/>
                <a:gd name="T15" fmla="*/ 729 h 890"/>
                <a:gd name="T16" fmla="*/ 0 w 888"/>
                <a:gd name="T17" fmla="*/ 160 h 890"/>
                <a:gd name="T18" fmla="*/ 161 w 888"/>
                <a:gd name="T19" fmla="*/ 0 h 890"/>
                <a:gd name="T20" fmla="*/ 888 w 888"/>
                <a:gd name="T21" fmla="*/ 0 h 890"/>
                <a:gd name="T22" fmla="*/ 888 w 888"/>
                <a:gd name="T23" fmla="*/ 133 h 890"/>
                <a:gd name="T24" fmla="*/ 161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1" y="133"/>
                  </a:moveTo>
                  <a:cubicBezTo>
                    <a:pt x="146" y="133"/>
                    <a:pt x="133" y="145"/>
                    <a:pt x="133" y="160"/>
                  </a:cubicBezTo>
                  <a:cubicBezTo>
                    <a:pt x="133" y="729"/>
                    <a:pt x="133" y="729"/>
                    <a:pt x="133" y="729"/>
                  </a:cubicBezTo>
                  <a:cubicBezTo>
                    <a:pt x="133" y="744"/>
                    <a:pt x="146" y="756"/>
                    <a:pt x="161" y="756"/>
                  </a:cubicBezTo>
                  <a:cubicBezTo>
                    <a:pt x="888" y="756"/>
                    <a:pt x="888" y="756"/>
                    <a:pt x="888" y="756"/>
                  </a:cubicBezTo>
                  <a:cubicBezTo>
                    <a:pt x="888" y="890"/>
                    <a:pt x="888" y="890"/>
                    <a:pt x="888" y="890"/>
                  </a:cubicBezTo>
                  <a:cubicBezTo>
                    <a:pt x="161" y="890"/>
                    <a:pt x="161" y="890"/>
                    <a:pt x="161" y="890"/>
                  </a:cubicBezTo>
                  <a:cubicBezTo>
                    <a:pt x="72" y="890"/>
                    <a:pt x="0" y="818"/>
                    <a:pt x="0" y="729"/>
                  </a:cubicBezTo>
                  <a:cubicBezTo>
                    <a:pt x="0" y="160"/>
                    <a:pt x="0" y="160"/>
                    <a:pt x="0" y="160"/>
                  </a:cubicBezTo>
                  <a:cubicBezTo>
                    <a:pt x="0" y="71"/>
                    <a:pt x="72" y="0"/>
                    <a:pt x="161" y="0"/>
                  </a:cubicBezTo>
                  <a:cubicBezTo>
                    <a:pt x="888" y="0"/>
                    <a:pt x="888" y="0"/>
                    <a:pt x="888" y="0"/>
                  </a:cubicBezTo>
                  <a:cubicBezTo>
                    <a:pt x="888" y="133"/>
                    <a:pt x="888" y="133"/>
                    <a:pt x="888" y="133"/>
                  </a:cubicBezTo>
                  <a:lnTo>
                    <a:pt x="161"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3"/>
            <p:cNvSpPr>
              <a:spLocks/>
            </p:cNvSpPr>
            <p:nvPr/>
          </p:nvSpPr>
          <p:spPr bwMode="auto">
            <a:xfrm>
              <a:off x="6610350" y="8023225"/>
              <a:ext cx="188913" cy="185738"/>
            </a:xfrm>
            <a:custGeom>
              <a:avLst/>
              <a:gdLst>
                <a:gd name="T0" fmla="*/ 119 w 119"/>
                <a:gd name="T1" fmla="*/ 0 h 117"/>
                <a:gd name="T2" fmla="*/ 119 w 119"/>
                <a:gd name="T3" fmla="*/ 117 h 117"/>
                <a:gd name="T4" fmla="*/ 102 w 119"/>
                <a:gd name="T5" fmla="*/ 117 h 117"/>
                <a:gd name="T6" fmla="*/ 102 w 119"/>
                <a:gd name="T7" fmla="*/ 68 h 117"/>
                <a:gd name="T8" fmla="*/ 17 w 119"/>
                <a:gd name="T9" fmla="*/ 68 h 117"/>
                <a:gd name="T10" fmla="*/ 17 w 119"/>
                <a:gd name="T11" fmla="*/ 117 h 117"/>
                <a:gd name="T12" fmla="*/ 0 w 119"/>
                <a:gd name="T13" fmla="*/ 117 h 117"/>
                <a:gd name="T14" fmla="*/ 0 w 119"/>
                <a:gd name="T15" fmla="*/ 0 h 117"/>
                <a:gd name="T16" fmla="*/ 17 w 119"/>
                <a:gd name="T17" fmla="*/ 0 h 117"/>
                <a:gd name="T18" fmla="*/ 17 w 119"/>
                <a:gd name="T19" fmla="*/ 50 h 117"/>
                <a:gd name="T20" fmla="*/ 102 w 119"/>
                <a:gd name="T21" fmla="*/ 50 h 117"/>
                <a:gd name="T22" fmla="*/ 102 w 119"/>
                <a:gd name="T23" fmla="*/ 0 h 117"/>
                <a:gd name="T24" fmla="*/ 119 w 11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7">
                  <a:moveTo>
                    <a:pt x="119" y="0"/>
                  </a:moveTo>
                  <a:lnTo>
                    <a:pt x="119" y="117"/>
                  </a:lnTo>
                  <a:lnTo>
                    <a:pt x="102" y="117"/>
                  </a:lnTo>
                  <a:lnTo>
                    <a:pt x="102" y="68"/>
                  </a:lnTo>
                  <a:lnTo>
                    <a:pt x="17" y="68"/>
                  </a:lnTo>
                  <a:lnTo>
                    <a:pt x="17" y="117"/>
                  </a:lnTo>
                  <a:lnTo>
                    <a:pt x="0" y="117"/>
                  </a:lnTo>
                  <a:lnTo>
                    <a:pt x="0" y="0"/>
                  </a:lnTo>
                  <a:lnTo>
                    <a:pt x="17" y="0"/>
                  </a:lnTo>
                  <a:lnTo>
                    <a:pt x="17" y="50"/>
                  </a:lnTo>
                  <a:lnTo>
                    <a:pt x="102" y="50"/>
                  </a:lnTo>
                  <a:lnTo>
                    <a:pt x="102" y="0"/>
                  </a:lnTo>
                  <a:lnTo>
                    <a:pt x="119"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4"/>
            <p:cNvSpPr>
              <a:spLocks noEditPoints="1"/>
            </p:cNvSpPr>
            <p:nvPr/>
          </p:nvSpPr>
          <p:spPr bwMode="auto">
            <a:xfrm>
              <a:off x="4525963" y="80232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3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29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3"/>
                    <a:pt x="767" y="133"/>
                    <a:pt x="767" y="133"/>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2"/>
                    <a:pt x="186" y="348"/>
                  </a:cubicBezTo>
                  <a:cubicBezTo>
                    <a:pt x="161" y="348"/>
                    <a:pt x="161" y="348"/>
                    <a:pt x="161" y="348"/>
                  </a:cubicBezTo>
                  <a:cubicBezTo>
                    <a:pt x="72" y="348"/>
                    <a:pt x="0" y="374"/>
                    <a:pt x="0" y="464"/>
                  </a:cubicBezTo>
                  <a:cubicBezTo>
                    <a:pt x="0" y="729"/>
                    <a:pt x="0" y="729"/>
                    <a:pt x="0" y="729"/>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Line 35"/>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Line 36"/>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7"/>
            <p:cNvSpPr>
              <a:spLocks/>
            </p:cNvSpPr>
            <p:nvPr/>
          </p:nvSpPr>
          <p:spPr bwMode="auto">
            <a:xfrm>
              <a:off x="366713" y="8112125"/>
              <a:ext cx="1787525" cy="468313"/>
            </a:xfrm>
            <a:custGeom>
              <a:avLst/>
              <a:gdLst>
                <a:gd name="T0" fmla="*/ 8495 w 8602"/>
                <a:gd name="T1" fmla="*/ 477 h 2249"/>
                <a:gd name="T2" fmla="*/ 8302 w 8602"/>
                <a:gd name="T3" fmla="*/ 304 h 2249"/>
                <a:gd name="T4" fmla="*/ 6821 w 8602"/>
                <a:gd name="T5" fmla="*/ 70 h 2249"/>
                <a:gd name="T6" fmla="*/ 6821 w 8602"/>
                <a:gd name="T7" fmla="*/ 477 h 2249"/>
                <a:gd name="T8" fmla="*/ 6543 w 8602"/>
                <a:gd name="T9" fmla="*/ 477 h 2249"/>
                <a:gd name="T10" fmla="*/ 4990 w 8602"/>
                <a:gd name="T11" fmla="*/ 477 h 2249"/>
                <a:gd name="T12" fmla="*/ 4990 w 8602"/>
                <a:gd name="T13" fmla="*/ 10 h 2249"/>
                <a:gd name="T14" fmla="*/ 3402 w 8602"/>
                <a:gd name="T15" fmla="*/ 10 h 2249"/>
                <a:gd name="T16" fmla="*/ 3402 w 8602"/>
                <a:gd name="T17" fmla="*/ 477 h 2249"/>
                <a:gd name="T18" fmla="*/ 2159 w 8602"/>
                <a:gd name="T19" fmla="*/ 477 h 2249"/>
                <a:gd name="T20" fmla="*/ 2033 w 8602"/>
                <a:gd name="T21" fmla="*/ 477 h 2249"/>
                <a:gd name="T22" fmla="*/ 1577 w 8602"/>
                <a:gd name="T23" fmla="*/ 477 h 2249"/>
                <a:gd name="T24" fmla="*/ 1577 w 8602"/>
                <a:gd name="T25" fmla="*/ 69 h 2249"/>
                <a:gd name="T26" fmla="*/ 262 w 8602"/>
                <a:gd name="T27" fmla="*/ 225 h 2249"/>
                <a:gd name="T28" fmla="*/ 163 w 8602"/>
                <a:gd name="T29" fmla="*/ 306 h 2249"/>
                <a:gd name="T30" fmla="*/ 232 w 8602"/>
                <a:gd name="T31" fmla="*/ 430 h 2249"/>
                <a:gd name="T32" fmla="*/ 250 w 8602"/>
                <a:gd name="T33" fmla="*/ 477 h 2249"/>
                <a:gd name="T34" fmla="*/ 194 w 8602"/>
                <a:gd name="T35" fmla="*/ 547 h 2249"/>
                <a:gd name="T36" fmla="*/ 322 w 8602"/>
                <a:gd name="T37" fmla="*/ 652 h 2249"/>
                <a:gd name="T38" fmla="*/ 21 w 8602"/>
                <a:gd name="T39" fmla="*/ 814 h 2249"/>
                <a:gd name="T40" fmla="*/ 118 w 8602"/>
                <a:gd name="T41" fmla="*/ 990 h 2249"/>
                <a:gd name="T42" fmla="*/ 583 w 8602"/>
                <a:gd name="T43" fmla="*/ 1410 h 2249"/>
                <a:gd name="T44" fmla="*/ 851 w 8602"/>
                <a:gd name="T45" fmla="*/ 1538 h 2249"/>
                <a:gd name="T46" fmla="*/ 722 w 8602"/>
                <a:gd name="T47" fmla="*/ 1552 h 2249"/>
                <a:gd name="T48" fmla="*/ 573 w 8602"/>
                <a:gd name="T49" fmla="*/ 1587 h 2249"/>
                <a:gd name="T50" fmla="*/ 603 w 8602"/>
                <a:gd name="T51" fmla="*/ 1688 h 2249"/>
                <a:gd name="T52" fmla="*/ 504 w 8602"/>
                <a:gd name="T53" fmla="*/ 1769 h 2249"/>
                <a:gd name="T54" fmla="*/ 637 w 8602"/>
                <a:gd name="T55" fmla="*/ 1827 h 2249"/>
                <a:gd name="T56" fmla="*/ 888 w 8602"/>
                <a:gd name="T57" fmla="*/ 1841 h 2249"/>
                <a:gd name="T58" fmla="*/ 1110 w 8602"/>
                <a:gd name="T59" fmla="*/ 1977 h 2249"/>
                <a:gd name="T60" fmla="*/ 1283 w 8602"/>
                <a:gd name="T61" fmla="*/ 2029 h 2249"/>
                <a:gd name="T62" fmla="*/ 5307 w 8602"/>
                <a:gd name="T63" fmla="*/ 1500 h 2249"/>
                <a:gd name="T64" fmla="*/ 4807 w 8602"/>
                <a:gd name="T65" fmla="*/ 1422 h 2249"/>
                <a:gd name="T66" fmla="*/ 4037 w 8602"/>
                <a:gd name="T67" fmla="*/ 1371 h 2249"/>
                <a:gd name="T68" fmla="*/ 6560 w 8602"/>
                <a:gd name="T69" fmla="*/ 1351 h 2249"/>
                <a:gd name="T70" fmla="*/ 6321 w 8602"/>
                <a:gd name="T71" fmla="*/ 1402 h 2249"/>
                <a:gd name="T72" fmla="*/ 6817 w 8602"/>
                <a:gd name="T73" fmla="*/ 1506 h 2249"/>
                <a:gd name="T74" fmla="*/ 7033 w 8602"/>
                <a:gd name="T75" fmla="*/ 1583 h 2249"/>
                <a:gd name="T76" fmla="*/ 6820 w 8602"/>
                <a:gd name="T77" fmla="*/ 1615 h 2249"/>
                <a:gd name="T78" fmla="*/ 6959 w 8602"/>
                <a:gd name="T79" fmla="*/ 1647 h 2249"/>
                <a:gd name="T80" fmla="*/ 5330 w 8602"/>
                <a:gd name="T81" fmla="*/ 1728 h 2249"/>
                <a:gd name="T82" fmla="*/ 4648 w 8602"/>
                <a:gd name="T83" fmla="*/ 1774 h 2249"/>
                <a:gd name="T84" fmla="*/ 5065 w 8602"/>
                <a:gd name="T85" fmla="*/ 1925 h 2249"/>
                <a:gd name="T86" fmla="*/ 7653 w 8602"/>
                <a:gd name="T87" fmla="*/ 2191 h 2249"/>
                <a:gd name="T88" fmla="*/ 8000 w 8602"/>
                <a:gd name="T89" fmla="*/ 2048 h 2249"/>
                <a:gd name="T90" fmla="*/ 7938 w 8602"/>
                <a:gd name="T91" fmla="*/ 1849 h 2249"/>
                <a:gd name="T92" fmla="*/ 7924 w 8602"/>
                <a:gd name="T93" fmla="*/ 1776 h 2249"/>
                <a:gd name="T94" fmla="*/ 8103 w 8602"/>
                <a:gd name="T95" fmla="*/ 1757 h 2249"/>
                <a:gd name="T96" fmla="*/ 8163 w 8602"/>
                <a:gd name="T97" fmla="*/ 1732 h 2249"/>
                <a:gd name="T98" fmla="*/ 8361 w 8602"/>
                <a:gd name="T99" fmla="*/ 1639 h 2249"/>
                <a:gd name="T100" fmla="*/ 8438 w 8602"/>
                <a:gd name="T101" fmla="*/ 1363 h 2249"/>
                <a:gd name="T102" fmla="*/ 8331 w 8602"/>
                <a:gd name="T103" fmla="*/ 1289 h 2249"/>
                <a:gd name="T104" fmla="*/ 8370 w 8602"/>
                <a:gd name="T105" fmla="*/ 1155 h 2249"/>
                <a:gd name="T106" fmla="*/ 8188 w 8602"/>
                <a:gd name="T107" fmla="*/ 1105 h 2249"/>
                <a:gd name="T108" fmla="*/ 8230 w 8602"/>
                <a:gd name="T109" fmla="*/ 994 h 2249"/>
                <a:gd name="T110" fmla="*/ 8422 w 8602"/>
                <a:gd name="T111" fmla="*/ 840 h 2249"/>
                <a:gd name="T112" fmla="*/ 8495 w 8602"/>
                <a:gd name="T113" fmla="*/ 477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2" h="2249">
                  <a:moveTo>
                    <a:pt x="8495" y="477"/>
                  </a:moveTo>
                  <a:cubicBezTo>
                    <a:pt x="8581" y="397"/>
                    <a:pt x="8302" y="304"/>
                    <a:pt x="8302" y="304"/>
                  </a:cubicBezTo>
                  <a:cubicBezTo>
                    <a:pt x="8302" y="304"/>
                    <a:pt x="8004" y="166"/>
                    <a:pt x="6821" y="70"/>
                  </a:cubicBezTo>
                  <a:cubicBezTo>
                    <a:pt x="6821" y="477"/>
                    <a:pt x="6821" y="477"/>
                    <a:pt x="6821" y="477"/>
                  </a:cubicBezTo>
                  <a:cubicBezTo>
                    <a:pt x="6543" y="477"/>
                    <a:pt x="6543" y="477"/>
                    <a:pt x="6543" y="477"/>
                  </a:cubicBezTo>
                  <a:cubicBezTo>
                    <a:pt x="4990" y="477"/>
                    <a:pt x="4990" y="477"/>
                    <a:pt x="4990" y="477"/>
                  </a:cubicBezTo>
                  <a:cubicBezTo>
                    <a:pt x="4990" y="10"/>
                    <a:pt x="4990" y="10"/>
                    <a:pt x="4990" y="10"/>
                  </a:cubicBezTo>
                  <a:cubicBezTo>
                    <a:pt x="4625" y="0"/>
                    <a:pt x="3905" y="4"/>
                    <a:pt x="3402" y="10"/>
                  </a:cubicBezTo>
                  <a:cubicBezTo>
                    <a:pt x="3402" y="477"/>
                    <a:pt x="3402" y="477"/>
                    <a:pt x="3402" y="477"/>
                  </a:cubicBezTo>
                  <a:cubicBezTo>
                    <a:pt x="2159" y="477"/>
                    <a:pt x="2159" y="477"/>
                    <a:pt x="2159" y="477"/>
                  </a:cubicBezTo>
                  <a:cubicBezTo>
                    <a:pt x="2033" y="477"/>
                    <a:pt x="2033" y="477"/>
                    <a:pt x="2033" y="477"/>
                  </a:cubicBezTo>
                  <a:cubicBezTo>
                    <a:pt x="1577" y="477"/>
                    <a:pt x="1577" y="477"/>
                    <a:pt x="1577" y="477"/>
                  </a:cubicBezTo>
                  <a:cubicBezTo>
                    <a:pt x="1577" y="69"/>
                    <a:pt x="1577" y="69"/>
                    <a:pt x="1577" y="69"/>
                  </a:cubicBezTo>
                  <a:cubicBezTo>
                    <a:pt x="784" y="123"/>
                    <a:pt x="262" y="225"/>
                    <a:pt x="262" y="225"/>
                  </a:cubicBezTo>
                  <a:cubicBezTo>
                    <a:pt x="262" y="225"/>
                    <a:pt x="174" y="298"/>
                    <a:pt x="163" y="306"/>
                  </a:cubicBezTo>
                  <a:cubicBezTo>
                    <a:pt x="64" y="372"/>
                    <a:pt x="165" y="397"/>
                    <a:pt x="232" y="430"/>
                  </a:cubicBezTo>
                  <a:cubicBezTo>
                    <a:pt x="258" y="443"/>
                    <a:pt x="260" y="450"/>
                    <a:pt x="250" y="477"/>
                  </a:cubicBezTo>
                  <a:cubicBezTo>
                    <a:pt x="243" y="498"/>
                    <a:pt x="182" y="510"/>
                    <a:pt x="194" y="547"/>
                  </a:cubicBezTo>
                  <a:cubicBezTo>
                    <a:pt x="218" y="624"/>
                    <a:pt x="329" y="550"/>
                    <a:pt x="322" y="652"/>
                  </a:cubicBezTo>
                  <a:cubicBezTo>
                    <a:pt x="314" y="771"/>
                    <a:pt x="48" y="703"/>
                    <a:pt x="21" y="814"/>
                  </a:cubicBezTo>
                  <a:cubicBezTo>
                    <a:pt x="0" y="902"/>
                    <a:pt x="119" y="821"/>
                    <a:pt x="118" y="990"/>
                  </a:cubicBezTo>
                  <a:cubicBezTo>
                    <a:pt x="116" y="1157"/>
                    <a:pt x="239" y="1325"/>
                    <a:pt x="583" y="1410"/>
                  </a:cubicBezTo>
                  <a:cubicBezTo>
                    <a:pt x="665" y="1430"/>
                    <a:pt x="1048" y="1424"/>
                    <a:pt x="851" y="1538"/>
                  </a:cubicBezTo>
                  <a:cubicBezTo>
                    <a:pt x="827" y="1551"/>
                    <a:pt x="748" y="1549"/>
                    <a:pt x="722" y="1552"/>
                  </a:cubicBezTo>
                  <a:cubicBezTo>
                    <a:pt x="684" y="1556"/>
                    <a:pt x="597" y="1552"/>
                    <a:pt x="573" y="1587"/>
                  </a:cubicBezTo>
                  <a:cubicBezTo>
                    <a:pt x="536" y="1640"/>
                    <a:pt x="615" y="1639"/>
                    <a:pt x="603" y="1688"/>
                  </a:cubicBezTo>
                  <a:cubicBezTo>
                    <a:pt x="558" y="1694"/>
                    <a:pt x="462" y="1693"/>
                    <a:pt x="504" y="1769"/>
                  </a:cubicBezTo>
                  <a:cubicBezTo>
                    <a:pt x="526" y="1808"/>
                    <a:pt x="597" y="1829"/>
                    <a:pt x="637" y="1827"/>
                  </a:cubicBezTo>
                  <a:cubicBezTo>
                    <a:pt x="851" y="1815"/>
                    <a:pt x="821" y="1834"/>
                    <a:pt x="888" y="1841"/>
                  </a:cubicBezTo>
                  <a:cubicBezTo>
                    <a:pt x="769" y="1865"/>
                    <a:pt x="660" y="1989"/>
                    <a:pt x="1110" y="1977"/>
                  </a:cubicBezTo>
                  <a:cubicBezTo>
                    <a:pt x="1120" y="2045"/>
                    <a:pt x="1242" y="2038"/>
                    <a:pt x="1283" y="2029"/>
                  </a:cubicBezTo>
                  <a:cubicBezTo>
                    <a:pt x="4087" y="1408"/>
                    <a:pt x="5299" y="1673"/>
                    <a:pt x="5307" y="1500"/>
                  </a:cubicBezTo>
                  <a:cubicBezTo>
                    <a:pt x="5268" y="1416"/>
                    <a:pt x="4873" y="1425"/>
                    <a:pt x="4807" y="1422"/>
                  </a:cubicBezTo>
                  <a:cubicBezTo>
                    <a:pt x="4551" y="1410"/>
                    <a:pt x="4006" y="1437"/>
                    <a:pt x="4037" y="1371"/>
                  </a:cubicBezTo>
                  <a:cubicBezTo>
                    <a:pt x="4051" y="1218"/>
                    <a:pt x="6893" y="1256"/>
                    <a:pt x="6560" y="1351"/>
                  </a:cubicBezTo>
                  <a:cubicBezTo>
                    <a:pt x="6545" y="1355"/>
                    <a:pt x="6345" y="1389"/>
                    <a:pt x="6321" y="1402"/>
                  </a:cubicBezTo>
                  <a:cubicBezTo>
                    <a:pt x="6166" y="1484"/>
                    <a:pt x="6756" y="1500"/>
                    <a:pt x="6817" y="1506"/>
                  </a:cubicBezTo>
                  <a:cubicBezTo>
                    <a:pt x="6888" y="1512"/>
                    <a:pt x="7064" y="1507"/>
                    <a:pt x="7033" y="1583"/>
                  </a:cubicBezTo>
                  <a:cubicBezTo>
                    <a:pt x="7023" y="1607"/>
                    <a:pt x="6811" y="1581"/>
                    <a:pt x="6820" y="1615"/>
                  </a:cubicBezTo>
                  <a:cubicBezTo>
                    <a:pt x="6828" y="1643"/>
                    <a:pt x="6947" y="1628"/>
                    <a:pt x="6959" y="1647"/>
                  </a:cubicBezTo>
                  <a:cubicBezTo>
                    <a:pt x="7045" y="1782"/>
                    <a:pt x="5914" y="1715"/>
                    <a:pt x="5330" y="1728"/>
                  </a:cubicBezTo>
                  <a:cubicBezTo>
                    <a:pt x="5158" y="1731"/>
                    <a:pt x="4823" y="1750"/>
                    <a:pt x="4648" y="1774"/>
                  </a:cubicBezTo>
                  <a:cubicBezTo>
                    <a:pt x="4353" y="1814"/>
                    <a:pt x="4605" y="1883"/>
                    <a:pt x="5065" y="1925"/>
                  </a:cubicBezTo>
                  <a:cubicBezTo>
                    <a:pt x="5311" y="1948"/>
                    <a:pt x="6578" y="2050"/>
                    <a:pt x="7653" y="2191"/>
                  </a:cubicBezTo>
                  <a:cubicBezTo>
                    <a:pt x="7976" y="2249"/>
                    <a:pt x="8073" y="2091"/>
                    <a:pt x="8000" y="2048"/>
                  </a:cubicBezTo>
                  <a:cubicBezTo>
                    <a:pt x="7959" y="2023"/>
                    <a:pt x="8136" y="1934"/>
                    <a:pt x="7938" y="1849"/>
                  </a:cubicBezTo>
                  <a:cubicBezTo>
                    <a:pt x="7812" y="1795"/>
                    <a:pt x="7916" y="1774"/>
                    <a:pt x="7924" y="1776"/>
                  </a:cubicBezTo>
                  <a:cubicBezTo>
                    <a:pt x="7942" y="1782"/>
                    <a:pt x="8198" y="1843"/>
                    <a:pt x="8103" y="1757"/>
                  </a:cubicBezTo>
                  <a:cubicBezTo>
                    <a:pt x="8042" y="1701"/>
                    <a:pt x="8145" y="1734"/>
                    <a:pt x="8163" y="1732"/>
                  </a:cubicBezTo>
                  <a:cubicBezTo>
                    <a:pt x="8402" y="1714"/>
                    <a:pt x="8346" y="1624"/>
                    <a:pt x="8361" y="1639"/>
                  </a:cubicBezTo>
                  <a:cubicBezTo>
                    <a:pt x="8290" y="1569"/>
                    <a:pt x="8482" y="1519"/>
                    <a:pt x="8438" y="1363"/>
                  </a:cubicBezTo>
                  <a:cubicBezTo>
                    <a:pt x="8425" y="1318"/>
                    <a:pt x="8151" y="1327"/>
                    <a:pt x="8331" y="1289"/>
                  </a:cubicBezTo>
                  <a:cubicBezTo>
                    <a:pt x="8351" y="1285"/>
                    <a:pt x="8602" y="1292"/>
                    <a:pt x="8370" y="1155"/>
                  </a:cubicBezTo>
                  <a:cubicBezTo>
                    <a:pt x="8316" y="1124"/>
                    <a:pt x="8265" y="1122"/>
                    <a:pt x="8188" y="1105"/>
                  </a:cubicBezTo>
                  <a:cubicBezTo>
                    <a:pt x="8016" y="1066"/>
                    <a:pt x="8145" y="979"/>
                    <a:pt x="8230" y="994"/>
                  </a:cubicBezTo>
                  <a:cubicBezTo>
                    <a:pt x="8335" y="1011"/>
                    <a:pt x="8440" y="942"/>
                    <a:pt x="8422" y="840"/>
                  </a:cubicBezTo>
                  <a:cubicBezTo>
                    <a:pt x="8400" y="701"/>
                    <a:pt x="8353" y="504"/>
                    <a:pt x="8495" y="477"/>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8"/>
            <p:cNvSpPr>
              <a:spLocks/>
            </p:cNvSpPr>
            <p:nvPr/>
          </p:nvSpPr>
          <p:spPr bwMode="auto">
            <a:xfrm>
              <a:off x="750888" y="7346950"/>
              <a:ext cx="976313" cy="865188"/>
            </a:xfrm>
            <a:custGeom>
              <a:avLst/>
              <a:gdLst>
                <a:gd name="T0" fmla="*/ 0 w 615"/>
                <a:gd name="T1" fmla="*/ 0 h 545"/>
                <a:gd name="T2" fmla="*/ 0 w 615"/>
                <a:gd name="T3" fmla="*/ 545 h 545"/>
                <a:gd name="T4" fmla="*/ 203 w 615"/>
                <a:gd name="T5" fmla="*/ 545 h 545"/>
                <a:gd name="T6" fmla="*/ 203 w 615"/>
                <a:gd name="T7" fmla="*/ 205 h 545"/>
                <a:gd name="T8" fmla="*/ 411 w 615"/>
                <a:gd name="T9" fmla="*/ 205 h 545"/>
                <a:gd name="T10" fmla="*/ 411 w 615"/>
                <a:gd name="T11" fmla="*/ 545 h 545"/>
                <a:gd name="T12" fmla="*/ 615 w 615"/>
                <a:gd name="T13" fmla="*/ 545 h 545"/>
                <a:gd name="T14" fmla="*/ 615 w 615"/>
                <a:gd name="T15" fmla="*/ 0 h 545"/>
                <a:gd name="T16" fmla="*/ 0 w 61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45">
                  <a:moveTo>
                    <a:pt x="0" y="0"/>
                  </a:moveTo>
                  <a:lnTo>
                    <a:pt x="0" y="545"/>
                  </a:lnTo>
                  <a:lnTo>
                    <a:pt x="203" y="545"/>
                  </a:lnTo>
                  <a:lnTo>
                    <a:pt x="203" y="205"/>
                  </a:lnTo>
                  <a:lnTo>
                    <a:pt x="411" y="205"/>
                  </a:lnTo>
                  <a:lnTo>
                    <a:pt x="411" y="545"/>
                  </a:lnTo>
                  <a:lnTo>
                    <a:pt x="615" y="545"/>
                  </a:lnTo>
                  <a:lnTo>
                    <a:pt x="615" y="0"/>
                  </a:lnTo>
                  <a:lnTo>
                    <a:pt x="0"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6488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tner grijs">
    <p:spTree>
      <p:nvGrpSpPr>
        <p:cNvPr id="1" name=""/>
        <p:cNvGrpSpPr/>
        <p:nvPr/>
      </p:nvGrpSpPr>
      <p:grpSpPr>
        <a:xfrm>
          <a:off x="0" y="0"/>
          <a:ext cx="0" cy="0"/>
          <a:chOff x="0" y="0"/>
          <a:chExt cx="0" cy="0"/>
        </a:xfrm>
      </p:grpSpPr>
      <p:sp>
        <p:nvSpPr>
          <p:cNvPr id="8" name="Rechthoek 7"/>
          <p:cNvSpPr/>
          <p:nvPr userDrawn="1"/>
        </p:nvSpPr>
        <p:spPr>
          <a:xfrm>
            <a:off x="1527454" y="763270"/>
            <a:ext cx="39713795" cy="446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7455" y="1272706"/>
            <a:ext cx="39714909" cy="2140254"/>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527454" y="3538124"/>
            <a:ext cx="39717861" cy="902455"/>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cxnSp>
        <p:nvCxnSpPr>
          <p:cNvPr id="5" name="Rechte verbindingslijn 4"/>
          <p:cNvCxnSpPr/>
          <p:nvPr userDrawn="1"/>
        </p:nvCxnSpPr>
        <p:spPr>
          <a:xfrm>
            <a:off x="1527454" y="6923523"/>
            <a:ext cx="3971379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969934" y="5746977"/>
            <a:ext cx="11089120" cy="114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9" name="Groep 8"/>
          <p:cNvGrpSpPr>
            <a:grpSpLocks noChangeAspect="1"/>
          </p:cNvGrpSpPr>
          <p:nvPr userDrawn="1"/>
        </p:nvGrpSpPr>
        <p:grpSpPr>
          <a:xfrm>
            <a:off x="1516692" y="5965739"/>
            <a:ext cx="7934845" cy="763624"/>
            <a:chOff x="366713" y="7346950"/>
            <a:chExt cx="6432550" cy="1233488"/>
          </a:xfrm>
        </p:grpSpPr>
        <p:sp>
          <p:nvSpPr>
            <p:cNvPr id="10" name="Freeform 6"/>
            <p:cNvSpPr>
              <a:spLocks/>
            </p:cNvSpPr>
            <p:nvPr/>
          </p:nvSpPr>
          <p:spPr bwMode="auto">
            <a:xfrm>
              <a:off x="2311400" y="7464425"/>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p:nvSpPr>
          <p:spPr bwMode="auto">
            <a:xfrm>
              <a:off x="3384550" y="7464425"/>
              <a:ext cx="312738" cy="312738"/>
            </a:xfrm>
            <a:custGeom>
              <a:avLst/>
              <a:gdLst>
                <a:gd name="T0" fmla="*/ 1504 w 1504"/>
                <a:gd name="T1" fmla="*/ 408 h 1505"/>
                <a:gd name="T2" fmla="*/ 1226 w 1504"/>
                <a:gd name="T3" fmla="*/ 408 h 1505"/>
                <a:gd name="T4" fmla="*/ 1226 w 1504"/>
                <a:gd name="T5" fmla="*/ 291 h 1505"/>
                <a:gd name="T6" fmla="*/ 1212 w 1504"/>
                <a:gd name="T7" fmla="*/ 276 h 1505"/>
                <a:gd name="T8" fmla="*/ 290 w 1504"/>
                <a:gd name="T9" fmla="*/ 276 h 1505"/>
                <a:gd name="T10" fmla="*/ 275 w 1504"/>
                <a:gd name="T11" fmla="*/ 291 h 1505"/>
                <a:gd name="T12" fmla="*/ 275 w 1504"/>
                <a:gd name="T13" fmla="*/ 1215 h 1505"/>
                <a:gd name="T14" fmla="*/ 290 w 1504"/>
                <a:gd name="T15" fmla="*/ 1229 h 1505"/>
                <a:gd name="T16" fmla="*/ 1212 w 1504"/>
                <a:gd name="T17" fmla="*/ 1229 h 1505"/>
                <a:gd name="T18" fmla="*/ 1226 w 1504"/>
                <a:gd name="T19" fmla="*/ 1215 h 1505"/>
                <a:gd name="T20" fmla="*/ 1226 w 1504"/>
                <a:gd name="T21" fmla="*/ 931 h 1505"/>
                <a:gd name="T22" fmla="*/ 886 w 1504"/>
                <a:gd name="T23" fmla="*/ 931 h 1505"/>
                <a:gd name="T24" fmla="*/ 886 w 1504"/>
                <a:gd name="T25" fmla="*/ 655 h 1505"/>
                <a:gd name="T26" fmla="*/ 1504 w 1504"/>
                <a:gd name="T27" fmla="*/ 655 h 1505"/>
                <a:gd name="T28" fmla="*/ 1504 w 1504"/>
                <a:gd name="T29" fmla="*/ 1215 h 1505"/>
                <a:gd name="T30" fmla="*/ 1212 w 1504"/>
                <a:gd name="T31" fmla="*/ 1505 h 1505"/>
                <a:gd name="T32" fmla="*/ 290 w 1504"/>
                <a:gd name="T33" fmla="*/ 1505 h 1505"/>
                <a:gd name="T34" fmla="*/ 0 w 1504"/>
                <a:gd name="T35" fmla="*/ 1215 h 1505"/>
                <a:gd name="T36" fmla="*/ 0 w 1504"/>
                <a:gd name="T37" fmla="*/ 291 h 1505"/>
                <a:gd name="T38" fmla="*/ 290 w 1504"/>
                <a:gd name="T39" fmla="*/ 0 h 1505"/>
                <a:gd name="T40" fmla="*/ 1212 w 1504"/>
                <a:gd name="T41" fmla="*/ 0 h 1505"/>
                <a:gd name="T42" fmla="*/ 1504 w 1504"/>
                <a:gd name="T43" fmla="*/ 291 h 1505"/>
                <a:gd name="T44" fmla="*/ 1504 w 1504"/>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4" h="1505">
                  <a:moveTo>
                    <a:pt x="1504" y="408"/>
                  </a:moveTo>
                  <a:cubicBezTo>
                    <a:pt x="1226" y="408"/>
                    <a:pt x="1226" y="408"/>
                    <a:pt x="1226" y="408"/>
                  </a:cubicBezTo>
                  <a:cubicBezTo>
                    <a:pt x="1226" y="291"/>
                    <a:pt x="1226" y="291"/>
                    <a:pt x="1226" y="291"/>
                  </a:cubicBezTo>
                  <a:cubicBezTo>
                    <a:pt x="1226" y="282"/>
                    <a:pt x="1220" y="276"/>
                    <a:pt x="1212" y="276"/>
                  </a:cubicBezTo>
                  <a:cubicBezTo>
                    <a:pt x="290" y="276"/>
                    <a:pt x="290" y="276"/>
                    <a:pt x="290" y="276"/>
                  </a:cubicBezTo>
                  <a:cubicBezTo>
                    <a:pt x="282" y="276"/>
                    <a:pt x="275" y="282"/>
                    <a:pt x="275" y="291"/>
                  </a:cubicBezTo>
                  <a:cubicBezTo>
                    <a:pt x="275" y="1215"/>
                    <a:pt x="275" y="1215"/>
                    <a:pt x="275" y="1215"/>
                  </a:cubicBezTo>
                  <a:cubicBezTo>
                    <a:pt x="275" y="1223"/>
                    <a:pt x="282" y="1229"/>
                    <a:pt x="290" y="1229"/>
                  </a:cubicBezTo>
                  <a:cubicBezTo>
                    <a:pt x="1212" y="1229"/>
                    <a:pt x="1212" y="1229"/>
                    <a:pt x="1212" y="1229"/>
                  </a:cubicBezTo>
                  <a:cubicBezTo>
                    <a:pt x="1220" y="1229"/>
                    <a:pt x="1226" y="1223"/>
                    <a:pt x="1226" y="1215"/>
                  </a:cubicBezTo>
                  <a:cubicBezTo>
                    <a:pt x="1226" y="931"/>
                    <a:pt x="1226" y="931"/>
                    <a:pt x="1226" y="931"/>
                  </a:cubicBezTo>
                  <a:cubicBezTo>
                    <a:pt x="886" y="931"/>
                    <a:pt x="886" y="931"/>
                    <a:pt x="886" y="931"/>
                  </a:cubicBezTo>
                  <a:cubicBezTo>
                    <a:pt x="886" y="655"/>
                    <a:pt x="886" y="655"/>
                    <a:pt x="886" y="655"/>
                  </a:cubicBezTo>
                  <a:cubicBezTo>
                    <a:pt x="1504" y="655"/>
                    <a:pt x="1504" y="655"/>
                    <a:pt x="1504" y="655"/>
                  </a:cubicBezTo>
                  <a:cubicBezTo>
                    <a:pt x="1504" y="1215"/>
                    <a:pt x="1504" y="1215"/>
                    <a:pt x="1504" y="1215"/>
                  </a:cubicBezTo>
                  <a:cubicBezTo>
                    <a:pt x="1504" y="1376"/>
                    <a:pt x="1373" y="1505"/>
                    <a:pt x="1212" y="1505"/>
                  </a:cubicBezTo>
                  <a:cubicBezTo>
                    <a:pt x="290" y="1505"/>
                    <a:pt x="290" y="1505"/>
                    <a:pt x="290" y="1505"/>
                  </a:cubicBezTo>
                  <a:cubicBezTo>
                    <a:pt x="129" y="1505"/>
                    <a:pt x="0" y="1376"/>
                    <a:pt x="0" y="1215"/>
                  </a:cubicBezTo>
                  <a:cubicBezTo>
                    <a:pt x="0" y="291"/>
                    <a:pt x="0" y="291"/>
                    <a:pt x="0" y="291"/>
                  </a:cubicBezTo>
                  <a:cubicBezTo>
                    <a:pt x="0" y="130"/>
                    <a:pt x="129" y="0"/>
                    <a:pt x="290" y="0"/>
                  </a:cubicBezTo>
                  <a:cubicBezTo>
                    <a:pt x="1212" y="0"/>
                    <a:pt x="1212" y="0"/>
                    <a:pt x="1212" y="0"/>
                  </a:cubicBezTo>
                  <a:cubicBezTo>
                    <a:pt x="1373" y="0"/>
                    <a:pt x="1504" y="130"/>
                    <a:pt x="1504" y="291"/>
                  </a:cubicBezTo>
                  <a:lnTo>
                    <a:pt x="1504"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8"/>
            <p:cNvSpPr>
              <a:spLocks/>
            </p:cNvSpPr>
            <p:nvPr/>
          </p:nvSpPr>
          <p:spPr bwMode="auto">
            <a:xfrm>
              <a:off x="3881438" y="7464425"/>
              <a:ext cx="287338" cy="312738"/>
            </a:xfrm>
            <a:custGeom>
              <a:avLst/>
              <a:gdLst>
                <a:gd name="T0" fmla="*/ 181 w 181"/>
                <a:gd name="T1" fmla="*/ 36 h 197"/>
                <a:gd name="T2" fmla="*/ 36 w 181"/>
                <a:gd name="T3" fmla="*/ 36 h 197"/>
                <a:gd name="T4" fmla="*/ 36 w 181"/>
                <a:gd name="T5" fmla="*/ 80 h 197"/>
                <a:gd name="T6" fmla="*/ 153 w 181"/>
                <a:gd name="T7" fmla="*/ 80 h 197"/>
                <a:gd name="T8" fmla="*/ 153 w 181"/>
                <a:gd name="T9" fmla="*/ 116 h 197"/>
                <a:gd name="T10" fmla="*/ 36 w 181"/>
                <a:gd name="T11" fmla="*/ 116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6" y="36"/>
                  </a:lnTo>
                  <a:lnTo>
                    <a:pt x="36" y="80"/>
                  </a:lnTo>
                  <a:lnTo>
                    <a:pt x="153" y="80"/>
                  </a:lnTo>
                  <a:lnTo>
                    <a:pt x="153" y="116"/>
                  </a:lnTo>
                  <a:lnTo>
                    <a:pt x="36" y="116"/>
                  </a:lnTo>
                  <a:lnTo>
                    <a:pt x="36"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
            <p:cNvSpPr>
              <a:spLocks/>
            </p:cNvSpPr>
            <p:nvPr/>
          </p:nvSpPr>
          <p:spPr bwMode="auto">
            <a:xfrm>
              <a:off x="4341813"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0"/>
            <p:cNvSpPr>
              <a:spLocks noChangeArrowheads="1"/>
            </p:cNvSpPr>
            <p:nvPr/>
          </p:nvSpPr>
          <p:spPr bwMode="auto">
            <a:xfrm>
              <a:off x="4822825" y="7464425"/>
              <a:ext cx="57150" cy="312738"/>
            </a:xfrm>
            <a:prstGeom prst="rect">
              <a:avLst/>
            </a:prstGeom>
            <a:solidFill>
              <a:srgbClr val="0051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p:nvSpPr>
          <p:spPr bwMode="auto">
            <a:xfrm>
              <a:off x="5057775"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p:nvSpPr>
          <p:spPr bwMode="auto">
            <a:xfrm>
              <a:off x="5540375" y="7464425"/>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p:cNvSpPr>
            <p:nvPr/>
          </p:nvSpPr>
          <p:spPr bwMode="auto">
            <a:xfrm>
              <a:off x="6030913" y="7464425"/>
              <a:ext cx="287338" cy="312738"/>
            </a:xfrm>
            <a:custGeom>
              <a:avLst/>
              <a:gdLst>
                <a:gd name="T0" fmla="*/ 181 w 181"/>
                <a:gd name="T1" fmla="*/ 36 h 197"/>
                <a:gd name="T2" fmla="*/ 37 w 181"/>
                <a:gd name="T3" fmla="*/ 36 h 197"/>
                <a:gd name="T4" fmla="*/ 37 w 181"/>
                <a:gd name="T5" fmla="*/ 80 h 197"/>
                <a:gd name="T6" fmla="*/ 153 w 181"/>
                <a:gd name="T7" fmla="*/ 80 h 197"/>
                <a:gd name="T8" fmla="*/ 153 w 181"/>
                <a:gd name="T9" fmla="*/ 116 h 197"/>
                <a:gd name="T10" fmla="*/ 37 w 181"/>
                <a:gd name="T11" fmla="*/ 116 h 197"/>
                <a:gd name="T12" fmla="*/ 37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7" y="36"/>
                  </a:lnTo>
                  <a:lnTo>
                    <a:pt x="37" y="80"/>
                  </a:lnTo>
                  <a:lnTo>
                    <a:pt x="153" y="80"/>
                  </a:lnTo>
                  <a:lnTo>
                    <a:pt x="153" y="116"/>
                  </a:lnTo>
                  <a:lnTo>
                    <a:pt x="37" y="116"/>
                  </a:lnTo>
                  <a:lnTo>
                    <a:pt x="37"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p:nvSpPr>
          <p:spPr bwMode="auto">
            <a:xfrm>
              <a:off x="6486525" y="7464425"/>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1 w 197"/>
                <a:gd name="T19" fmla="*/ 144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2"/>
                  </a:lnTo>
                  <a:lnTo>
                    <a:pt x="36" y="197"/>
                  </a:lnTo>
                  <a:lnTo>
                    <a:pt x="0" y="197"/>
                  </a:lnTo>
                  <a:lnTo>
                    <a:pt x="0" y="0"/>
                  </a:lnTo>
                  <a:lnTo>
                    <a:pt x="39" y="0"/>
                  </a:lnTo>
                  <a:lnTo>
                    <a:pt x="161" y="144"/>
                  </a:lnTo>
                  <a:lnTo>
                    <a:pt x="161"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5"/>
            <p:cNvSpPr>
              <a:spLocks noEditPoints="1"/>
            </p:cNvSpPr>
            <p:nvPr/>
          </p:nvSpPr>
          <p:spPr bwMode="auto">
            <a:xfrm>
              <a:off x="2865438" y="7464425"/>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p:cNvSpPr>
              <a:spLocks/>
            </p:cNvSpPr>
            <p:nvPr/>
          </p:nvSpPr>
          <p:spPr bwMode="auto">
            <a:xfrm>
              <a:off x="2333625" y="8023225"/>
              <a:ext cx="185738" cy="185738"/>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p:cNvSpPr>
              <a:spLocks/>
            </p:cNvSpPr>
            <p:nvPr/>
          </p:nvSpPr>
          <p:spPr bwMode="auto">
            <a:xfrm>
              <a:off x="2587625" y="8023225"/>
              <a:ext cx="184150" cy="185738"/>
            </a:xfrm>
            <a:custGeom>
              <a:avLst/>
              <a:gdLst>
                <a:gd name="T0" fmla="*/ 99 w 116"/>
                <a:gd name="T1" fmla="*/ 0 h 117"/>
                <a:gd name="T2" fmla="*/ 116 w 116"/>
                <a:gd name="T3" fmla="*/ 0 h 117"/>
                <a:gd name="T4" fmla="*/ 116 w 116"/>
                <a:gd name="T5" fmla="*/ 117 h 117"/>
                <a:gd name="T6" fmla="*/ 96 w 116"/>
                <a:gd name="T7" fmla="*/ 117 h 117"/>
                <a:gd name="T8" fmla="*/ 17 w 116"/>
                <a:gd name="T9" fmla="*/ 24 h 117"/>
                <a:gd name="T10" fmla="*/ 17 w 116"/>
                <a:gd name="T11" fmla="*/ 117 h 117"/>
                <a:gd name="T12" fmla="*/ 0 w 116"/>
                <a:gd name="T13" fmla="*/ 117 h 117"/>
                <a:gd name="T14" fmla="*/ 0 w 116"/>
                <a:gd name="T15" fmla="*/ 0 h 117"/>
                <a:gd name="T16" fmla="*/ 20 w 116"/>
                <a:gd name="T17" fmla="*/ 0 h 117"/>
                <a:gd name="T18" fmla="*/ 99 w 116"/>
                <a:gd name="T19" fmla="*/ 94 h 117"/>
                <a:gd name="T20" fmla="*/ 99 w 11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99" y="0"/>
                  </a:moveTo>
                  <a:lnTo>
                    <a:pt x="116" y="0"/>
                  </a:lnTo>
                  <a:lnTo>
                    <a:pt x="116" y="117"/>
                  </a:lnTo>
                  <a:lnTo>
                    <a:pt x="96" y="117"/>
                  </a:lnTo>
                  <a:lnTo>
                    <a:pt x="17" y="24"/>
                  </a:lnTo>
                  <a:lnTo>
                    <a:pt x="17" y="117"/>
                  </a:lnTo>
                  <a:lnTo>
                    <a:pt x="0" y="117"/>
                  </a:lnTo>
                  <a:lnTo>
                    <a:pt x="0" y="0"/>
                  </a:lnTo>
                  <a:lnTo>
                    <a:pt x="20" y="0"/>
                  </a:lnTo>
                  <a:lnTo>
                    <a:pt x="99" y="94"/>
                  </a:lnTo>
                  <a:lnTo>
                    <a:pt x="99"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8"/>
            <p:cNvSpPr>
              <a:spLocks noChangeArrowheads="1"/>
            </p:cNvSpPr>
            <p:nvPr/>
          </p:nvSpPr>
          <p:spPr bwMode="auto">
            <a:xfrm>
              <a:off x="2841625" y="8023225"/>
              <a:ext cx="28575" cy="185738"/>
            </a:xfrm>
            <a:prstGeom prst="rect">
              <a:avLst/>
            </a:prstGeom>
            <a:solidFill>
              <a:srgbClr val="34B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p:cNvSpPr>
              <a:spLocks/>
            </p:cNvSpPr>
            <p:nvPr/>
          </p:nvSpPr>
          <p:spPr bwMode="auto">
            <a:xfrm>
              <a:off x="2900363" y="8023225"/>
              <a:ext cx="241300" cy="185738"/>
            </a:xfrm>
            <a:custGeom>
              <a:avLst/>
              <a:gdLst>
                <a:gd name="T0" fmla="*/ 132 w 152"/>
                <a:gd name="T1" fmla="*/ 0 h 117"/>
                <a:gd name="T2" fmla="*/ 152 w 152"/>
                <a:gd name="T3" fmla="*/ 0 h 117"/>
                <a:gd name="T4" fmla="*/ 85 w 152"/>
                <a:gd name="T5" fmla="*/ 117 h 117"/>
                <a:gd name="T6" fmla="*/ 68 w 152"/>
                <a:gd name="T7" fmla="*/ 117 h 117"/>
                <a:gd name="T8" fmla="*/ 0 w 152"/>
                <a:gd name="T9" fmla="*/ 0 h 117"/>
                <a:gd name="T10" fmla="*/ 20 w 152"/>
                <a:gd name="T11" fmla="*/ 0 h 117"/>
                <a:gd name="T12" fmla="*/ 76 w 152"/>
                <a:gd name="T13" fmla="*/ 97 h 117"/>
                <a:gd name="T14" fmla="*/ 132 w 152"/>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7">
                  <a:moveTo>
                    <a:pt x="132" y="0"/>
                  </a:moveTo>
                  <a:lnTo>
                    <a:pt x="152" y="0"/>
                  </a:lnTo>
                  <a:lnTo>
                    <a:pt x="85" y="117"/>
                  </a:lnTo>
                  <a:lnTo>
                    <a:pt x="68" y="117"/>
                  </a:lnTo>
                  <a:lnTo>
                    <a:pt x="0" y="0"/>
                  </a:lnTo>
                  <a:lnTo>
                    <a:pt x="20" y="0"/>
                  </a:lnTo>
                  <a:lnTo>
                    <a:pt x="76" y="97"/>
                  </a:lnTo>
                  <a:lnTo>
                    <a:pt x="132"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p:cNvSpPr>
              <a:spLocks/>
            </p:cNvSpPr>
            <p:nvPr/>
          </p:nvSpPr>
          <p:spPr bwMode="auto">
            <a:xfrm>
              <a:off x="3167063"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p:cNvSpPr>
              <a:spLocks noEditPoints="1"/>
            </p:cNvSpPr>
            <p:nvPr/>
          </p:nvSpPr>
          <p:spPr bwMode="auto">
            <a:xfrm>
              <a:off x="3403600" y="8024813"/>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0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0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0"/>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0"/>
                    <a:pt x="757" y="160"/>
                    <a:pt x="757" y="160"/>
                  </a:cubicBezTo>
                  <a:cubicBezTo>
                    <a:pt x="757" y="146"/>
                    <a:pt x="744" y="133"/>
                    <a:pt x="729" y="133"/>
                  </a:cubicBezTo>
                  <a:lnTo>
                    <a:pt x="133"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p:cNvSpPr>
              <a:spLocks noEditPoints="1"/>
            </p:cNvSpPr>
            <p:nvPr/>
          </p:nvSpPr>
          <p:spPr bwMode="auto">
            <a:xfrm>
              <a:off x="4913313" y="8024813"/>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p:cNvSpPr>
              <a:spLocks noEditPoints="1"/>
            </p:cNvSpPr>
            <p:nvPr/>
          </p:nvSpPr>
          <p:spPr bwMode="auto">
            <a:xfrm>
              <a:off x="6122988" y="8024813"/>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p:cNvSpPr>
              <a:spLocks/>
            </p:cNvSpPr>
            <p:nvPr/>
          </p:nvSpPr>
          <p:spPr bwMode="auto">
            <a:xfrm>
              <a:off x="3656013" y="8023225"/>
              <a:ext cx="184150" cy="185738"/>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3 w 890"/>
                <a:gd name="T11" fmla="*/ 160 h 890"/>
                <a:gd name="T12" fmla="*/ 133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30"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5"/>
            <p:cNvSpPr>
              <a:spLocks noChangeArrowheads="1"/>
            </p:cNvSpPr>
            <p:nvPr/>
          </p:nvSpPr>
          <p:spPr bwMode="auto">
            <a:xfrm>
              <a:off x="3908425" y="8023225"/>
              <a:ext cx="28575" cy="185738"/>
            </a:xfrm>
            <a:prstGeom prst="rect">
              <a:avLst/>
            </a:prstGeom>
            <a:solidFill>
              <a:srgbClr val="34B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p:cNvSpPr>
              <a:spLocks/>
            </p:cNvSpPr>
            <p:nvPr/>
          </p:nvSpPr>
          <p:spPr bwMode="auto">
            <a:xfrm>
              <a:off x="3981450" y="8023225"/>
              <a:ext cx="185738" cy="185738"/>
            </a:xfrm>
            <a:custGeom>
              <a:avLst/>
              <a:gdLst>
                <a:gd name="T0" fmla="*/ 117 w 117"/>
                <a:gd name="T1" fmla="*/ 0 h 117"/>
                <a:gd name="T2" fmla="*/ 117 w 117"/>
                <a:gd name="T3" fmla="*/ 18 h 117"/>
                <a:gd name="T4" fmla="*/ 67 w 117"/>
                <a:gd name="T5" fmla="*/ 18 h 117"/>
                <a:gd name="T6" fmla="*/ 67 w 117"/>
                <a:gd name="T7" fmla="*/ 117 h 117"/>
                <a:gd name="T8" fmla="*/ 50 w 117"/>
                <a:gd name="T9" fmla="*/ 117 h 117"/>
                <a:gd name="T10" fmla="*/ 50 w 117"/>
                <a:gd name="T11" fmla="*/ 18 h 117"/>
                <a:gd name="T12" fmla="*/ 0 w 117"/>
                <a:gd name="T13" fmla="*/ 18 h 117"/>
                <a:gd name="T14" fmla="*/ 0 w 117"/>
                <a:gd name="T15" fmla="*/ 0 h 117"/>
                <a:gd name="T16" fmla="*/ 117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0"/>
                  </a:moveTo>
                  <a:lnTo>
                    <a:pt x="117" y="18"/>
                  </a:lnTo>
                  <a:lnTo>
                    <a:pt x="67" y="18"/>
                  </a:lnTo>
                  <a:lnTo>
                    <a:pt x="67" y="117"/>
                  </a:lnTo>
                  <a:lnTo>
                    <a:pt x="50" y="117"/>
                  </a:lnTo>
                  <a:lnTo>
                    <a:pt x="50" y="18"/>
                  </a:lnTo>
                  <a:lnTo>
                    <a:pt x="0" y="18"/>
                  </a:lnTo>
                  <a:lnTo>
                    <a:pt x="0" y="0"/>
                  </a:lnTo>
                  <a:lnTo>
                    <a:pt x="117"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p:nvSpPr>
          <p:spPr bwMode="auto">
            <a:xfrm>
              <a:off x="4186238" y="8023225"/>
              <a:ext cx="198438" cy="185738"/>
            </a:xfrm>
            <a:custGeom>
              <a:avLst/>
              <a:gdLst>
                <a:gd name="T0" fmla="*/ 125 w 125"/>
                <a:gd name="T1" fmla="*/ 0 h 117"/>
                <a:gd name="T2" fmla="*/ 71 w 125"/>
                <a:gd name="T3" fmla="*/ 73 h 117"/>
                <a:gd name="T4" fmla="*/ 71 w 125"/>
                <a:gd name="T5" fmla="*/ 117 h 117"/>
                <a:gd name="T6" fmla="*/ 54 w 125"/>
                <a:gd name="T7" fmla="*/ 117 h 117"/>
                <a:gd name="T8" fmla="*/ 54 w 125"/>
                <a:gd name="T9" fmla="*/ 73 h 117"/>
                <a:gd name="T10" fmla="*/ 0 w 125"/>
                <a:gd name="T11" fmla="*/ 0 h 117"/>
                <a:gd name="T12" fmla="*/ 21 w 125"/>
                <a:gd name="T13" fmla="*/ 0 h 117"/>
                <a:gd name="T14" fmla="*/ 63 w 125"/>
                <a:gd name="T15" fmla="*/ 54 h 117"/>
                <a:gd name="T16" fmla="*/ 104 w 125"/>
                <a:gd name="T17" fmla="*/ 0 h 117"/>
                <a:gd name="T18" fmla="*/ 125 w 12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7">
                  <a:moveTo>
                    <a:pt x="125" y="0"/>
                  </a:moveTo>
                  <a:lnTo>
                    <a:pt x="71" y="73"/>
                  </a:lnTo>
                  <a:lnTo>
                    <a:pt x="71" y="117"/>
                  </a:lnTo>
                  <a:lnTo>
                    <a:pt x="54" y="117"/>
                  </a:lnTo>
                  <a:lnTo>
                    <a:pt x="54" y="73"/>
                  </a:lnTo>
                  <a:lnTo>
                    <a:pt x="0" y="0"/>
                  </a:lnTo>
                  <a:lnTo>
                    <a:pt x="21" y="0"/>
                  </a:lnTo>
                  <a:lnTo>
                    <a:pt x="63" y="54"/>
                  </a:lnTo>
                  <a:lnTo>
                    <a:pt x="104" y="0"/>
                  </a:lnTo>
                  <a:lnTo>
                    <a:pt x="125"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p:nvSpPr>
          <p:spPr bwMode="auto">
            <a:xfrm>
              <a:off x="5165725"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p:nvSpPr>
          <p:spPr bwMode="auto">
            <a:xfrm>
              <a:off x="5392738" y="8023225"/>
              <a:ext cx="184150" cy="185738"/>
            </a:xfrm>
            <a:custGeom>
              <a:avLst/>
              <a:gdLst>
                <a:gd name="T0" fmla="*/ 890 w 890"/>
                <a:gd name="T1" fmla="*/ 212 h 890"/>
                <a:gd name="T2" fmla="*/ 757 w 890"/>
                <a:gd name="T3" fmla="*/ 212 h 890"/>
                <a:gd name="T4" fmla="*/ 757 w 890"/>
                <a:gd name="T5" fmla="*/ 160 h 890"/>
                <a:gd name="T6" fmla="*/ 729 w 890"/>
                <a:gd name="T7" fmla="*/ 133 h 890"/>
                <a:gd name="T8" fmla="*/ 161 w 890"/>
                <a:gd name="T9" fmla="*/ 133 h 890"/>
                <a:gd name="T10" fmla="*/ 133 w 890"/>
                <a:gd name="T11" fmla="*/ 160 h 890"/>
                <a:gd name="T12" fmla="*/ 133 w 890"/>
                <a:gd name="T13" fmla="*/ 351 h 890"/>
                <a:gd name="T14" fmla="*/ 161 w 890"/>
                <a:gd name="T15" fmla="*/ 378 h 890"/>
                <a:gd name="T16" fmla="*/ 729 w 890"/>
                <a:gd name="T17" fmla="*/ 378 h 890"/>
                <a:gd name="T18" fmla="*/ 890 w 890"/>
                <a:gd name="T19" fmla="*/ 539 h 890"/>
                <a:gd name="T20" fmla="*/ 890 w 890"/>
                <a:gd name="T21" fmla="*/ 729 h 890"/>
                <a:gd name="T22" fmla="*/ 729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29 w 890"/>
                <a:gd name="T37" fmla="*/ 756 h 890"/>
                <a:gd name="T38" fmla="*/ 757 w 890"/>
                <a:gd name="T39" fmla="*/ 729 h 890"/>
                <a:gd name="T40" fmla="*/ 757 w 890"/>
                <a:gd name="T41" fmla="*/ 539 h 890"/>
                <a:gd name="T42" fmla="*/ 729 w 890"/>
                <a:gd name="T43" fmla="*/ 512 h 890"/>
                <a:gd name="T44" fmla="*/ 161 w 890"/>
                <a:gd name="T45" fmla="*/ 512 h 890"/>
                <a:gd name="T46" fmla="*/ 0 w 890"/>
                <a:gd name="T47" fmla="*/ 351 h 890"/>
                <a:gd name="T48" fmla="*/ 0 w 890"/>
                <a:gd name="T49" fmla="*/ 160 h 890"/>
                <a:gd name="T50" fmla="*/ 161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29"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1" y="890"/>
                    <a:pt x="161" y="890"/>
                    <a:pt x="161"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1" y="512"/>
                    <a:pt x="161" y="512"/>
                    <a:pt x="161" y="512"/>
                  </a:cubicBezTo>
                  <a:cubicBezTo>
                    <a:pt x="71" y="512"/>
                    <a:pt x="0" y="440"/>
                    <a:pt x="0" y="351"/>
                  </a:cubicBezTo>
                  <a:cubicBezTo>
                    <a:pt x="0" y="160"/>
                    <a:pt x="0" y="160"/>
                    <a:pt x="0" y="160"/>
                  </a:cubicBezTo>
                  <a:cubicBezTo>
                    <a:pt x="0" y="71"/>
                    <a:pt x="71" y="0"/>
                    <a:pt x="161" y="0"/>
                  </a:cubicBezTo>
                  <a:cubicBezTo>
                    <a:pt x="729" y="0"/>
                    <a:pt x="729" y="0"/>
                    <a:pt x="729" y="0"/>
                  </a:cubicBezTo>
                  <a:cubicBezTo>
                    <a:pt x="818" y="0"/>
                    <a:pt x="890" y="71"/>
                    <a:pt x="890" y="160"/>
                  </a:cubicBezTo>
                  <a:lnTo>
                    <a:pt x="890" y="212"/>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p:nvSpPr>
          <p:spPr bwMode="auto">
            <a:xfrm>
              <a:off x="5645150"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noEditPoints="1"/>
            </p:cNvSpPr>
            <p:nvPr/>
          </p:nvSpPr>
          <p:spPr bwMode="auto">
            <a:xfrm>
              <a:off x="5849938" y="8023225"/>
              <a:ext cx="233363" cy="185738"/>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p:cNvSpPr>
            <p:nvPr/>
          </p:nvSpPr>
          <p:spPr bwMode="auto">
            <a:xfrm>
              <a:off x="6370638" y="8023225"/>
              <a:ext cx="185738" cy="185738"/>
            </a:xfrm>
            <a:custGeom>
              <a:avLst/>
              <a:gdLst>
                <a:gd name="T0" fmla="*/ 161 w 888"/>
                <a:gd name="T1" fmla="*/ 133 h 890"/>
                <a:gd name="T2" fmla="*/ 133 w 888"/>
                <a:gd name="T3" fmla="*/ 160 h 890"/>
                <a:gd name="T4" fmla="*/ 133 w 888"/>
                <a:gd name="T5" fmla="*/ 729 h 890"/>
                <a:gd name="T6" fmla="*/ 161 w 888"/>
                <a:gd name="T7" fmla="*/ 756 h 890"/>
                <a:gd name="T8" fmla="*/ 888 w 888"/>
                <a:gd name="T9" fmla="*/ 756 h 890"/>
                <a:gd name="T10" fmla="*/ 888 w 888"/>
                <a:gd name="T11" fmla="*/ 890 h 890"/>
                <a:gd name="T12" fmla="*/ 161 w 888"/>
                <a:gd name="T13" fmla="*/ 890 h 890"/>
                <a:gd name="T14" fmla="*/ 0 w 888"/>
                <a:gd name="T15" fmla="*/ 729 h 890"/>
                <a:gd name="T16" fmla="*/ 0 w 888"/>
                <a:gd name="T17" fmla="*/ 160 h 890"/>
                <a:gd name="T18" fmla="*/ 161 w 888"/>
                <a:gd name="T19" fmla="*/ 0 h 890"/>
                <a:gd name="T20" fmla="*/ 888 w 888"/>
                <a:gd name="T21" fmla="*/ 0 h 890"/>
                <a:gd name="T22" fmla="*/ 888 w 888"/>
                <a:gd name="T23" fmla="*/ 133 h 890"/>
                <a:gd name="T24" fmla="*/ 161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1" y="133"/>
                  </a:moveTo>
                  <a:cubicBezTo>
                    <a:pt x="146" y="133"/>
                    <a:pt x="133" y="145"/>
                    <a:pt x="133" y="160"/>
                  </a:cubicBezTo>
                  <a:cubicBezTo>
                    <a:pt x="133" y="729"/>
                    <a:pt x="133" y="729"/>
                    <a:pt x="133" y="729"/>
                  </a:cubicBezTo>
                  <a:cubicBezTo>
                    <a:pt x="133" y="744"/>
                    <a:pt x="146" y="756"/>
                    <a:pt x="161" y="756"/>
                  </a:cubicBezTo>
                  <a:cubicBezTo>
                    <a:pt x="888" y="756"/>
                    <a:pt x="888" y="756"/>
                    <a:pt x="888" y="756"/>
                  </a:cubicBezTo>
                  <a:cubicBezTo>
                    <a:pt x="888" y="890"/>
                    <a:pt x="888" y="890"/>
                    <a:pt x="888" y="890"/>
                  </a:cubicBezTo>
                  <a:cubicBezTo>
                    <a:pt x="161" y="890"/>
                    <a:pt x="161" y="890"/>
                    <a:pt x="161" y="890"/>
                  </a:cubicBezTo>
                  <a:cubicBezTo>
                    <a:pt x="72" y="890"/>
                    <a:pt x="0" y="818"/>
                    <a:pt x="0" y="729"/>
                  </a:cubicBezTo>
                  <a:cubicBezTo>
                    <a:pt x="0" y="160"/>
                    <a:pt x="0" y="160"/>
                    <a:pt x="0" y="160"/>
                  </a:cubicBezTo>
                  <a:cubicBezTo>
                    <a:pt x="0" y="71"/>
                    <a:pt x="72" y="0"/>
                    <a:pt x="161" y="0"/>
                  </a:cubicBezTo>
                  <a:cubicBezTo>
                    <a:pt x="888" y="0"/>
                    <a:pt x="888" y="0"/>
                    <a:pt x="888" y="0"/>
                  </a:cubicBezTo>
                  <a:cubicBezTo>
                    <a:pt x="888" y="133"/>
                    <a:pt x="888" y="133"/>
                    <a:pt x="888" y="133"/>
                  </a:cubicBezTo>
                  <a:lnTo>
                    <a:pt x="161" y="133"/>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3"/>
            <p:cNvSpPr>
              <a:spLocks/>
            </p:cNvSpPr>
            <p:nvPr/>
          </p:nvSpPr>
          <p:spPr bwMode="auto">
            <a:xfrm>
              <a:off x="6610350" y="8023225"/>
              <a:ext cx="188913" cy="185738"/>
            </a:xfrm>
            <a:custGeom>
              <a:avLst/>
              <a:gdLst>
                <a:gd name="T0" fmla="*/ 119 w 119"/>
                <a:gd name="T1" fmla="*/ 0 h 117"/>
                <a:gd name="T2" fmla="*/ 119 w 119"/>
                <a:gd name="T3" fmla="*/ 117 h 117"/>
                <a:gd name="T4" fmla="*/ 102 w 119"/>
                <a:gd name="T5" fmla="*/ 117 h 117"/>
                <a:gd name="T6" fmla="*/ 102 w 119"/>
                <a:gd name="T7" fmla="*/ 68 h 117"/>
                <a:gd name="T8" fmla="*/ 17 w 119"/>
                <a:gd name="T9" fmla="*/ 68 h 117"/>
                <a:gd name="T10" fmla="*/ 17 w 119"/>
                <a:gd name="T11" fmla="*/ 117 h 117"/>
                <a:gd name="T12" fmla="*/ 0 w 119"/>
                <a:gd name="T13" fmla="*/ 117 h 117"/>
                <a:gd name="T14" fmla="*/ 0 w 119"/>
                <a:gd name="T15" fmla="*/ 0 h 117"/>
                <a:gd name="T16" fmla="*/ 17 w 119"/>
                <a:gd name="T17" fmla="*/ 0 h 117"/>
                <a:gd name="T18" fmla="*/ 17 w 119"/>
                <a:gd name="T19" fmla="*/ 50 h 117"/>
                <a:gd name="T20" fmla="*/ 102 w 119"/>
                <a:gd name="T21" fmla="*/ 50 h 117"/>
                <a:gd name="T22" fmla="*/ 102 w 119"/>
                <a:gd name="T23" fmla="*/ 0 h 117"/>
                <a:gd name="T24" fmla="*/ 119 w 11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7">
                  <a:moveTo>
                    <a:pt x="119" y="0"/>
                  </a:moveTo>
                  <a:lnTo>
                    <a:pt x="119" y="117"/>
                  </a:lnTo>
                  <a:lnTo>
                    <a:pt x="102" y="117"/>
                  </a:lnTo>
                  <a:lnTo>
                    <a:pt x="102" y="68"/>
                  </a:lnTo>
                  <a:lnTo>
                    <a:pt x="17" y="68"/>
                  </a:lnTo>
                  <a:lnTo>
                    <a:pt x="17" y="117"/>
                  </a:lnTo>
                  <a:lnTo>
                    <a:pt x="0" y="117"/>
                  </a:lnTo>
                  <a:lnTo>
                    <a:pt x="0" y="0"/>
                  </a:lnTo>
                  <a:lnTo>
                    <a:pt x="17" y="0"/>
                  </a:lnTo>
                  <a:lnTo>
                    <a:pt x="17" y="50"/>
                  </a:lnTo>
                  <a:lnTo>
                    <a:pt x="102" y="50"/>
                  </a:lnTo>
                  <a:lnTo>
                    <a:pt x="102" y="0"/>
                  </a:lnTo>
                  <a:lnTo>
                    <a:pt x="119"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4"/>
            <p:cNvSpPr>
              <a:spLocks noEditPoints="1"/>
            </p:cNvSpPr>
            <p:nvPr/>
          </p:nvSpPr>
          <p:spPr bwMode="auto">
            <a:xfrm>
              <a:off x="4525963" y="80232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3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29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3"/>
                    <a:pt x="767" y="133"/>
                    <a:pt x="767" y="133"/>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2"/>
                    <a:pt x="186" y="348"/>
                  </a:cubicBezTo>
                  <a:cubicBezTo>
                    <a:pt x="161" y="348"/>
                    <a:pt x="161" y="348"/>
                    <a:pt x="161" y="348"/>
                  </a:cubicBezTo>
                  <a:cubicBezTo>
                    <a:pt x="72" y="348"/>
                    <a:pt x="0" y="374"/>
                    <a:pt x="0" y="464"/>
                  </a:cubicBezTo>
                  <a:cubicBezTo>
                    <a:pt x="0" y="729"/>
                    <a:pt x="0" y="729"/>
                    <a:pt x="0" y="729"/>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Line 35"/>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Line 36"/>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7"/>
            <p:cNvSpPr>
              <a:spLocks/>
            </p:cNvSpPr>
            <p:nvPr/>
          </p:nvSpPr>
          <p:spPr bwMode="auto">
            <a:xfrm>
              <a:off x="366713" y="8112125"/>
              <a:ext cx="1787525" cy="468313"/>
            </a:xfrm>
            <a:custGeom>
              <a:avLst/>
              <a:gdLst>
                <a:gd name="T0" fmla="*/ 8495 w 8602"/>
                <a:gd name="T1" fmla="*/ 477 h 2249"/>
                <a:gd name="T2" fmla="*/ 8302 w 8602"/>
                <a:gd name="T3" fmla="*/ 304 h 2249"/>
                <a:gd name="T4" fmla="*/ 6821 w 8602"/>
                <a:gd name="T5" fmla="*/ 70 h 2249"/>
                <a:gd name="T6" fmla="*/ 6821 w 8602"/>
                <a:gd name="T7" fmla="*/ 477 h 2249"/>
                <a:gd name="T8" fmla="*/ 6543 w 8602"/>
                <a:gd name="T9" fmla="*/ 477 h 2249"/>
                <a:gd name="T10" fmla="*/ 4990 w 8602"/>
                <a:gd name="T11" fmla="*/ 477 h 2249"/>
                <a:gd name="T12" fmla="*/ 4990 w 8602"/>
                <a:gd name="T13" fmla="*/ 10 h 2249"/>
                <a:gd name="T14" fmla="*/ 3402 w 8602"/>
                <a:gd name="T15" fmla="*/ 10 h 2249"/>
                <a:gd name="T16" fmla="*/ 3402 w 8602"/>
                <a:gd name="T17" fmla="*/ 477 h 2249"/>
                <a:gd name="T18" fmla="*/ 2159 w 8602"/>
                <a:gd name="T19" fmla="*/ 477 h 2249"/>
                <a:gd name="T20" fmla="*/ 2033 w 8602"/>
                <a:gd name="T21" fmla="*/ 477 h 2249"/>
                <a:gd name="T22" fmla="*/ 1577 w 8602"/>
                <a:gd name="T23" fmla="*/ 477 h 2249"/>
                <a:gd name="T24" fmla="*/ 1577 w 8602"/>
                <a:gd name="T25" fmla="*/ 69 h 2249"/>
                <a:gd name="T26" fmla="*/ 262 w 8602"/>
                <a:gd name="T27" fmla="*/ 225 h 2249"/>
                <a:gd name="T28" fmla="*/ 163 w 8602"/>
                <a:gd name="T29" fmla="*/ 306 h 2249"/>
                <a:gd name="T30" fmla="*/ 232 w 8602"/>
                <a:gd name="T31" fmla="*/ 430 h 2249"/>
                <a:gd name="T32" fmla="*/ 250 w 8602"/>
                <a:gd name="T33" fmla="*/ 477 h 2249"/>
                <a:gd name="T34" fmla="*/ 194 w 8602"/>
                <a:gd name="T35" fmla="*/ 547 h 2249"/>
                <a:gd name="T36" fmla="*/ 322 w 8602"/>
                <a:gd name="T37" fmla="*/ 652 h 2249"/>
                <a:gd name="T38" fmla="*/ 21 w 8602"/>
                <a:gd name="T39" fmla="*/ 814 h 2249"/>
                <a:gd name="T40" fmla="*/ 118 w 8602"/>
                <a:gd name="T41" fmla="*/ 990 h 2249"/>
                <a:gd name="T42" fmla="*/ 583 w 8602"/>
                <a:gd name="T43" fmla="*/ 1410 h 2249"/>
                <a:gd name="T44" fmla="*/ 851 w 8602"/>
                <a:gd name="T45" fmla="*/ 1538 h 2249"/>
                <a:gd name="T46" fmla="*/ 722 w 8602"/>
                <a:gd name="T47" fmla="*/ 1552 h 2249"/>
                <a:gd name="T48" fmla="*/ 573 w 8602"/>
                <a:gd name="T49" fmla="*/ 1587 h 2249"/>
                <a:gd name="T50" fmla="*/ 603 w 8602"/>
                <a:gd name="T51" fmla="*/ 1688 h 2249"/>
                <a:gd name="T52" fmla="*/ 504 w 8602"/>
                <a:gd name="T53" fmla="*/ 1769 h 2249"/>
                <a:gd name="T54" fmla="*/ 637 w 8602"/>
                <a:gd name="T55" fmla="*/ 1827 h 2249"/>
                <a:gd name="T56" fmla="*/ 888 w 8602"/>
                <a:gd name="T57" fmla="*/ 1841 h 2249"/>
                <a:gd name="T58" fmla="*/ 1110 w 8602"/>
                <a:gd name="T59" fmla="*/ 1977 h 2249"/>
                <a:gd name="T60" fmla="*/ 1283 w 8602"/>
                <a:gd name="T61" fmla="*/ 2029 h 2249"/>
                <a:gd name="T62" fmla="*/ 5307 w 8602"/>
                <a:gd name="T63" fmla="*/ 1500 h 2249"/>
                <a:gd name="T64" fmla="*/ 4807 w 8602"/>
                <a:gd name="T65" fmla="*/ 1422 h 2249"/>
                <a:gd name="T66" fmla="*/ 4037 w 8602"/>
                <a:gd name="T67" fmla="*/ 1371 h 2249"/>
                <a:gd name="T68" fmla="*/ 6560 w 8602"/>
                <a:gd name="T69" fmla="*/ 1351 h 2249"/>
                <a:gd name="T70" fmla="*/ 6321 w 8602"/>
                <a:gd name="T71" fmla="*/ 1402 h 2249"/>
                <a:gd name="T72" fmla="*/ 6817 w 8602"/>
                <a:gd name="T73" fmla="*/ 1506 h 2249"/>
                <a:gd name="T74" fmla="*/ 7033 w 8602"/>
                <a:gd name="T75" fmla="*/ 1583 h 2249"/>
                <a:gd name="T76" fmla="*/ 6820 w 8602"/>
                <a:gd name="T77" fmla="*/ 1615 h 2249"/>
                <a:gd name="T78" fmla="*/ 6959 w 8602"/>
                <a:gd name="T79" fmla="*/ 1647 h 2249"/>
                <a:gd name="T80" fmla="*/ 5330 w 8602"/>
                <a:gd name="T81" fmla="*/ 1728 h 2249"/>
                <a:gd name="T82" fmla="*/ 4648 w 8602"/>
                <a:gd name="T83" fmla="*/ 1774 h 2249"/>
                <a:gd name="T84" fmla="*/ 5065 w 8602"/>
                <a:gd name="T85" fmla="*/ 1925 h 2249"/>
                <a:gd name="T86" fmla="*/ 7653 w 8602"/>
                <a:gd name="T87" fmla="*/ 2191 h 2249"/>
                <a:gd name="T88" fmla="*/ 8000 w 8602"/>
                <a:gd name="T89" fmla="*/ 2048 h 2249"/>
                <a:gd name="T90" fmla="*/ 7938 w 8602"/>
                <a:gd name="T91" fmla="*/ 1849 h 2249"/>
                <a:gd name="T92" fmla="*/ 7924 w 8602"/>
                <a:gd name="T93" fmla="*/ 1776 h 2249"/>
                <a:gd name="T94" fmla="*/ 8103 w 8602"/>
                <a:gd name="T95" fmla="*/ 1757 h 2249"/>
                <a:gd name="T96" fmla="*/ 8163 w 8602"/>
                <a:gd name="T97" fmla="*/ 1732 h 2249"/>
                <a:gd name="T98" fmla="*/ 8361 w 8602"/>
                <a:gd name="T99" fmla="*/ 1639 h 2249"/>
                <a:gd name="T100" fmla="*/ 8438 w 8602"/>
                <a:gd name="T101" fmla="*/ 1363 h 2249"/>
                <a:gd name="T102" fmla="*/ 8331 w 8602"/>
                <a:gd name="T103" fmla="*/ 1289 h 2249"/>
                <a:gd name="T104" fmla="*/ 8370 w 8602"/>
                <a:gd name="T105" fmla="*/ 1155 h 2249"/>
                <a:gd name="T106" fmla="*/ 8188 w 8602"/>
                <a:gd name="T107" fmla="*/ 1105 h 2249"/>
                <a:gd name="T108" fmla="*/ 8230 w 8602"/>
                <a:gd name="T109" fmla="*/ 994 h 2249"/>
                <a:gd name="T110" fmla="*/ 8422 w 8602"/>
                <a:gd name="T111" fmla="*/ 840 h 2249"/>
                <a:gd name="T112" fmla="*/ 8495 w 8602"/>
                <a:gd name="T113" fmla="*/ 477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2" h="2249">
                  <a:moveTo>
                    <a:pt x="8495" y="477"/>
                  </a:moveTo>
                  <a:cubicBezTo>
                    <a:pt x="8581" y="397"/>
                    <a:pt x="8302" y="304"/>
                    <a:pt x="8302" y="304"/>
                  </a:cubicBezTo>
                  <a:cubicBezTo>
                    <a:pt x="8302" y="304"/>
                    <a:pt x="8004" y="166"/>
                    <a:pt x="6821" y="70"/>
                  </a:cubicBezTo>
                  <a:cubicBezTo>
                    <a:pt x="6821" y="477"/>
                    <a:pt x="6821" y="477"/>
                    <a:pt x="6821" y="477"/>
                  </a:cubicBezTo>
                  <a:cubicBezTo>
                    <a:pt x="6543" y="477"/>
                    <a:pt x="6543" y="477"/>
                    <a:pt x="6543" y="477"/>
                  </a:cubicBezTo>
                  <a:cubicBezTo>
                    <a:pt x="4990" y="477"/>
                    <a:pt x="4990" y="477"/>
                    <a:pt x="4990" y="477"/>
                  </a:cubicBezTo>
                  <a:cubicBezTo>
                    <a:pt x="4990" y="10"/>
                    <a:pt x="4990" y="10"/>
                    <a:pt x="4990" y="10"/>
                  </a:cubicBezTo>
                  <a:cubicBezTo>
                    <a:pt x="4625" y="0"/>
                    <a:pt x="3905" y="4"/>
                    <a:pt x="3402" y="10"/>
                  </a:cubicBezTo>
                  <a:cubicBezTo>
                    <a:pt x="3402" y="477"/>
                    <a:pt x="3402" y="477"/>
                    <a:pt x="3402" y="477"/>
                  </a:cubicBezTo>
                  <a:cubicBezTo>
                    <a:pt x="2159" y="477"/>
                    <a:pt x="2159" y="477"/>
                    <a:pt x="2159" y="477"/>
                  </a:cubicBezTo>
                  <a:cubicBezTo>
                    <a:pt x="2033" y="477"/>
                    <a:pt x="2033" y="477"/>
                    <a:pt x="2033" y="477"/>
                  </a:cubicBezTo>
                  <a:cubicBezTo>
                    <a:pt x="1577" y="477"/>
                    <a:pt x="1577" y="477"/>
                    <a:pt x="1577" y="477"/>
                  </a:cubicBezTo>
                  <a:cubicBezTo>
                    <a:pt x="1577" y="69"/>
                    <a:pt x="1577" y="69"/>
                    <a:pt x="1577" y="69"/>
                  </a:cubicBezTo>
                  <a:cubicBezTo>
                    <a:pt x="784" y="123"/>
                    <a:pt x="262" y="225"/>
                    <a:pt x="262" y="225"/>
                  </a:cubicBezTo>
                  <a:cubicBezTo>
                    <a:pt x="262" y="225"/>
                    <a:pt x="174" y="298"/>
                    <a:pt x="163" y="306"/>
                  </a:cubicBezTo>
                  <a:cubicBezTo>
                    <a:pt x="64" y="372"/>
                    <a:pt x="165" y="397"/>
                    <a:pt x="232" y="430"/>
                  </a:cubicBezTo>
                  <a:cubicBezTo>
                    <a:pt x="258" y="443"/>
                    <a:pt x="260" y="450"/>
                    <a:pt x="250" y="477"/>
                  </a:cubicBezTo>
                  <a:cubicBezTo>
                    <a:pt x="243" y="498"/>
                    <a:pt x="182" y="510"/>
                    <a:pt x="194" y="547"/>
                  </a:cubicBezTo>
                  <a:cubicBezTo>
                    <a:pt x="218" y="624"/>
                    <a:pt x="329" y="550"/>
                    <a:pt x="322" y="652"/>
                  </a:cubicBezTo>
                  <a:cubicBezTo>
                    <a:pt x="314" y="771"/>
                    <a:pt x="48" y="703"/>
                    <a:pt x="21" y="814"/>
                  </a:cubicBezTo>
                  <a:cubicBezTo>
                    <a:pt x="0" y="902"/>
                    <a:pt x="119" y="821"/>
                    <a:pt x="118" y="990"/>
                  </a:cubicBezTo>
                  <a:cubicBezTo>
                    <a:pt x="116" y="1157"/>
                    <a:pt x="239" y="1325"/>
                    <a:pt x="583" y="1410"/>
                  </a:cubicBezTo>
                  <a:cubicBezTo>
                    <a:pt x="665" y="1430"/>
                    <a:pt x="1048" y="1424"/>
                    <a:pt x="851" y="1538"/>
                  </a:cubicBezTo>
                  <a:cubicBezTo>
                    <a:pt x="827" y="1551"/>
                    <a:pt x="748" y="1549"/>
                    <a:pt x="722" y="1552"/>
                  </a:cubicBezTo>
                  <a:cubicBezTo>
                    <a:pt x="684" y="1556"/>
                    <a:pt x="597" y="1552"/>
                    <a:pt x="573" y="1587"/>
                  </a:cubicBezTo>
                  <a:cubicBezTo>
                    <a:pt x="536" y="1640"/>
                    <a:pt x="615" y="1639"/>
                    <a:pt x="603" y="1688"/>
                  </a:cubicBezTo>
                  <a:cubicBezTo>
                    <a:pt x="558" y="1694"/>
                    <a:pt x="462" y="1693"/>
                    <a:pt x="504" y="1769"/>
                  </a:cubicBezTo>
                  <a:cubicBezTo>
                    <a:pt x="526" y="1808"/>
                    <a:pt x="597" y="1829"/>
                    <a:pt x="637" y="1827"/>
                  </a:cubicBezTo>
                  <a:cubicBezTo>
                    <a:pt x="851" y="1815"/>
                    <a:pt x="821" y="1834"/>
                    <a:pt x="888" y="1841"/>
                  </a:cubicBezTo>
                  <a:cubicBezTo>
                    <a:pt x="769" y="1865"/>
                    <a:pt x="660" y="1989"/>
                    <a:pt x="1110" y="1977"/>
                  </a:cubicBezTo>
                  <a:cubicBezTo>
                    <a:pt x="1120" y="2045"/>
                    <a:pt x="1242" y="2038"/>
                    <a:pt x="1283" y="2029"/>
                  </a:cubicBezTo>
                  <a:cubicBezTo>
                    <a:pt x="4087" y="1408"/>
                    <a:pt x="5299" y="1673"/>
                    <a:pt x="5307" y="1500"/>
                  </a:cubicBezTo>
                  <a:cubicBezTo>
                    <a:pt x="5268" y="1416"/>
                    <a:pt x="4873" y="1425"/>
                    <a:pt x="4807" y="1422"/>
                  </a:cubicBezTo>
                  <a:cubicBezTo>
                    <a:pt x="4551" y="1410"/>
                    <a:pt x="4006" y="1437"/>
                    <a:pt x="4037" y="1371"/>
                  </a:cubicBezTo>
                  <a:cubicBezTo>
                    <a:pt x="4051" y="1218"/>
                    <a:pt x="6893" y="1256"/>
                    <a:pt x="6560" y="1351"/>
                  </a:cubicBezTo>
                  <a:cubicBezTo>
                    <a:pt x="6545" y="1355"/>
                    <a:pt x="6345" y="1389"/>
                    <a:pt x="6321" y="1402"/>
                  </a:cubicBezTo>
                  <a:cubicBezTo>
                    <a:pt x="6166" y="1484"/>
                    <a:pt x="6756" y="1500"/>
                    <a:pt x="6817" y="1506"/>
                  </a:cubicBezTo>
                  <a:cubicBezTo>
                    <a:pt x="6888" y="1512"/>
                    <a:pt x="7064" y="1507"/>
                    <a:pt x="7033" y="1583"/>
                  </a:cubicBezTo>
                  <a:cubicBezTo>
                    <a:pt x="7023" y="1607"/>
                    <a:pt x="6811" y="1581"/>
                    <a:pt x="6820" y="1615"/>
                  </a:cubicBezTo>
                  <a:cubicBezTo>
                    <a:pt x="6828" y="1643"/>
                    <a:pt x="6947" y="1628"/>
                    <a:pt x="6959" y="1647"/>
                  </a:cubicBezTo>
                  <a:cubicBezTo>
                    <a:pt x="7045" y="1782"/>
                    <a:pt x="5914" y="1715"/>
                    <a:pt x="5330" y="1728"/>
                  </a:cubicBezTo>
                  <a:cubicBezTo>
                    <a:pt x="5158" y="1731"/>
                    <a:pt x="4823" y="1750"/>
                    <a:pt x="4648" y="1774"/>
                  </a:cubicBezTo>
                  <a:cubicBezTo>
                    <a:pt x="4353" y="1814"/>
                    <a:pt x="4605" y="1883"/>
                    <a:pt x="5065" y="1925"/>
                  </a:cubicBezTo>
                  <a:cubicBezTo>
                    <a:pt x="5311" y="1948"/>
                    <a:pt x="6578" y="2050"/>
                    <a:pt x="7653" y="2191"/>
                  </a:cubicBezTo>
                  <a:cubicBezTo>
                    <a:pt x="7976" y="2249"/>
                    <a:pt x="8073" y="2091"/>
                    <a:pt x="8000" y="2048"/>
                  </a:cubicBezTo>
                  <a:cubicBezTo>
                    <a:pt x="7959" y="2023"/>
                    <a:pt x="8136" y="1934"/>
                    <a:pt x="7938" y="1849"/>
                  </a:cubicBezTo>
                  <a:cubicBezTo>
                    <a:pt x="7812" y="1795"/>
                    <a:pt x="7916" y="1774"/>
                    <a:pt x="7924" y="1776"/>
                  </a:cubicBezTo>
                  <a:cubicBezTo>
                    <a:pt x="7942" y="1782"/>
                    <a:pt x="8198" y="1843"/>
                    <a:pt x="8103" y="1757"/>
                  </a:cubicBezTo>
                  <a:cubicBezTo>
                    <a:pt x="8042" y="1701"/>
                    <a:pt x="8145" y="1734"/>
                    <a:pt x="8163" y="1732"/>
                  </a:cubicBezTo>
                  <a:cubicBezTo>
                    <a:pt x="8402" y="1714"/>
                    <a:pt x="8346" y="1624"/>
                    <a:pt x="8361" y="1639"/>
                  </a:cubicBezTo>
                  <a:cubicBezTo>
                    <a:pt x="8290" y="1569"/>
                    <a:pt x="8482" y="1519"/>
                    <a:pt x="8438" y="1363"/>
                  </a:cubicBezTo>
                  <a:cubicBezTo>
                    <a:pt x="8425" y="1318"/>
                    <a:pt x="8151" y="1327"/>
                    <a:pt x="8331" y="1289"/>
                  </a:cubicBezTo>
                  <a:cubicBezTo>
                    <a:pt x="8351" y="1285"/>
                    <a:pt x="8602" y="1292"/>
                    <a:pt x="8370" y="1155"/>
                  </a:cubicBezTo>
                  <a:cubicBezTo>
                    <a:pt x="8316" y="1124"/>
                    <a:pt x="8265" y="1122"/>
                    <a:pt x="8188" y="1105"/>
                  </a:cubicBezTo>
                  <a:cubicBezTo>
                    <a:pt x="8016" y="1066"/>
                    <a:pt x="8145" y="979"/>
                    <a:pt x="8230" y="994"/>
                  </a:cubicBezTo>
                  <a:cubicBezTo>
                    <a:pt x="8335" y="1011"/>
                    <a:pt x="8440" y="942"/>
                    <a:pt x="8422" y="840"/>
                  </a:cubicBezTo>
                  <a:cubicBezTo>
                    <a:pt x="8400" y="701"/>
                    <a:pt x="8353" y="504"/>
                    <a:pt x="8495" y="477"/>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8"/>
            <p:cNvSpPr>
              <a:spLocks/>
            </p:cNvSpPr>
            <p:nvPr/>
          </p:nvSpPr>
          <p:spPr bwMode="auto">
            <a:xfrm>
              <a:off x="750888" y="7346950"/>
              <a:ext cx="976313" cy="865188"/>
            </a:xfrm>
            <a:custGeom>
              <a:avLst/>
              <a:gdLst>
                <a:gd name="T0" fmla="*/ 0 w 615"/>
                <a:gd name="T1" fmla="*/ 0 h 545"/>
                <a:gd name="T2" fmla="*/ 0 w 615"/>
                <a:gd name="T3" fmla="*/ 545 h 545"/>
                <a:gd name="T4" fmla="*/ 203 w 615"/>
                <a:gd name="T5" fmla="*/ 545 h 545"/>
                <a:gd name="T6" fmla="*/ 203 w 615"/>
                <a:gd name="T7" fmla="*/ 205 h 545"/>
                <a:gd name="T8" fmla="*/ 411 w 615"/>
                <a:gd name="T9" fmla="*/ 205 h 545"/>
                <a:gd name="T10" fmla="*/ 411 w 615"/>
                <a:gd name="T11" fmla="*/ 545 h 545"/>
                <a:gd name="T12" fmla="*/ 615 w 615"/>
                <a:gd name="T13" fmla="*/ 545 h 545"/>
                <a:gd name="T14" fmla="*/ 615 w 615"/>
                <a:gd name="T15" fmla="*/ 0 h 545"/>
                <a:gd name="T16" fmla="*/ 0 w 61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45">
                  <a:moveTo>
                    <a:pt x="0" y="0"/>
                  </a:moveTo>
                  <a:lnTo>
                    <a:pt x="0" y="545"/>
                  </a:lnTo>
                  <a:lnTo>
                    <a:pt x="203" y="545"/>
                  </a:lnTo>
                  <a:lnTo>
                    <a:pt x="203" y="205"/>
                  </a:lnTo>
                  <a:lnTo>
                    <a:pt x="411" y="205"/>
                  </a:lnTo>
                  <a:lnTo>
                    <a:pt x="411" y="545"/>
                  </a:lnTo>
                  <a:lnTo>
                    <a:pt x="615" y="545"/>
                  </a:lnTo>
                  <a:lnTo>
                    <a:pt x="615" y="0"/>
                  </a:lnTo>
                  <a:lnTo>
                    <a:pt x="0" y="0"/>
                  </a:lnTo>
                  <a:close/>
                </a:path>
              </a:pathLst>
            </a:custGeom>
            <a:solidFill>
              <a:srgbClr val="34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595278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
    <p:spTree>
      <p:nvGrpSpPr>
        <p:cNvPr id="1" name=""/>
        <p:cNvGrpSpPr/>
        <p:nvPr/>
      </p:nvGrpSpPr>
      <p:grpSpPr>
        <a:xfrm>
          <a:off x="0" y="0"/>
          <a:ext cx="0" cy="0"/>
          <a:chOff x="0" y="0"/>
          <a:chExt cx="0" cy="0"/>
        </a:xfrm>
      </p:grpSpPr>
      <p:sp>
        <p:nvSpPr>
          <p:cNvPr id="2" name="Titel 1"/>
          <p:cNvSpPr>
            <a:spLocks noGrp="1"/>
          </p:cNvSpPr>
          <p:nvPr>
            <p:ph type="ctrTitle"/>
          </p:nvPr>
        </p:nvSpPr>
        <p:spPr>
          <a:xfrm>
            <a:off x="1527455" y="1272706"/>
            <a:ext cx="39714909" cy="2140254"/>
          </a:xfrm>
          <a:prstGeom prst="rect">
            <a:avLst/>
          </a:prstGeom>
        </p:spPr>
        <p:txBody>
          <a:bodyPr lIns="0" tIns="0" rIns="0" bIns="0" anchor="t" anchorCtr="0">
            <a:noAutofit/>
          </a:bodyPr>
          <a:lstStyle>
            <a:lvl1pPr algn="l">
              <a:lnSpc>
                <a:spcPts val="10500"/>
              </a:lnSpc>
              <a:defRPr sz="8800">
                <a:solidFill>
                  <a:schemeClr val="accent6"/>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527454" y="3538124"/>
            <a:ext cx="39717861" cy="902455"/>
          </a:xfrm>
          <a:prstGeom prst="rect">
            <a:avLst/>
          </a:prstGeom>
        </p:spPr>
        <p:txBody>
          <a:bodyPr lIns="0" tIns="0" rIns="0" bIns="0" anchor="b" anchorCtr="0">
            <a:noAutofit/>
          </a:bodyPr>
          <a:lstStyle>
            <a:lvl1pPr marL="0" indent="0" algn="l">
              <a:lnSpc>
                <a:spcPts val="4200"/>
              </a:lnSpc>
              <a:spcBef>
                <a:spcPts val="0"/>
              </a:spcBef>
              <a:buNone/>
              <a:defRPr sz="3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Tree>
    <p:extLst>
      <p:ext uri="{BB962C8B-B14F-4D97-AF65-F5344CB8AC3E}">
        <p14:creationId xmlns:p14="http://schemas.microsoft.com/office/powerpoint/2010/main" val="32176707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683824"/>
      </p:ext>
    </p:extLst>
  </p:cSld>
  <p:clrMap bg1="lt1" tx1="dk1" bg2="lt2" tx2="dk2" accent1="accent1" accent2="accent2" accent3="accent3" accent4="accent4" accent5="accent5" accent6="accent6" hlink="hlink" folHlink="folHlink"/>
  <p:sldLayoutIdLst>
    <p:sldLayoutId id="2147483669" r:id="rId1"/>
    <p:sldLayoutId id="2147483678" r:id="rId2"/>
    <p:sldLayoutId id="2147483679" r:id="rId3"/>
    <p:sldLayoutId id="2147483671" r:id="rId4"/>
    <p:sldLayoutId id="2147483680" r:id="rId5"/>
    <p:sldLayoutId id="2147483681" r:id="rId6"/>
    <p:sldLayoutId id="2147483682"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hdphoto" Target="../media/hdphoto2.wdp"/><Relationship Id="rId2" Type="http://schemas.openxmlformats.org/officeDocument/2006/relationships/notesSlide" Target="../notesSlides/notesSlide1.xml"/><Relationship Id="rId16"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3.jpeg"/><Relationship Id="rId5" Type="http://schemas.openxmlformats.org/officeDocument/2006/relationships/diagramQuickStyle" Target="../diagrams/quickStyle1.xml"/><Relationship Id="rId15" Type="http://schemas.openxmlformats.org/officeDocument/2006/relationships/image" Target="../media/image6.jpeg"/><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2.jpeg"/><Relationship Id="rId1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03531" y="1577122"/>
            <a:ext cx="34652607" cy="4098463"/>
          </a:xfrm>
        </p:spPr>
        <p:txBody>
          <a:bodyPr/>
          <a:lstStyle/>
          <a:p>
            <a:pPr algn="ctr">
              <a:lnSpc>
                <a:spcPct val="115000"/>
              </a:lnSpc>
              <a:spcAft>
                <a:spcPts val="0"/>
              </a:spcAft>
            </a:pPr>
            <a:r>
              <a:rPr lang="en-GB" sz="7200" b="1" dirty="0">
                <a:latin typeface="Calibri"/>
                <a:ea typeface="Calibri"/>
                <a:cs typeface="Times New Roman"/>
              </a:rPr>
              <a:t>Barriers and opportunities:</a:t>
            </a:r>
            <a:r>
              <a:rPr lang="en-GB" sz="7200" dirty="0">
                <a:latin typeface="Calibri"/>
                <a:ea typeface="Calibri"/>
                <a:cs typeface="Times New Roman"/>
              </a:rPr>
              <a:t/>
            </a:r>
            <a:br>
              <a:rPr lang="en-GB" sz="7200" dirty="0">
                <a:latin typeface="Calibri"/>
                <a:ea typeface="Calibri"/>
                <a:cs typeface="Times New Roman"/>
              </a:rPr>
            </a:br>
            <a:r>
              <a:rPr lang="en-GB" sz="7200" b="1" dirty="0">
                <a:latin typeface="Calibri"/>
                <a:ea typeface="Calibri"/>
                <a:cs typeface="Times New Roman"/>
              </a:rPr>
              <a:t>Women’s livelihoods and diverse responses to transformations in artisanal mining in eastern DRC</a:t>
            </a:r>
            <a:endParaRPr lang="en-GB" sz="7200" dirty="0">
              <a:effectLst/>
              <a:latin typeface="Calibri"/>
              <a:ea typeface="Calibri"/>
              <a:cs typeface="Times New Roman"/>
            </a:endParaRPr>
          </a:p>
        </p:txBody>
      </p:sp>
      <p:sp>
        <p:nvSpPr>
          <p:cNvPr id="3" name="Ondertitel 2"/>
          <p:cNvSpPr>
            <a:spLocks noGrp="1"/>
          </p:cNvSpPr>
          <p:nvPr>
            <p:ph type="subTitle" idx="1"/>
          </p:nvPr>
        </p:nvSpPr>
        <p:spPr/>
        <p:txBody>
          <a:bodyPr/>
          <a:lstStyle/>
          <a:p>
            <a:r>
              <a:rPr lang="nl-NL" dirty="0" smtClean="0"/>
              <a:t>Marie </a:t>
            </a:r>
            <a:r>
              <a:rPr lang="nl-NL" dirty="0" err="1" smtClean="0"/>
              <a:t>rose</a:t>
            </a:r>
            <a:r>
              <a:rPr lang="nl-NL" dirty="0" smtClean="0"/>
              <a:t> </a:t>
            </a:r>
            <a:r>
              <a:rPr lang="nl-NL" dirty="0" err="1" smtClean="0"/>
              <a:t>Bashwira</a:t>
            </a:r>
            <a:r>
              <a:rPr lang="nl-NL" dirty="0" smtClean="0"/>
              <a:t> </a:t>
            </a:r>
            <a:r>
              <a:rPr lang="nl-NL" dirty="0" err="1" smtClean="0"/>
              <a:t>Nyenyezi</a:t>
            </a:r>
            <a:r>
              <a:rPr lang="nl-NL" dirty="0" smtClean="0"/>
              <a:t>, PHD  Candidate, Wageningen University, The Netherlands</a:t>
            </a:r>
            <a:endParaRPr lang="nl-NL" dirty="0"/>
          </a:p>
        </p:txBody>
      </p:sp>
      <p:sp>
        <p:nvSpPr>
          <p:cNvPr id="36" name="Tijdelijke aanduiding voor tekst 5"/>
          <p:cNvSpPr txBox="1">
            <a:spLocks/>
          </p:cNvSpPr>
          <p:nvPr/>
        </p:nvSpPr>
        <p:spPr>
          <a:xfrm>
            <a:off x="21995333" y="7504387"/>
            <a:ext cx="19245916" cy="1271352"/>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None/>
            </a:pPr>
            <a:r>
              <a:rPr lang="nl-NL" sz="3300" b="1" dirty="0" err="1" smtClean="0"/>
              <a:t>Findings</a:t>
            </a:r>
            <a:endParaRPr lang="nl-NL" sz="3300" b="1" dirty="0"/>
          </a:p>
        </p:txBody>
      </p:sp>
      <p:sp>
        <p:nvSpPr>
          <p:cNvPr id="37" name="Tijdelijke aanduiding voor tekst 6"/>
          <p:cNvSpPr txBox="1">
            <a:spLocks/>
          </p:cNvSpPr>
          <p:nvPr/>
        </p:nvSpPr>
        <p:spPr>
          <a:xfrm>
            <a:off x="21384351" y="8795567"/>
            <a:ext cx="14939401" cy="6463308"/>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fontAlgn="auto">
              <a:lnSpc>
                <a:spcPts val="4200"/>
              </a:lnSpc>
              <a:spcBef>
                <a:spcPts val="0"/>
              </a:spcBef>
              <a:spcAft>
                <a:spcPts val="0"/>
              </a:spcAft>
              <a:buNone/>
            </a:pPr>
            <a:r>
              <a:rPr lang="en-GB" sz="3000" dirty="0" smtClean="0">
                <a:solidFill>
                  <a:srgbClr val="000000"/>
                </a:solidFill>
              </a:rPr>
              <a:t>1</a:t>
            </a:r>
            <a:r>
              <a:rPr lang="en-GB" sz="3000" dirty="0">
                <a:solidFill>
                  <a:srgbClr val="000000"/>
                </a:solidFill>
              </a:rPr>
              <a:t>.	</a:t>
            </a:r>
            <a:r>
              <a:rPr lang="en-GB" sz="3000" b="1" dirty="0">
                <a:solidFill>
                  <a:srgbClr val="000000"/>
                </a:solidFill>
              </a:rPr>
              <a:t>Access to resources</a:t>
            </a:r>
          </a:p>
          <a:p>
            <a:pPr marL="0" lvl="0" indent="0" fontAlgn="auto">
              <a:lnSpc>
                <a:spcPts val="4200"/>
              </a:lnSpc>
              <a:spcBef>
                <a:spcPts val="0"/>
              </a:spcBef>
              <a:spcAft>
                <a:spcPts val="0"/>
              </a:spcAft>
              <a:buNone/>
            </a:pPr>
            <a:r>
              <a:rPr lang="en-GB" sz="3000" dirty="0">
                <a:solidFill>
                  <a:srgbClr val="000000"/>
                </a:solidFill>
              </a:rPr>
              <a:t>-	The dominance of the conflict mineral discourse  has consequences on women participation in the mining. First, a side effect of protective legislation is the exclusion of pregnant women. Second, there has been a lack of recognition of women’s roles in artisanal mining.</a:t>
            </a:r>
          </a:p>
          <a:p>
            <a:pPr marL="0" lvl="0" indent="0" fontAlgn="auto">
              <a:lnSpc>
                <a:spcPts val="4200"/>
              </a:lnSpc>
              <a:spcBef>
                <a:spcPts val="0"/>
              </a:spcBef>
              <a:spcAft>
                <a:spcPts val="0"/>
              </a:spcAft>
              <a:buNone/>
            </a:pPr>
            <a:r>
              <a:rPr lang="en-GB" sz="3000" dirty="0">
                <a:solidFill>
                  <a:srgbClr val="000000"/>
                </a:solidFill>
              </a:rPr>
              <a:t>-	The requirement to hold an ID card to access a step in the value chain has very severe consequences for poor women.</a:t>
            </a:r>
          </a:p>
          <a:p>
            <a:pPr marL="0" lvl="0" indent="0" fontAlgn="auto">
              <a:lnSpc>
                <a:spcPts val="4200"/>
              </a:lnSpc>
              <a:spcBef>
                <a:spcPts val="0"/>
              </a:spcBef>
              <a:spcAft>
                <a:spcPts val="0"/>
              </a:spcAft>
              <a:buNone/>
            </a:pPr>
            <a:r>
              <a:rPr lang="en-GB" sz="3000" dirty="0">
                <a:solidFill>
                  <a:srgbClr val="000000"/>
                </a:solidFill>
              </a:rPr>
              <a:t>-	The gender mainstreaming discourse coexists with the conflict-related discourse and  the cultural (local) gender ideology, and this creates confusion regarding how to implement the reforms and  barrier to women’s inclusion in the mineral sector. However, this also gives women room for manoeuvre to negotiate they </a:t>
            </a:r>
            <a:r>
              <a:rPr lang="en-GB" sz="3000" dirty="0" smtClean="0">
                <a:solidFill>
                  <a:srgbClr val="000000"/>
                </a:solidFill>
              </a:rPr>
              <a:t>participation</a:t>
            </a:r>
            <a:endParaRPr lang="en-GB" sz="3000" dirty="0">
              <a:solidFill>
                <a:srgbClr val="000000"/>
              </a:solidFill>
            </a:endParaRPr>
          </a:p>
        </p:txBody>
      </p:sp>
      <p:sp>
        <p:nvSpPr>
          <p:cNvPr id="56" name="Tijdelijke aanduiding voor tekst 18"/>
          <p:cNvSpPr txBox="1">
            <a:spLocks/>
          </p:cNvSpPr>
          <p:nvPr/>
        </p:nvSpPr>
        <p:spPr>
          <a:xfrm>
            <a:off x="893004" y="7504387"/>
            <a:ext cx="19245916" cy="991297"/>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None/>
            </a:pPr>
            <a:r>
              <a:rPr lang="nl-NL" sz="3300" b="1" dirty="0"/>
              <a:t>Research question</a:t>
            </a:r>
          </a:p>
        </p:txBody>
      </p:sp>
      <p:sp>
        <p:nvSpPr>
          <p:cNvPr id="57" name="Tijdelijke aanduiding voor tekst 19"/>
          <p:cNvSpPr txBox="1">
            <a:spLocks/>
          </p:cNvSpPr>
          <p:nvPr/>
        </p:nvSpPr>
        <p:spPr>
          <a:xfrm>
            <a:off x="826698" y="8934795"/>
            <a:ext cx="19672025" cy="6463308"/>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None/>
            </a:pPr>
            <a:r>
              <a:rPr lang="en-GB" sz="3000" dirty="0" smtClean="0">
                <a:solidFill>
                  <a:schemeClr val="accent6"/>
                </a:solidFill>
              </a:rPr>
              <a:t>Main </a:t>
            </a:r>
            <a:r>
              <a:rPr lang="en-GB" sz="3000" dirty="0">
                <a:solidFill>
                  <a:schemeClr val="accent6"/>
                </a:solidFill>
              </a:rPr>
              <a:t>question:  How do differentially positioned women navigate and negotiate the transformations of artisanal mining in the context of mining reforms in eastern DRC</a:t>
            </a:r>
            <a:r>
              <a:rPr lang="en-GB" sz="3000" dirty="0" smtClean="0">
                <a:solidFill>
                  <a:schemeClr val="accent6"/>
                </a:solidFill>
              </a:rPr>
              <a:t>?</a:t>
            </a:r>
          </a:p>
          <a:p>
            <a:pPr marL="0" indent="0">
              <a:lnSpc>
                <a:spcPts val="4200"/>
              </a:lnSpc>
              <a:spcBef>
                <a:spcPts val="0"/>
              </a:spcBef>
              <a:buNone/>
            </a:pPr>
            <a:endParaRPr lang="en-GB" sz="3000" dirty="0">
              <a:solidFill>
                <a:schemeClr val="accent6"/>
              </a:solidFill>
            </a:endParaRPr>
          </a:p>
          <a:p>
            <a:pPr marL="0" indent="0">
              <a:lnSpc>
                <a:spcPts val="4200"/>
              </a:lnSpc>
              <a:spcBef>
                <a:spcPts val="0"/>
              </a:spcBef>
              <a:buNone/>
            </a:pPr>
            <a:r>
              <a:rPr lang="en-GB" sz="3000" dirty="0">
                <a:solidFill>
                  <a:schemeClr val="accent6"/>
                </a:solidFill>
              </a:rPr>
              <a:t>sub-questions:</a:t>
            </a:r>
          </a:p>
          <a:p>
            <a:pPr marL="0" indent="0">
              <a:lnSpc>
                <a:spcPts val="4200"/>
              </a:lnSpc>
              <a:spcBef>
                <a:spcPts val="0"/>
              </a:spcBef>
              <a:buNone/>
            </a:pPr>
            <a:r>
              <a:rPr lang="en-GB" sz="3000" dirty="0">
                <a:solidFill>
                  <a:schemeClr val="accent6"/>
                </a:solidFill>
              </a:rPr>
              <a:t>1.How has the reforms process and the discourse around it affected women’s access to mining activities?</a:t>
            </a:r>
          </a:p>
          <a:p>
            <a:pPr marL="0" indent="0">
              <a:lnSpc>
                <a:spcPts val="4200"/>
              </a:lnSpc>
              <a:spcBef>
                <a:spcPts val="0"/>
              </a:spcBef>
              <a:buNone/>
            </a:pPr>
            <a:r>
              <a:rPr lang="en-GB" sz="3000" dirty="0">
                <a:solidFill>
                  <a:schemeClr val="accent6"/>
                </a:solidFill>
              </a:rPr>
              <a:t>2.Why are women deciding to move and settle in artisanal mining areas? What challenges do they face after arriving in the mining areas, and how do they cope with life there?</a:t>
            </a:r>
          </a:p>
          <a:p>
            <a:pPr marL="0" indent="0">
              <a:lnSpc>
                <a:spcPts val="4200"/>
              </a:lnSpc>
              <a:spcBef>
                <a:spcPts val="0"/>
              </a:spcBef>
              <a:buNone/>
            </a:pPr>
            <a:r>
              <a:rPr lang="en-GB" sz="3000" dirty="0">
                <a:solidFill>
                  <a:schemeClr val="accent6"/>
                </a:solidFill>
              </a:rPr>
              <a:t>3.What kind of activities are women involved in at the mining sites, and what different combinations of livelihood strategies differentiate these women?</a:t>
            </a:r>
          </a:p>
          <a:p>
            <a:pPr marL="0" indent="0">
              <a:lnSpc>
                <a:spcPts val="4200"/>
              </a:lnSpc>
              <a:spcBef>
                <a:spcPts val="0"/>
              </a:spcBef>
              <a:buNone/>
            </a:pPr>
            <a:r>
              <a:rPr lang="en-GB" sz="3000" dirty="0">
                <a:solidFill>
                  <a:schemeClr val="accent6"/>
                </a:solidFill>
              </a:rPr>
              <a:t>4.How has the formalisation process influenced the position of women and power structures at the local level?</a:t>
            </a:r>
          </a:p>
        </p:txBody>
      </p:sp>
      <p:sp>
        <p:nvSpPr>
          <p:cNvPr id="62" name="Tijdelijke aanduiding voor tekst 24"/>
          <p:cNvSpPr txBox="1">
            <a:spLocks/>
          </p:cNvSpPr>
          <p:nvPr/>
        </p:nvSpPr>
        <p:spPr>
          <a:xfrm>
            <a:off x="10080144" y="23238372"/>
            <a:ext cx="6417808" cy="359073"/>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Bef>
                <a:spcPts val="0"/>
              </a:spcBef>
              <a:buNone/>
            </a:pPr>
            <a:r>
              <a:rPr lang="en-US" sz="2200" b="1" dirty="0" smtClean="0">
                <a:solidFill>
                  <a:schemeClr val="accent6"/>
                </a:solidFill>
              </a:rPr>
              <a:t>Figure 1. P</a:t>
            </a:r>
            <a:r>
              <a:rPr lang="en-US" sz="2200" dirty="0" smtClean="0">
                <a:solidFill>
                  <a:schemeClr val="accent6"/>
                </a:solidFill>
              </a:rPr>
              <a:t>rovinces in the DRC.</a:t>
            </a:r>
            <a:endParaRPr lang="en-US" sz="2200" dirty="0">
              <a:solidFill>
                <a:schemeClr val="accent6"/>
              </a:solidFill>
            </a:endParaRPr>
          </a:p>
        </p:txBody>
      </p:sp>
      <p:sp>
        <p:nvSpPr>
          <p:cNvPr id="64" name="Tijdelijke aanduiding voor tekst 26"/>
          <p:cNvSpPr txBox="1">
            <a:spLocks/>
          </p:cNvSpPr>
          <p:nvPr/>
        </p:nvSpPr>
        <p:spPr>
          <a:xfrm>
            <a:off x="1252807" y="15892951"/>
            <a:ext cx="19245916" cy="630417"/>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None/>
            </a:pPr>
            <a:r>
              <a:rPr lang="nl-NL" sz="3300" b="1" dirty="0" err="1" smtClean="0"/>
              <a:t>Methods</a:t>
            </a:r>
            <a:endParaRPr lang="nl-NL" sz="3300" b="1" dirty="0"/>
          </a:p>
        </p:txBody>
      </p:sp>
      <p:sp>
        <p:nvSpPr>
          <p:cNvPr id="68" name="Tijdelijke aanduiding voor tekst 30"/>
          <p:cNvSpPr txBox="1">
            <a:spLocks/>
          </p:cNvSpPr>
          <p:nvPr/>
        </p:nvSpPr>
        <p:spPr>
          <a:xfrm>
            <a:off x="893004" y="17175517"/>
            <a:ext cx="8026449" cy="1615827"/>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None/>
            </a:pPr>
            <a:r>
              <a:rPr lang="nl-NL" sz="3000" dirty="0" smtClean="0">
                <a:solidFill>
                  <a:schemeClr val="accent6"/>
                </a:solidFill>
              </a:rPr>
              <a:t>(</a:t>
            </a:r>
            <a:r>
              <a:rPr lang="nl-NL" sz="3000" dirty="0" err="1" smtClean="0">
                <a:solidFill>
                  <a:schemeClr val="accent6"/>
                </a:solidFill>
              </a:rPr>
              <a:t>Documentation</a:t>
            </a:r>
            <a:r>
              <a:rPr lang="nl-NL" sz="3000" dirty="0" smtClean="0">
                <a:solidFill>
                  <a:schemeClr val="accent6"/>
                </a:solidFill>
              </a:rPr>
              <a:t>, Focus </a:t>
            </a:r>
            <a:r>
              <a:rPr lang="nl-NL" sz="3000" dirty="0" err="1" smtClean="0">
                <a:solidFill>
                  <a:schemeClr val="accent6"/>
                </a:solidFill>
              </a:rPr>
              <a:t>group</a:t>
            </a:r>
            <a:r>
              <a:rPr lang="nl-NL" sz="3000" dirty="0" smtClean="0">
                <a:solidFill>
                  <a:schemeClr val="accent6"/>
                </a:solidFill>
              </a:rPr>
              <a:t> , Semi- </a:t>
            </a:r>
            <a:r>
              <a:rPr lang="nl-NL" sz="3000" dirty="0" err="1" smtClean="0">
                <a:solidFill>
                  <a:schemeClr val="accent6"/>
                </a:solidFill>
              </a:rPr>
              <a:t>structured</a:t>
            </a:r>
            <a:r>
              <a:rPr lang="nl-NL" sz="3000" dirty="0" smtClean="0">
                <a:solidFill>
                  <a:schemeClr val="accent6"/>
                </a:solidFill>
              </a:rPr>
              <a:t> interviews</a:t>
            </a:r>
            <a:r>
              <a:rPr lang="nl-NL" sz="3000" dirty="0">
                <a:solidFill>
                  <a:schemeClr val="accent6"/>
                </a:solidFill>
              </a:rPr>
              <a:t>, </a:t>
            </a:r>
            <a:r>
              <a:rPr lang="nl-NL" sz="3000" dirty="0" err="1">
                <a:solidFill>
                  <a:schemeClr val="accent6"/>
                </a:solidFill>
              </a:rPr>
              <a:t>Snowball</a:t>
            </a:r>
            <a:r>
              <a:rPr lang="nl-NL" sz="3000" dirty="0">
                <a:solidFill>
                  <a:schemeClr val="accent6"/>
                </a:solidFill>
              </a:rPr>
              <a:t> sampling</a:t>
            </a:r>
            <a:r>
              <a:rPr lang="nl-NL" sz="3000" dirty="0" smtClean="0">
                <a:solidFill>
                  <a:schemeClr val="accent6"/>
                </a:solidFill>
              </a:rPr>
              <a:t>).</a:t>
            </a:r>
            <a:endParaRPr lang="nl-NL" sz="3000" dirty="0">
              <a:solidFill>
                <a:schemeClr val="accent6"/>
              </a:solidFill>
            </a:endParaRPr>
          </a:p>
        </p:txBody>
      </p:sp>
      <p:sp>
        <p:nvSpPr>
          <p:cNvPr id="69" name="Tijdelijke aanduiding voor tekst 31"/>
          <p:cNvSpPr txBox="1">
            <a:spLocks/>
          </p:cNvSpPr>
          <p:nvPr/>
        </p:nvSpPr>
        <p:spPr>
          <a:xfrm>
            <a:off x="19147822" y="27794254"/>
            <a:ext cx="19245916" cy="1026089"/>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None/>
            </a:pPr>
            <a:endParaRPr lang="nl-NL" sz="3300" b="1" dirty="0"/>
          </a:p>
        </p:txBody>
      </p:sp>
      <p:cxnSp>
        <p:nvCxnSpPr>
          <p:cNvPr id="45" name="Rechte verbindingslijn 44"/>
          <p:cNvCxnSpPr/>
          <p:nvPr/>
        </p:nvCxnSpPr>
        <p:spPr>
          <a:xfrm>
            <a:off x="722172" y="39784836"/>
            <a:ext cx="41434822"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39" name="Diagram 38"/>
          <p:cNvGraphicFramePr/>
          <p:nvPr>
            <p:extLst>
              <p:ext uri="{D42A27DB-BD31-4B8C-83A1-F6EECF244321}">
                <p14:modId xmlns:p14="http://schemas.microsoft.com/office/powerpoint/2010/main" val="1140297322"/>
              </p:ext>
            </p:extLst>
          </p:nvPr>
        </p:nvGraphicFramePr>
        <p:xfrm>
          <a:off x="626791" y="19172458"/>
          <a:ext cx="8292662" cy="4707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0412" y="16455302"/>
            <a:ext cx="7579023" cy="653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262668" y="15912173"/>
            <a:ext cx="16894325" cy="11608306"/>
          </a:xfrm>
          <a:prstGeom prst="rect">
            <a:avLst/>
          </a:prstGeom>
        </p:spPr>
        <p:txBody>
          <a:bodyPr wrap="square">
            <a:spAutoFit/>
          </a:bodyPr>
          <a:lstStyle/>
          <a:p>
            <a:pPr>
              <a:lnSpc>
                <a:spcPct val="115000"/>
              </a:lnSpc>
              <a:spcAft>
                <a:spcPts val="1000"/>
              </a:spcAft>
              <a:tabLst>
                <a:tab pos="90170" algn="l"/>
                <a:tab pos="270510" algn="l"/>
              </a:tabLst>
            </a:pPr>
            <a:r>
              <a:rPr lang="en-GB" sz="3000" b="1" dirty="0" smtClean="0">
                <a:solidFill>
                  <a:schemeClr val="accent6"/>
                </a:solidFill>
                <a:latin typeface="+mn-lt"/>
                <a:ea typeface="Calibri"/>
                <a:cs typeface="Times New Roman"/>
              </a:rPr>
              <a:t>2. Diversity</a:t>
            </a:r>
            <a:endParaRPr lang="en-GB" sz="3000" b="1" dirty="0">
              <a:solidFill>
                <a:schemeClr val="accent6"/>
              </a:solidFill>
              <a:latin typeface="+mn-lt"/>
              <a:ea typeface="Calibri"/>
              <a:cs typeface="Times New Roman"/>
            </a:endParaRPr>
          </a:p>
          <a:p>
            <a:pPr>
              <a:lnSpc>
                <a:spcPct val="115000"/>
              </a:lnSpc>
              <a:spcAft>
                <a:spcPts val="1000"/>
              </a:spcAft>
              <a:tabLst>
                <a:tab pos="90170" algn="l"/>
                <a:tab pos="270510" algn="l"/>
              </a:tabLst>
            </a:pPr>
            <a:r>
              <a:rPr lang="en-GB" sz="3000" dirty="0">
                <a:solidFill>
                  <a:schemeClr val="accent6"/>
                </a:solidFill>
                <a:latin typeface="+mn-lt"/>
                <a:ea typeface="Calibri"/>
                <a:cs typeface="Times New Roman"/>
              </a:rPr>
              <a:t>-	Women have complex motives for migrating and for settling in mining centres. </a:t>
            </a:r>
          </a:p>
          <a:p>
            <a:pPr>
              <a:lnSpc>
                <a:spcPct val="115000"/>
              </a:lnSpc>
              <a:spcAft>
                <a:spcPts val="1000"/>
              </a:spcAft>
              <a:tabLst>
                <a:tab pos="90170" algn="l"/>
                <a:tab pos="270510" algn="l"/>
              </a:tabLst>
            </a:pPr>
            <a:r>
              <a:rPr lang="en-GB" sz="3000" dirty="0">
                <a:solidFill>
                  <a:schemeClr val="accent6"/>
                </a:solidFill>
                <a:latin typeface="+mn-lt"/>
                <a:ea typeface="Calibri"/>
                <a:cs typeface="Times New Roman"/>
              </a:rPr>
              <a:t>-	Women have different socioeconomic roles in the mining centres: They are involved in multiple activities related to mining exploitation either directly (digging, washing, transporting, owning pits, trading) or indirectly (agriculture, restoration, business, prostitution).</a:t>
            </a:r>
          </a:p>
          <a:p>
            <a:pPr>
              <a:lnSpc>
                <a:spcPct val="115000"/>
              </a:lnSpc>
              <a:spcAft>
                <a:spcPts val="1000"/>
              </a:spcAft>
              <a:tabLst>
                <a:tab pos="90170" algn="l"/>
                <a:tab pos="270510" algn="l"/>
              </a:tabLst>
            </a:pPr>
            <a:r>
              <a:rPr lang="en-GB" sz="3000" dirty="0">
                <a:solidFill>
                  <a:schemeClr val="accent6"/>
                </a:solidFill>
                <a:latin typeface="+mn-lt"/>
                <a:ea typeface="Calibri"/>
                <a:cs typeface="Times New Roman"/>
              </a:rPr>
              <a:t>-	Some women at the mining sites have a very marginal existence (heavy and exploitative jobs, heavy and uneven work schedules, low income, little time for family, etc.), whereas others are more comfortable and have more options and strategic opportunities. </a:t>
            </a:r>
          </a:p>
          <a:p>
            <a:pPr>
              <a:lnSpc>
                <a:spcPct val="115000"/>
              </a:lnSpc>
              <a:spcAft>
                <a:spcPts val="1000"/>
              </a:spcAft>
              <a:tabLst>
                <a:tab pos="90170" algn="l"/>
                <a:tab pos="180340" algn="l"/>
              </a:tabLst>
            </a:pPr>
            <a:r>
              <a:rPr lang="en-GB" sz="3000" dirty="0">
                <a:solidFill>
                  <a:schemeClr val="accent6"/>
                </a:solidFill>
                <a:latin typeface="+mn-lt"/>
                <a:ea typeface="Calibri"/>
                <a:cs typeface="Times New Roman"/>
              </a:rPr>
              <a:t>-	Women in mining centres are most clearly differentiated by how they combine livelihoods depending on their social and economic assets, access to institutional structures, and choice of the coping strategies. </a:t>
            </a:r>
          </a:p>
          <a:p>
            <a:pPr>
              <a:lnSpc>
                <a:spcPct val="115000"/>
              </a:lnSpc>
              <a:spcAft>
                <a:spcPts val="1000"/>
              </a:spcAft>
              <a:tabLst>
                <a:tab pos="90170" algn="l"/>
                <a:tab pos="270510" algn="l"/>
              </a:tabLst>
            </a:pPr>
            <a:r>
              <a:rPr lang="en-GB" sz="3000" dirty="0" smtClean="0">
                <a:solidFill>
                  <a:schemeClr val="accent6"/>
                </a:solidFill>
                <a:latin typeface="+mn-lt"/>
                <a:ea typeface="Calibri"/>
                <a:cs typeface="Times New Roman"/>
              </a:rPr>
              <a:t>3. </a:t>
            </a:r>
            <a:r>
              <a:rPr lang="en-GB" sz="3000" b="1" dirty="0" smtClean="0">
                <a:solidFill>
                  <a:schemeClr val="accent6"/>
                </a:solidFill>
                <a:latin typeface="+mn-lt"/>
                <a:ea typeface="Calibri"/>
                <a:cs typeface="Times New Roman"/>
              </a:rPr>
              <a:t>Power </a:t>
            </a:r>
            <a:r>
              <a:rPr lang="en-GB" sz="3000" b="1" dirty="0">
                <a:solidFill>
                  <a:schemeClr val="accent6"/>
                </a:solidFill>
                <a:latin typeface="+mn-lt"/>
                <a:ea typeface="Calibri"/>
                <a:cs typeface="Times New Roman"/>
              </a:rPr>
              <a:t>relations and change in the labour regime</a:t>
            </a:r>
          </a:p>
          <a:p>
            <a:pPr>
              <a:lnSpc>
                <a:spcPct val="115000"/>
              </a:lnSpc>
              <a:spcAft>
                <a:spcPts val="1000"/>
              </a:spcAft>
              <a:tabLst>
                <a:tab pos="90170" algn="l"/>
                <a:tab pos="270510" algn="l"/>
              </a:tabLst>
            </a:pPr>
            <a:r>
              <a:rPr lang="en-GB" sz="3000" dirty="0">
                <a:solidFill>
                  <a:schemeClr val="accent6"/>
                </a:solidFill>
                <a:latin typeface="+mn-lt"/>
                <a:ea typeface="Calibri"/>
                <a:cs typeface="Times New Roman"/>
              </a:rPr>
              <a:t>-	</a:t>
            </a:r>
            <a:r>
              <a:rPr lang="en-GB" sz="3000" dirty="0" smtClean="0">
                <a:solidFill>
                  <a:schemeClr val="accent6"/>
                </a:solidFill>
                <a:latin typeface="+mn-lt"/>
                <a:ea typeface="Calibri"/>
                <a:cs typeface="Times New Roman"/>
              </a:rPr>
              <a:t>The </a:t>
            </a:r>
            <a:r>
              <a:rPr lang="en-GB" sz="3000" dirty="0">
                <a:solidFill>
                  <a:schemeClr val="accent6"/>
                </a:solidFill>
                <a:latin typeface="+mn-lt"/>
                <a:ea typeface="Calibri"/>
                <a:cs typeface="Times New Roman"/>
              </a:rPr>
              <a:t>reform initiatives have allowed the creation of new forms of power by widening the gap between formal and customary (informal) institutions and thus inducing differentiation between these institutions..</a:t>
            </a:r>
          </a:p>
          <a:p>
            <a:pPr>
              <a:lnSpc>
                <a:spcPct val="115000"/>
              </a:lnSpc>
              <a:spcAft>
                <a:spcPts val="1000"/>
              </a:spcAft>
              <a:tabLst>
                <a:tab pos="90170" algn="l"/>
                <a:tab pos="270510" algn="l"/>
              </a:tabLst>
            </a:pPr>
            <a:r>
              <a:rPr lang="en-GB" sz="3000" dirty="0">
                <a:solidFill>
                  <a:schemeClr val="accent6"/>
                </a:solidFill>
                <a:latin typeface="+mn-lt"/>
                <a:ea typeface="Calibri"/>
                <a:cs typeface="Times New Roman"/>
              </a:rPr>
              <a:t>-	The formalisation of artisanal mining has created sub-categories of actors and new forms of power relations, discriminating against those who were already marginalised by the mining structure. The phenomenon of the “sous-</a:t>
            </a:r>
            <a:r>
              <a:rPr lang="en-GB" sz="3000" dirty="0" err="1">
                <a:solidFill>
                  <a:schemeClr val="accent6"/>
                </a:solidFill>
                <a:latin typeface="+mn-lt"/>
                <a:ea typeface="Calibri"/>
                <a:cs typeface="Times New Roman"/>
              </a:rPr>
              <a:t>couvert</a:t>
            </a:r>
            <a:r>
              <a:rPr lang="en-GB" sz="3000" dirty="0">
                <a:solidFill>
                  <a:schemeClr val="accent6"/>
                </a:solidFill>
                <a:latin typeface="+mn-lt"/>
                <a:ea typeface="Calibri"/>
                <a:cs typeface="Times New Roman"/>
              </a:rPr>
              <a:t>” is one example. </a:t>
            </a:r>
            <a:endParaRPr lang="en-GB" sz="3000" dirty="0">
              <a:solidFill>
                <a:schemeClr val="accent6"/>
              </a:solidFill>
              <a:effectLst/>
              <a:latin typeface="+mn-lt"/>
              <a:ea typeface="Calibri"/>
              <a:cs typeface="Times New Roman"/>
            </a:endParaRPr>
          </a:p>
        </p:txBody>
      </p:sp>
      <p:pic>
        <p:nvPicPr>
          <p:cNvPr id="1030" name="Picture 6" descr="D:\back up 00\Photo SD\manono\DSC01869.JPG"/>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8833881" y="16069141"/>
            <a:ext cx="5871567" cy="416466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back up 00\Photo SD\manono\DSC01864.JPG"/>
          <p:cNvPicPr>
            <a:picLocks noChangeAspect="1" noChangeArrowheads="1"/>
          </p:cNvPicPr>
          <p:nvPr/>
        </p:nvPicPr>
        <p:blipFill>
          <a:blip r:embed="rId11">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6713948" y="10353414"/>
            <a:ext cx="5580993" cy="362606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D:\back up 00\NewOnes\travail thesis\Kamituga\photo june to August\DSC00744.JPG"/>
          <p:cNvPicPr/>
          <p:nvPr/>
        </p:nvPicPr>
        <p:blipFill rotWithShape="1">
          <a:blip r:embed="rId13" cstate="print">
            <a:extLst>
              <a:ext uri="{28A0092B-C50C-407E-A947-70E740481C1C}">
                <a14:useLocalDpi xmlns:a14="http://schemas.microsoft.com/office/drawing/2010/main" val="0"/>
              </a:ext>
            </a:extLst>
          </a:blip>
          <a:srcRect l="30015" t="11615" r="1"/>
          <a:stretch/>
        </p:blipFill>
        <p:spPr bwMode="auto">
          <a:xfrm>
            <a:off x="18833881" y="23193491"/>
            <a:ext cx="5634631" cy="4666593"/>
          </a:xfrm>
          <a:prstGeom prst="rect">
            <a:avLst/>
          </a:prstGeom>
          <a:noFill/>
          <a:ln>
            <a:noFill/>
          </a:ln>
          <a:extLst>
            <a:ext uri="{53640926-AAD7-44D8-BBD7-CCE9431645EC}">
              <a14:shadowObscured xmlns:a14="http://schemas.microsoft.com/office/drawing/2010/main"/>
            </a:ext>
          </a:extLst>
        </p:spPr>
      </p:pic>
      <p:pic>
        <p:nvPicPr>
          <p:cNvPr id="75" name="Picture 74" descr="D:\back up 00\NewOnes\travail thesis\Kamituga\photo june to August\DSC00791.JPG"/>
          <p:cNvPicPr/>
          <p:nvPr/>
        </p:nvPicPr>
        <p:blipFill rotWithShape="1">
          <a:blip r:embed="rId14" cstate="print">
            <a:extLst>
              <a:ext uri="{28A0092B-C50C-407E-A947-70E740481C1C}">
                <a14:useLocalDpi xmlns:a14="http://schemas.microsoft.com/office/drawing/2010/main" val="0"/>
              </a:ext>
            </a:extLst>
          </a:blip>
          <a:srcRect l="22120" t="3846" r="14082"/>
          <a:stretch/>
        </p:blipFill>
        <p:spPr bwMode="auto">
          <a:xfrm>
            <a:off x="6621593" y="23884759"/>
            <a:ext cx="2443579" cy="4278147"/>
          </a:xfrm>
          <a:prstGeom prst="rect">
            <a:avLst/>
          </a:prstGeom>
          <a:noFill/>
          <a:ln>
            <a:noFill/>
          </a:ln>
          <a:extLst>
            <a:ext uri="{53640926-AAD7-44D8-BBD7-CCE9431645EC}">
              <a14:shadowObscured xmlns:a14="http://schemas.microsoft.com/office/drawing/2010/main"/>
            </a:ext>
          </a:extLst>
        </p:spPr>
      </p:pic>
      <p:pic>
        <p:nvPicPr>
          <p:cNvPr id="1026" name="Image 1"/>
          <p:cNvPicPr>
            <a:picLocks noChangeAspect="1" noChangeArrowheads="1"/>
          </p:cNvPicPr>
          <p:nvPr/>
        </p:nvPicPr>
        <p:blipFill>
          <a:blip r:embed="rId15" cstate="print">
            <a:extLst>
              <a:ext uri="{28A0092B-C50C-407E-A947-70E740481C1C}">
                <a14:useLocalDpi xmlns:a14="http://schemas.microsoft.com/office/drawing/2010/main" val="0"/>
              </a:ext>
            </a:extLst>
          </a:blip>
          <a:srcRect l="4506" t="6351" r="9857" b="30299"/>
          <a:stretch>
            <a:fillRect/>
          </a:stretch>
        </p:blipFill>
        <p:spPr bwMode="auto">
          <a:xfrm>
            <a:off x="540019" y="28015890"/>
            <a:ext cx="142557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M:\WERK\Rampenstudies\Rampenstudies\PhD\2016 research uptake\Posters\Logo's\NIEUW_8h_NWO_LogoBasis_WOTRO_UK_CMYK [Converted].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663921" y="28015890"/>
            <a:ext cx="5459633" cy="16089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2864" y="29301630"/>
            <a:ext cx="21386800" cy="646331"/>
          </a:xfrm>
          <a:prstGeom prst="rect">
            <a:avLst/>
          </a:prstGeom>
        </p:spPr>
        <p:txBody>
          <a:bodyPr>
            <a:spAutoFit/>
          </a:bodyPr>
          <a:lstStyle/>
          <a:p>
            <a:r>
              <a:rPr lang="fr-FR" dirty="0"/>
              <a:t>ISDR – BUKAVU</a:t>
            </a:r>
            <a:endParaRPr lang="en-GB" dirty="0"/>
          </a:p>
          <a:p>
            <a:r>
              <a:rPr lang="fr-FR" dirty="0"/>
              <a:t>        B.P. 2849 BUKAVU</a:t>
            </a:r>
            <a:endParaRPr lang="en-GB" dirty="0"/>
          </a:p>
        </p:txBody>
      </p:sp>
    </p:spTree>
    <p:extLst>
      <p:ext uri="{BB962C8B-B14F-4D97-AF65-F5344CB8AC3E}">
        <p14:creationId xmlns:p14="http://schemas.microsoft.com/office/powerpoint/2010/main" val="1487532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Aangepast ontwerp">
  <a:themeElements>
    <a:clrScheme name="WageningenUR posters">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posters">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5925</TotalTime>
  <Words>225</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Verdana</vt:lpstr>
      <vt:lpstr>Calibri</vt:lpstr>
      <vt:lpstr>Times New Roman</vt:lpstr>
      <vt:lpstr>Aangepast ontwerp</vt:lpstr>
      <vt:lpstr>Barriers and opportunities: Women’s livelihoods and diverse responses to transformations in artisanal mining in eastern DRC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Hilhorst, Thea</cp:lastModifiedBy>
  <cp:revision>511</cp:revision>
  <dcterms:created xsi:type="dcterms:W3CDTF">2011-09-29T08:30:03Z</dcterms:created>
  <dcterms:modified xsi:type="dcterms:W3CDTF">2016-12-05T11:04:38Z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WHNL.pptx</vt:lpwstr>
  </property>
</Properties>
</file>